
<file path=[Content_Types].xml><?xml version="1.0" encoding="utf-8"?>
<Types xmlns="http://schemas.openxmlformats.org/package/2006/content-types">
  <Default Extension="emf" ContentType="image/x-emf"/>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embedTrueTypeFonts="1">
  <p:sldMasterIdLst>
    <p:sldMasterId id="2147483705" r:id="rId4"/>
    <p:sldMasterId id="2147483657" r:id="rId5"/>
  </p:sldMasterIdLst>
  <p:notesMasterIdLst>
    <p:notesMasterId r:id="rId21"/>
  </p:notesMasterIdLst>
  <p:handoutMasterIdLst>
    <p:handoutMasterId r:id="rId22"/>
  </p:handoutMasterIdLst>
  <p:sldIdLst>
    <p:sldId id="1245026682" r:id="rId6"/>
    <p:sldId id="1245026709" r:id="rId7"/>
    <p:sldId id="7495" r:id="rId8"/>
    <p:sldId id="2086970980" r:id="rId9"/>
    <p:sldId id="2086971080" r:id="rId10"/>
    <p:sldId id="1854" r:id="rId11"/>
    <p:sldId id="7498" r:id="rId12"/>
    <p:sldId id="7497" r:id="rId13"/>
    <p:sldId id="2086971342" r:id="rId14"/>
    <p:sldId id="7499" r:id="rId15"/>
    <p:sldId id="2086971330" r:id="rId16"/>
    <p:sldId id="2086971331" r:id="rId17"/>
    <p:sldId id="2086971338" r:id="rId18"/>
    <p:sldId id="2086971340" r:id="rId19"/>
    <p:sldId id="305" r:id="rId20"/>
  </p:sldIdLst>
  <p:sldSz cx="12192000" cy="6858000"/>
  <p:notesSz cx="7315200" cy="9601200"/>
  <p:embeddedFontLst>
    <p:embeddedFont>
      <p:font typeface="Arial Narrow" panose="020B0606020202030204" pitchFamily="34" charset="0"/>
      <p:regular r:id="rId23"/>
      <p:bold r:id="rId24"/>
      <p:italic r:id="rId25"/>
      <p:boldItalic r:id="rId26"/>
    </p:embeddedFont>
    <p:embeddedFont>
      <p:font typeface="Helvetica" panose="020B0604020202020204" pitchFamily="34" charset="0"/>
      <p:regular r:id="rId27"/>
      <p:bold r:id="rId28"/>
      <p:italic r:id="rId29"/>
      <p:boldItalic r:id="rId30"/>
    </p:embeddedFont>
  </p:embeddedFontLst>
  <p:custDataLst>
    <p:tags r:id="rId31"/>
  </p:custDataLst>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Bonnie Glendinning" initials="" lastIdx="1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B09"/>
    <a:srgbClr val="060606"/>
    <a:srgbClr val="98B81E"/>
    <a:srgbClr val="FFFFFF"/>
    <a:srgbClr val="50ABE3"/>
    <a:srgbClr val="1B48AA"/>
    <a:srgbClr val="58595B"/>
    <a:srgbClr val="2290D4"/>
    <a:srgbClr val="4FABE3"/>
    <a:srgbClr val="7DB2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4037E81-D952-44CF-AC2A-5E5604C96409}" v="60" dt="2021-02-03T16:24:08.007"/>
    <p1510:client id="{C80AB60F-5E04-41DE-9D74-CCA980F3B93F}" v="226" dt="2021-02-03T15:44:15.747"/>
    <p1510:client id="{F4B6082A-FD49-42FE-9119-54434DBFFD04}" v="154" dt="2021-02-03T15:54:19.821"/>
    <p1510:client id="{F5C76D96-CFDA-4B42-A67A-1FD518472E9C}" v="24" dt="2021-02-03T14:46:25.28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4C1A8A3-306A-4EB7-A6B1-4F7E0EB9C5D6}" styleName="Medium Style 3 - Accent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0599" autoAdjust="0"/>
  </p:normalViewPr>
  <p:slideViewPr>
    <p:cSldViewPr snapToGrid="0">
      <p:cViewPr varScale="1">
        <p:scale>
          <a:sx n="100" d="100"/>
          <a:sy n="100" d="100"/>
        </p:scale>
        <p:origin x="954" y="72"/>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font" Target="fonts/font4.fntdata"/><Relationship Id="rId21" Type="http://schemas.openxmlformats.org/officeDocument/2006/relationships/notesMaster" Target="notesMasters/notesMaster1.xml"/><Relationship Id="rId34"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font" Target="fonts/font3.fntdata"/><Relationship Id="rId33"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font" Target="fonts/font2.fntdata"/><Relationship Id="rId32" Type="http://schemas.openxmlformats.org/officeDocument/2006/relationships/commentAuthors" Target="commentAuthors.xml"/><Relationship Id="rId37" Type="http://schemas.microsoft.com/office/2015/10/relationships/revisionInfo" Target="revisionInfo.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tableStyles" Target="tableStyle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theme" Target="theme/theme1.xml"/><Relationship Id="rId8" Type="http://schemas.openxmlformats.org/officeDocument/2006/relationships/slide" Target="slides/slide3.xml"/><Relationship Id="rId3" Type="http://schemas.openxmlformats.org/officeDocument/2006/relationships/customXml" Target="../customXml/item3.xml"/></Relationships>
</file>

<file path=ppt/handoutMasters/_rels/handoutMaster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 name="Rectangle 3"/>
          <p:cNvSpPr>
            <a:spLocks noGrp="1" noChangeArrowheads="1"/>
          </p:cNvSpPr>
          <p:nvPr>
            <p:ph type="dt" sz="quarter" idx="1"/>
          </p:nvPr>
        </p:nvSpPr>
        <p:spPr bwMode="auto">
          <a:xfrm>
            <a:off x="4402700" y="9129458"/>
            <a:ext cx="1735707" cy="268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a:lvl1pPr>
          </a:lstStyle>
          <a:p>
            <a:pPr algn="l"/>
            <a:fld id="{FF589425-449D-4D80-B16A-0FCA3F0B391A}" type="datetime9">
              <a:rPr lang="en-US" sz="900"/>
              <a:pPr algn="l"/>
              <a:t>3/28/2023 6:01:26 PM</a:t>
            </a:fld>
            <a:endParaRPr lang="en-US" sz="900"/>
          </a:p>
        </p:txBody>
      </p:sp>
      <p:sp>
        <p:nvSpPr>
          <p:cNvPr id="20" name="Rectangle 4"/>
          <p:cNvSpPr>
            <a:spLocks noGrp="1" noChangeArrowheads="1"/>
          </p:cNvSpPr>
          <p:nvPr>
            <p:ph type="ftr" sz="quarter" idx="2"/>
          </p:nvPr>
        </p:nvSpPr>
        <p:spPr bwMode="auto">
          <a:xfrm>
            <a:off x="604893" y="9129458"/>
            <a:ext cx="3797807" cy="272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1200"/>
            </a:lvl1pPr>
          </a:lstStyle>
          <a:p>
            <a:r>
              <a:rPr lang="en-US" sz="900" cap="all"/>
              <a:t>Company secret, </a:t>
            </a:r>
            <a:r>
              <a:rPr lang="en-US" sz="900"/>
              <a:t>© NXP</a:t>
            </a:r>
          </a:p>
        </p:txBody>
      </p:sp>
      <p:sp>
        <p:nvSpPr>
          <p:cNvPr id="21" name="Rectangle 5"/>
          <p:cNvSpPr>
            <a:spLocks noGrp="1" noChangeArrowheads="1"/>
          </p:cNvSpPr>
          <p:nvPr>
            <p:ph type="sldNum" sz="quarter" idx="3"/>
          </p:nvPr>
        </p:nvSpPr>
        <p:spPr bwMode="auto">
          <a:xfrm>
            <a:off x="202864" y="9129458"/>
            <a:ext cx="416205" cy="2689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FB1A579D-3553-4F33-9067-7E7231905C3B}" type="slidenum">
              <a:rPr lang="en-US" sz="1000"/>
              <a:pPr/>
              <a:t>‹#›</a:t>
            </a:fld>
            <a:endParaRPr lang="en-US" sz="1000"/>
          </a:p>
        </p:txBody>
      </p:sp>
      <p:pic>
        <p:nvPicPr>
          <p:cNvPr id="3" name="Graphic 2">
            <a:extLst>
              <a:ext uri="{FF2B5EF4-FFF2-40B4-BE49-F238E27FC236}">
                <a16:creationId xmlns:a16="http://schemas.microsoft.com/office/drawing/2014/main" id="{F5DF62A2-B88F-49F8-A751-50E7D3DAFD84}"/>
              </a:ext>
            </a:extLst>
          </p:cNvPr>
          <p:cNvPicPr>
            <a:picLocks noChangeAspect="1"/>
          </p:cNvPicPr>
          <p:nvPr/>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6540161" y="9112197"/>
            <a:ext cx="544449" cy="292369"/>
          </a:xfrm>
          <a:prstGeom prst="rect">
            <a:avLst/>
          </a:prstGeom>
        </p:spPr>
      </p:pic>
    </p:spTree>
    <p:extLst>
      <p:ext uri="{BB962C8B-B14F-4D97-AF65-F5344CB8AC3E}">
        <p14:creationId xmlns:p14="http://schemas.microsoft.com/office/powerpoint/2010/main" val="41789197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17.png"/><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100" name="Rectangle 4"/>
          <p:cNvSpPr>
            <a:spLocks noGrp="1" noRot="1" noChangeAspect="1" noChangeArrowheads="1" noTextEdit="1"/>
          </p:cNvSpPr>
          <p:nvPr>
            <p:ph type="sldImg" idx="2"/>
          </p:nvPr>
        </p:nvSpPr>
        <p:spPr bwMode="auto">
          <a:xfrm>
            <a:off x="457200" y="720725"/>
            <a:ext cx="6400800" cy="3600450"/>
          </a:xfrm>
          <a:prstGeom prst="rect">
            <a:avLst/>
          </a:prstGeom>
          <a:noFill/>
          <a:ln w="9525">
            <a:solidFill>
              <a:srgbClr val="000000"/>
            </a:solidFill>
            <a:miter lim="800000"/>
            <a:headEnd/>
            <a:tailEnd/>
          </a:ln>
          <a:effectLst/>
        </p:spPr>
      </p:sp>
      <p:sp>
        <p:nvSpPr>
          <p:cNvPr id="4101" name="Rectangle 5"/>
          <p:cNvSpPr>
            <a:spLocks noGrp="1" noChangeArrowheads="1"/>
          </p:cNvSpPr>
          <p:nvPr>
            <p:ph type="body" sz="quarter" idx="3"/>
          </p:nvPr>
        </p:nvSpPr>
        <p:spPr bwMode="auto">
          <a:xfrm>
            <a:off x="731838" y="4560888"/>
            <a:ext cx="5851525" cy="4319587"/>
          </a:xfrm>
          <a:prstGeom prst="rect">
            <a:avLst/>
          </a:prstGeom>
          <a:noFill/>
          <a:ln w="9525">
            <a:noFill/>
            <a:miter lim="800000"/>
            <a:headEnd/>
            <a:tailEnd/>
          </a:ln>
          <a:effectLst/>
        </p:spPr>
        <p:txBody>
          <a:bodyPr vert="horz" wrap="square" lIns="96661" tIns="48331" rIns="96661" bIns="48331"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2" name="Rectangle 3">
            <a:extLst>
              <a:ext uri="{FF2B5EF4-FFF2-40B4-BE49-F238E27FC236}">
                <a16:creationId xmlns:a16="http://schemas.microsoft.com/office/drawing/2014/main" id="{8E4FAC5F-76F7-40D3-AA51-EA65E10A569B}"/>
              </a:ext>
            </a:extLst>
          </p:cNvPr>
          <p:cNvSpPr>
            <a:spLocks noGrp="1" noChangeArrowheads="1"/>
          </p:cNvSpPr>
          <p:nvPr>
            <p:ph type="dt" sz="quarter" idx="1"/>
          </p:nvPr>
        </p:nvSpPr>
        <p:spPr bwMode="auto">
          <a:xfrm>
            <a:off x="4402700" y="9129458"/>
            <a:ext cx="1735707" cy="268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lgn="r">
              <a:defRPr sz="1200"/>
            </a:lvl1pPr>
          </a:lstStyle>
          <a:p>
            <a:pPr algn="l"/>
            <a:fld id="{FF589425-449D-4D80-B16A-0FCA3F0B391A}" type="datetime9">
              <a:rPr lang="en-US" sz="900"/>
              <a:pPr algn="l"/>
              <a:t>3/28/2023 6:01:26 PM</a:t>
            </a:fld>
            <a:endParaRPr lang="en-US" sz="900"/>
          </a:p>
        </p:txBody>
      </p:sp>
      <p:sp>
        <p:nvSpPr>
          <p:cNvPr id="23" name="Rectangle 4">
            <a:extLst>
              <a:ext uri="{FF2B5EF4-FFF2-40B4-BE49-F238E27FC236}">
                <a16:creationId xmlns:a16="http://schemas.microsoft.com/office/drawing/2014/main" id="{0AB81111-36A1-4E45-8B18-91185E450857}"/>
              </a:ext>
            </a:extLst>
          </p:cNvPr>
          <p:cNvSpPr>
            <a:spLocks noGrp="1" noChangeArrowheads="1"/>
          </p:cNvSpPr>
          <p:nvPr>
            <p:ph type="ftr" sz="quarter" idx="4"/>
          </p:nvPr>
        </p:nvSpPr>
        <p:spPr bwMode="auto">
          <a:xfrm>
            <a:off x="604893" y="9129458"/>
            <a:ext cx="3797807" cy="272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lvl1pPr>
              <a:defRPr sz="1200"/>
            </a:lvl1pPr>
          </a:lstStyle>
          <a:p>
            <a:r>
              <a:rPr lang="en-US" sz="900" cap="all"/>
              <a:t>Company secret, </a:t>
            </a:r>
            <a:r>
              <a:rPr lang="en-US" sz="900"/>
              <a:t>© NXP</a:t>
            </a:r>
          </a:p>
        </p:txBody>
      </p:sp>
      <p:sp>
        <p:nvSpPr>
          <p:cNvPr id="24" name="Rectangle 5">
            <a:extLst>
              <a:ext uri="{FF2B5EF4-FFF2-40B4-BE49-F238E27FC236}">
                <a16:creationId xmlns:a16="http://schemas.microsoft.com/office/drawing/2014/main" id="{5FD1D2C5-F9B4-4C5C-A9CA-DFB0297712E9}"/>
              </a:ext>
            </a:extLst>
          </p:cNvPr>
          <p:cNvSpPr>
            <a:spLocks noGrp="1" noChangeArrowheads="1"/>
          </p:cNvSpPr>
          <p:nvPr>
            <p:ph type="sldNum" sz="quarter" idx="5"/>
          </p:nvPr>
        </p:nvSpPr>
        <p:spPr bwMode="auto">
          <a:xfrm>
            <a:off x="202864" y="9129458"/>
            <a:ext cx="416205" cy="2689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FB1A579D-3553-4F33-9067-7E7231905C3B}" type="slidenum">
              <a:rPr lang="en-US" sz="1000"/>
              <a:pPr/>
              <a:t>‹#›</a:t>
            </a:fld>
            <a:endParaRPr lang="en-US" sz="1000"/>
          </a:p>
        </p:txBody>
      </p:sp>
      <p:pic>
        <p:nvPicPr>
          <p:cNvPr id="25" name="Graphic 24">
            <a:extLst>
              <a:ext uri="{FF2B5EF4-FFF2-40B4-BE49-F238E27FC236}">
                <a16:creationId xmlns:a16="http://schemas.microsoft.com/office/drawing/2014/main" id="{11809317-F392-44E2-A9BB-5034570B266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40161" y="9112197"/>
            <a:ext cx="544449" cy="292369"/>
          </a:xfrm>
          <a:prstGeom prst="rect">
            <a:avLst/>
          </a:prstGeom>
        </p:spPr>
      </p:pic>
    </p:spTree>
    <p:extLst>
      <p:ext uri="{BB962C8B-B14F-4D97-AF65-F5344CB8AC3E}">
        <p14:creationId xmlns:p14="http://schemas.microsoft.com/office/powerpoint/2010/main" val="3508002210"/>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3" Type="http://schemas.openxmlformats.org/officeDocument/2006/relationships/hyperlink" Target="https://community.nxp.com/" TargetMode="External"/><Relationship Id="rId2" Type="http://schemas.openxmlformats.org/officeDocument/2006/relationships/slide" Target="../slides/slide14.xml"/><Relationship Id="rId1" Type="http://schemas.openxmlformats.org/officeDocument/2006/relationships/notesMaster" Target="../notesMasters/notesMaster1.xml"/><Relationship Id="rId5" Type="http://schemas.openxmlformats.org/officeDocument/2006/relationships/hyperlink" Target="http://www.nxp.com/imxandroid" TargetMode="External"/><Relationship Id="rId4" Type="http://schemas.openxmlformats.org/officeDocument/2006/relationships/hyperlink" Target="http://www.nxp.com/imxlinux" TargetMode="Externa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kern="1200" dirty="0">
                <a:solidFill>
                  <a:schemeClr val="tx1"/>
                </a:solidFill>
                <a:effectLst/>
                <a:latin typeface="Arial" charset="0"/>
                <a:ea typeface="+mn-ea"/>
                <a:cs typeface="+mn-cs"/>
              </a:rPr>
              <a:t>NXP launches its fourth member of the i.MX 8M family, the i.MX 8M Plus applications processor. Built in high-performance and power-efficient 14FinFET technology, it brings scalable and secure quad-core processing to edge IoT devices. </a:t>
            </a:r>
          </a:p>
          <a:p>
            <a:endParaRPr lang="en-US" sz="1200" b="0" i="0" kern="1200" dirty="0">
              <a:solidFill>
                <a:schemeClr val="tx1"/>
              </a:solidFill>
              <a:effectLst/>
              <a:latin typeface="Arial" charset="0"/>
              <a:ea typeface="+mn-ea"/>
              <a:cs typeface="+mn-cs"/>
            </a:endParaRPr>
          </a:p>
          <a:p>
            <a:r>
              <a:rPr lang="en-US" sz="1200" kern="1200" dirty="0">
                <a:solidFill>
                  <a:schemeClr val="tx1"/>
                </a:solidFill>
                <a:effectLst/>
                <a:latin typeface="Arial" charset="0"/>
                <a:ea typeface="+mn-ea"/>
                <a:cs typeface="+mn-cs"/>
              </a:rPr>
              <a:t>The feature set includes:</a:t>
            </a:r>
          </a:p>
          <a:p>
            <a:pPr marL="171450" indent="-171450">
              <a:buFont typeface="Arial" panose="020B0604020202020204" pitchFamily="34" charset="0"/>
              <a:buChar char="•"/>
            </a:pPr>
            <a:r>
              <a:rPr lang="en-US" sz="1200" b="0" i="0" kern="1200" dirty="0">
                <a:solidFill>
                  <a:schemeClr val="tx1"/>
                </a:solidFill>
                <a:effectLst/>
                <a:latin typeface="Arial" charset="0"/>
                <a:ea typeface="+mn-ea"/>
                <a:cs typeface="+mn-cs"/>
              </a:rPr>
              <a:t>Powerful Quad or Dual Arm® Cortex®-A53 processor</a:t>
            </a:r>
          </a:p>
          <a:p>
            <a:pPr marL="171450" indent="-171450">
              <a:buFont typeface="Arial" panose="020B0604020202020204" pitchFamily="34" charset="0"/>
              <a:buChar char="•"/>
            </a:pPr>
            <a:r>
              <a:rPr lang="en-US" sz="1200" b="0" i="0" kern="1200" dirty="0">
                <a:solidFill>
                  <a:schemeClr val="tx1"/>
                </a:solidFill>
                <a:effectLst/>
                <a:latin typeface="Arial" charset="0"/>
                <a:ea typeface="+mn-ea"/>
                <a:cs typeface="+mn-cs"/>
              </a:rPr>
              <a:t>Neural Processing Unit (NPU) operating at up to 2.3 TOPS.</a:t>
            </a:r>
          </a:p>
          <a:p>
            <a:pPr marL="171450" indent="-171450">
              <a:buFont typeface="Arial" panose="020B0604020202020204" pitchFamily="34" charset="0"/>
              <a:buChar char="•"/>
            </a:pPr>
            <a:r>
              <a:rPr lang="en-US" sz="1200" b="0" i="0" kern="1200" dirty="0">
                <a:solidFill>
                  <a:schemeClr val="tx1"/>
                </a:solidFill>
                <a:effectLst/>
                <a:latin typeface="Arial" charset="0"/>
                <a:ea typeface="+mn-ea"/>
                <a:cs typeface="+mn-cs"/>
              </a:rPr>
              <a:t>Dual Image Signal Processors and two camera inputs for an effective Vision System.</a:t>
            </a:r>
          </a:p>
          <a:p>
            <a:pPr marL="171450" indent="-171450">
              <a:buFont typeface="Arial" panose="020B0604020202020204" pitchFamily="34" charset="0"/>
              <a:buChar char="•"/>
            </a:pPr>
            <a:r>
              <a:rPr lang="en-US" sz="1200" b="0" i="0" kern="1200" dirty="0">
                <a:solidFill>
                  <a:schemeClr val="tx1"/>
                </a:solidFill>
                <a:effectLst/>
                <a:latin typeface="Arial" charset="0"/>
                <a:ea typeface="+mn-ea"/>
                <a:cs typeface="+mn-cs"/>
              </a:rPr>
              <a:t>The multimedia capabilities include video encode and decode (including h.265), </a:t>
            </a:r>
          </a:p>
          <a:p>
            <a:pPr marL="171450" indent="-171450">
              <a:buFont typeface="Arial" panose="020B0604020202020204" pitchFamily="34" charset="0"/>
              <a:buChar char="•"/>
            </a:pPr>
            <a:r>
              <a:rPr lang="en-US" sz="1200" b="0" i="0" kern="1200" dirty="0">
                <a:solidFill>
                  <a:schemeClr val="tx1"/>
                </a:solidFill>
                <a:effectLst/>
                <a:latin typeface="Arial" charset="0"/>
                <a:ea typeface="+mn-ea"/>
                <a:cs typeface="+mn-cs"/>
              </a:rPr>
              <a:t>3D/2D graphic acceleration, and multiple audio and voice functionalities.</a:t>
            </a:r>
          </a:p>
          <a:p>
            <a:pPr marL="171450" indent="-171450">
              <a:buFont typeface="Arial" panose="020B0604020202020204" pitchFamily="34" charset="0"/>
              <a:buChar char="•"/>
            </a:pPr>
            <a:r>
              <a:rPr lang="en-US" sz="1200" b="0" i="0" kern="1200" dirty="0">
                <a:solidFill>
                  <a:schemeClr val="tx1"/>
                </a:solidFill>
                <a:effectLst/>
                <a:latin typeface="Arial" charset="0"/>
                <a:ea typeface="+mn-ea"/>
                <a:cs typeface="+mn-cs"/>
              </a:rPr>
              <a:t>Real-time control with Cortex®-M7. </a:t>
            </a:r>
          </a:p>
          <a:p>
            <a:pPr marL="171450" indent="-171450">
              <a:buFont typeface="Arial" panose="020B0604020202020204" pitchFamily="34" charset="0"/>
              <a:buChar char="•"/>
            </a:pPr>
            <a:r>
              <a:rPr lang="en-US" sz="1200" b="0" i="0" kern="1200" dirty="0">
                <a:solidFill>
                  <a:schemeClr val="tx1"/>
                </a:solidFill>
                <a:effectLst/>
                <a:latin typeface="Arial" charset="0"/>
                <a:ea typeface="+mn-ea"/>
                <a:cs typeface="+mn-cs"/>
              </a:rPr>
              <a:t>Robust control networks supported by dual CAN and dual Gigabit Ethernet with Time Sensitive Networking (TSN).</a:t>
            </a:r>
          </a:p>
          <a:p>
            <a:pPr marL="171450" indent="-171450">
              <a:buFont typeface="Arial" panose="020B0604020202020204" pitchFamily="34" charset="0"/>
              <a:buChar char="•"/>
            </a:pPr>
            <a:r>
              <a:rPr lang="en-US" sz="1200" b="0" i="0" kern="1200" dirty="0">
                <a:solidFill>
                  <a:schemeClr val="tx1"/>
                </a:solidFill>
                <a:effectLst/>
                <a:latin typeface="Arial" charset="0"/>
                <a:ea typeface="+mn-ea"/>
                <a:cs typeface="+mn-cs"/>
              </a:rPr>
              <a:t>High industrial reliability with DRAM inline ECC.</a:t>
            </a:r>
          </a:p>
          <a:p>
            <a:endParaRPr lang="en-US" sz="1200" b="0" i="0" kern="1200" dirty="0">
              <a:solidFill>
                <a:schemeClr val="tx1"/>
              </a:solidFill>
              <a:effectLst/>
              <a:latin typeface="Arial" charset="0"/>
              <a:ea typeface="+mn-ea"/>
              <a:cs typeface="+mn-cs"/>
            </a:endParaRPr>
          </a:p>
          <a:p>
            <a:r>
              <a:rPr lang="en-US" sz="1200" b="0" i="0" kern="1200" dirty="0">
                <a:solidFill>
                  <a:schemeClr val="tx1"/>
                </a:solidFill>
                <a:effectLst/>
                <a:latin typeface="Arial" charset="0"/>
                <a:ea typeface="+mn-ea"/>
                <a:cs typeface="+mn-cs"/>
              </a:rPr>
              <a:t>The i.MX 8M Plus family focuses on machine learning and vision, advanced multimedia, and industrial IoT with high reliability. It is built to meet the needs of Smart Home, Building, City and Industry 4.0 applications. The new devices include:</a:t>
            </a:r>
          </a:p>
          <a:p>
            <a:endParaRPr lang="en-US" sz="1200" b="0" i="0" kern="1200" dirty="0">
              <a:solidFill>
                <a:schemeClr val="tx1"/>
              </a:solidFill>
              <a:effectLst/>
              <a:latin typeface="Arial" charset="0"/>
              <a:ea typeface="+mn-ea"/>
              <a:cs typeface="+mn-cs"/>
            </a:endParaRP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200" b="1" i="0" kern="1200" dirty="0">
                <a:solidFill>
                  <a:schemeClr val="tx1"/>
                </a:solidFill>
                <a:effectLst/>
                <a:latin typeface="Arial" charset="0"/>
                <a:ea typeface="+mn-ea"/>
                <a:cs typeface="+mn-cs"/>
              </a:rPr>
              <a:t>The i.MX 8M Plus Quad </a:t>
            </a:r>
            <a:r>
              <a:rPr lang="en-US" sz="1200" b="0" i="0" kern="1200" dirty="0">
                <a:solidFill>
                  <a:schemeClr val="tx1"/>
                </a:solidFill>
                <a:effectLst/>
                <a:latin typeface="Arial" charset="0"/>
                <a:ea typeface="+mn-ea"/>
                <a:cs typeface="+mn-cs"/>
              </a:rPr>
              <a:t>which integrates four Arm Cortex-A53 cores, one Cortex-M7 core, an NPU, dual ISP, HiFi 4 DSP, and 2D/3D GPU.</a:t>
            </a:r>
            <a:endParaRPr lang="en-US" sz="1200" b="1" i="0" kern="1200" dirty="0">
              <a:solidFill>
                <a:schemeClr val="tx1"/>
              </a:solidFill>
              <a:effectLst/>
              <a:latin typeface="Arial" charset="0"/>
              <a:ea typeface="+mn-ea"/>
              <a:cs typeface="+mn-cs"/>
            </a:endParaRPr>
          </a:p>
          <a:p>
            <a:pPr marL="171450" indent="-171450">
              <a:buFont typeface="Arial" panose="020B0604020202020204" pitchFamily="34" charset="0"/>
              <a:buChar char="•"/>
            </a:pPr>
            <a:r>
              <a:rPr lang="en-US" sz="1200" b="1" i="0" kern="1200" dirty="0">
                <a:solidFill>
                  <a:schemeClr val="tx1"/>
                </a:solidFill>
                <a:effectLst/>
                <a:latin typeface="Arial" charset="0"/>
                <a:ea typeface="+mn-ea"/>
                <a:cs typeface="+mn-cs"/>
              </a:rPr>
              <a:t>The i.MX 8M Plus QuadLite </a:t>
            </a:r>
            <a:r>
              <a:rPr lang="en-US" sz="1200" b="0" i="0" kern="1200" dirty="0">
                <a:solidFill>
                  <a:schemeClr val="tx1"/>
                </a:solidFill>
                <a:effectLst/>
                <a:latin typeface="Arial" charset="0"/>
                <a:ea typeface="+mn-ea"/>
                <a:cs typeface="+mn-cs"/>
              </a:rPr>
              <a:t>which integrates four Arm Cortex-A53 cores, and one Cortex-M7 core.</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sz="1200" b="1" i="0" kern="1200" dirty="0">
                <a:solidFill>
                  <a:schemeClr val="tx1"/>
                </a:solidFill>
                <a:effectLst/>
                <a:latin typeface="Arial" charset="0"/>
                <a:ea typeface="+mn-ea"/>
                <a:cs typeface="+mn-cs"/>
              </a:rPr>
              <a:t>The i.MX 8M Plus Dual</a:t>
            </a:r>
            <a:r>
              <a:rPr lang="en-US" sz="1200" b="0" i="0" kern="1200" dirty="0">
                <a:solidFill>
                  <a:schemeClr val="tx1"/>
                </a:solidFill>
                <a:effectLst/>
                <a:latin typeface="Arial" charset="0"/>
                <a:ea typeface="+mn-ea"/>
                <a:cs typeface="+mn-cs"/>
              </a:rPr>
              <a:t> which integrates two Arm Cortex-A53 cores, one Cortex-M7 core, an NPU, dual ISP, HiFi 4 DSP, and 2D/3D GPU.</a:t>
            </a:r>
            <a:endParaRPr lang="en-US" sz="1200" b="1" i="0" kern="1200" dirty="0">
              <a:solidFill>
                <a:schemeClr val="tx1"/>
              </a:solidFill>
              <a:effectLst/>
              <a:latin typeface="Arial" charset="0"/>
              <a:ea typeface="+mn-ea"/>
              <a:cs typeface="+mn-cs"/>
            </a:endParaRP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B1A579D-3553-4F33-9067-7E7231905C3B}" type="slidenum">
              <a:rPr kumimoji="0" lang="en-US" sz="1000" b="0" i="0" u="none" strike="noStrike" kern="1200" cap="none" spc="0" normalizeH="0" baseline="0" noProof="0" smtClean="0">
                <a:ln>
                  <a:noFill/>
                </a:ln>
                <a:solidFill>
                  <a:srgbClr val="000000"/>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1</a:t>
            </a:fld>
            <a:endParaRPr kumimoji="0" lang="en-US" sz="1000" b="0" i="0" u="none" strike="noStrike" kern="1200" cap="none" spc="0" normalizeH="0" baseline="0" noProof="0">
              <a:ln>
                <a:noFill/>
              </a:ln>
              <a:solidFill>
                <a:srgbClr val="000000"/>
              </a:solidFill>
              <a:effectLst/>
              <a:uLnTx/>
              <a:uFillTx/>
              <a:latin typeface="Arial" charset="0"/>
              <a:ea typeface="+mn-ea"/>
              <a:cs typeface="+mn-cs"/>
            </a:endParaRPr>
          </a:p>
        </p:txBody>
      </p:sp>
    </p:spTree>
    <p:extLst>
      <p:ext uri="{BB962C8B-B14F-4D97-AF65-F5344CB8AC3E}">
        <p14:creationId xmlns:p14="http://schemas.microsoft.com/office/powerpoint/2010/main" val="2890451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i.MX 8M Plus applications processor is comprised of 8 devices, Each device is offered in commercial or industrial versions. All parts are pin and software compatible within the same 15x15 mm package.</a:t>
            </a:r>
          </a:p>
          <a:p>
            <a:endParaRPr lang="en-US" dirty="0"/>
          </a:p>
          <a:p>
            <a:r>
              <a:rPr lang="en-US" dirty="0"/>
              <a:t>i.MX 8M Plus Quad (ML8 version)– Flagship full-featured product, contains 4x Arm Cortex-A53 cores running up to 1.8 GHz per core, 1x Arm Cortex-M7 core running up to 800 MHz per core, NPU, dual ISP, HiFi 4 DSP, video encode and decode, as well as 2D and 3D GPU. Available in commercial (0C to +95C, 1.8 GHz per Arm Cortex-A53) and industrial (-40C to +105C, 1.8 GHz per Arm Cortex-A53) versions.</a:t>
            </a:r>
          </a:p>
          <a:p>
            <a:endParaRPr lang="en-US" dirty="0"/>
          </a:p>
          <a:p>
            <a:r>
              <a:rPr lang="en-US" dirty="0"/>
              <a:t>i.MX 8M Plus Quad (ML6 version)– contains 4x Arm Cortex-A53 cores running up to 1.8 GHz per core, 1x Arm Cortex-M7 core running up to 800 MHz per core, dual ISP, video encode and decode, as well as 2D and 3D GPU. Available in commercial (0C to +95C, 1.8 GHz per Arm Cortex-A53) and industrial (-40C to +105C, 1.8 GHz per Arm Cortex-A53) versions.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i.MX 8M Plus QuadLite – contains 4x Arm Cortex-A53 cores running up to 1.8 GHz per core and 1x Arm Cortex-M7 core running up to 800 MHz per core. Available in commercial (0C to +95C, 1.8 GHz per Arm Cortex-A53) and industrial (-40C to +105C, 1.8 GHz per Arm Cortex-A53) versions.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pPr marL="0" marR="0" lvl="0" indent="0" algn="l" defTabSz="914400" rtl="0" eaLnBrk="1" fontAlgn="base" latinLnBrk="0" hangingPunct="1">
              <a:lnSpc>
                <a:spcPct val="100000"/>
              </a:lnSpc>
              <a:spcBef>
                <a:spcPct val="30000"/>
              </a:spcBef>
              <a:spcAft>
                <a:spcPct val="0"/>
              </a:spcAft>
              <a:buClrTx/>
              <a:buSzTx/>
              <a:buFontTx/>
              <a:buNone/>
              <a:tabLst/>
              <a:defRPr/>
            </a:pPr>
            <a:r>
              <a:rPr lang="en-US" dirty="0"/>
              <a:t>i.MX 8M Plus Dual – contains 2x Arm Cortex-A53 cores running up to 1.8 GHz per core, 1x Arm Cortex-M7 core running up to 800 MHz per core, NPU, dual ISP, HiFi 4 DSP, video encode and decode,  as well as 2D and 3D GPU. Available in commercial (0C to +95C, 1.8 GHz per Arm Cortex-A53) and industrial (-40C to +105C, 1.8 GHz per Arm Cortex-A53) versions.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p:txBody>
      </p:sp>
      <p:sp>
        <p:nvSpPr>
          <p:cNvPr id="4" name="Slide Number Placeholder 3"/>
          <p:cNvSpPr>
            <a:spLocks noGrp="1"/>
          </p:cNvSpPr>
          <p:nvPr>
            <p:ph type="sldNum" sz="quarter" idx="5"/>
          </p:nvPr>
        </p:nvSpPr>
        <p:spPr/>
        <p:txBody>
          <a:bodyPr/>
          <a:lstStyle/>
          <a:p>
            <a:fld id="{FB1A579D-3553-4F33-9067-7E7231905C3B}" type="slidenum">
              <a:rPr lang="en-US" sz="1000" smtClean="0"/>
              <a:pPr/>
              <a:t>10</a:t>
            </a:fld>
            <a:endParaRPr lang="en-US" sz="1000"/>
          </a:p>
        </p:txBody>
      </p:sp>
    </p:spTree>
    <p:extLst>
      <p:ext uri="{BB962C8B-B14F-4D97-AF65-F5344CB8AC3E}">
        <p14:creationId xmlns:p14="http://schemas.microsoft.com/office/powerpoint/2010/main" val="132885022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i.MX 8M Plus evaluation kit is a feature-rich and excellent starting point for customers to create their own system design based on the i.MX 8M Plus applications processor. It is orderable and shipping. Part number is 8MPLUSLPD4-EVK and it re-sales for $449.</a:t>
            </a:r>
          </a:p>
          <a:p>
            <a:endParaRPr lang="en-US" dirty="0"/>
          </a:p>
          <a:p>
            <a:r>
              <a:rPr lang="en-US" sz="1200" b="0" i="0" kern="1200" dirty="0">
                <a:solidFill>
                  <a:schemeClr val="tx1"/>
                </a:solidFill>
                <a:effectLst/>
                <a:latin typeface="Arial" charset="0"/>
                <a:ea typeface="+mn-ea"/>
                <a:cs typeface="+mn-cs"/>
              </a:rPr>
              <a:t>The i.MX 8M Plus evaluation kit is a two-board solution that consists of a compact compute module and a larger base board that brings out the broad connectivity that is needed for product evaluation. The compute module uses fast, power-efficient 6GB of LPDDR4 memory alongside the i.MX 8M Plus applications processor, PMIC, eMMC, and M.2 connected Wi-Fi/Bluetooth module for connectivity out-of-the-box.</a:t>
            </a:r>
          </a:p>
          <a:p>
            <a:r>
              <a:rPr lang="en-US" sz="1200" b="0" i="0" kern="1200" dirty="0">
                <a:solidFill>
                  <a:schemeClr val="tx1"/>
                </a:solidFill>
                <a:effectLst/>
                <a:latin typeface="Arial" charset="0"/>
                <a:ea typeface="+mn-ea"/>
                <a:cs typeface="+mn-cs"/>
              </a:rPr>
              <a:t>The EVK enables HDMI via the HDMI port on the base board or through an optional MIPI-DSI to HDMI accessory card for simple out-of-the-box bring up.</a:t>
            </a:r>
          </a:p>
          <a:p>
            <a:endParaRPr lang="en-US" dirty="0"/>
          </a:p>
          <a:p>
            <a:r>
              <a:rPr lang="en-US" dirty="0"/>
              <a:t>Key Features of the i.MX 8M Plus EVK:</a:t>
            </a:r>
          </a:p>
          <a:p>
            <a:endParaRPr lang="en-US" dirty="0"/>
          </a:p>
          <a:p>
            <a:pPr marL="171450" indent="-171450">
              <a:buFont typeface="Arial" panose="020B0604020202020204" pitchFamily="34" charset="0"/>
              <a:buChar char="•"/>
            </a:pPr>
            <a:r>
              <a:rPr lang="en-US" dirty="0"/>
              <a:t>The compute module is a compact 2.3” x 2.3” design in 6 layers and consists of the key system components – SoC, PMIC, Memory, Flash and Wi-Fi/Bluetooth for connectivity. The compute module uses 6GB LPDDR4. An </a:t>
            </a:r>
            <a:r>
              <a:rPr lang="en-US" dirty="0" err="1"/>
              <a:t>Azurewave</a:t>
            </a:r>
            <a:r>
              <a:rPr lang="en-US" dirty="0"/>
              <a:t> module (AW-CM276MA) is used for the Wi-Fi/Bluetooth which also features the NXP 88W8997.</a:t>
            </a:r>
          </a:p>
          <a:p>
            <a:endParaRPr lang="en-US" dirty="0"/>
          </a:p>
          <a:p>
            <a:pPr marL="171450" indent="-171450">
              <a:buFont typeface="Arial" panose="020B0604020202020204" pitchFamily="34" charset="0"/>
              <a:buChar char="•"/>
            </a:pPr>
            <a:r>
              <a:rPr lang="en-US" dirty="0"/>
              <a:t>The base board brings out all the key interfaces – USB, MIPI-DSI, MIPI-CSI, LVDS, HDMI, microSD, Ethernet, along with expansion headers such as M.2, audio, and general purpose (UART, I2C, I2S, PCM, PWM etc.).</a:t>
            </a:r>
          </a:p>
        </p:txBody>
      </p:sp>
      <p:sp>
        <p:nvSpPr>
          <p:cNvPr id="4" name="Slide Number Placeholder 3"/>
          <p:cNvSpPr>
            <a:spLocks noGrp="1"/>
          </p:cNvSpPr>
          <p:nvPr>
            <p:ph type="sldNum" sz="quarter" idx="5"/>
          </p:nvPr>
        </p:nvSpPr>
        <p:spPr/>
        <p:txBody>
          <a:bodyPr/>
          <a:lstStyle/>
          <a:p>
            <a:fld id="{FB1A579D-3553-4F33-9067-7E7231905C3B}" type="slidenum">
              <a:rPr lang="en-US" sz="1000" smtClean="0"/>
              <a:pPr/>
              <a:t>11</a:t>
            </a:fld>
            <a:endParaRPr lang="en-US" sz="1000"/>
          </a:p>
        </p:txBody>
      </p:sp>
    </p:spTree>
    <p:extLst>
      <p:ext uri="{BB962C8B-B14F-4D97-AF65-F5344CB8AC3E}">
        <p14:creationId xmlns:p14="http://schemas.microsoft.com/office/powerpoint/2010/main" val="128911949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latin typeface="Arial"/>
                <a:cs typeface="Arial"/>
              </a:rPr>
              <a:t>With its high performance, advanced vision and machine learning capabilities, advanced multimedia features, robust ecosystem and product longevity, the i.MX 8M Plus is well suited for a broad spectrum of applications in both the industrial and consumer segments. </a:t>
            </a:r>
            <a:endParaRPr lang="en-US"/>
          </a:p>
          <a:p>
            <a:endParaRPr lang="en-US"/>
          </a:p>
        </p:txBody>
      </p:sp>
      <p:sp>
        <p:nvSpPr>
          <p:cNvPr id="4" name="Slide Number Placeholder 3"/>
          <p:cNvSpPr>
            <a:spLocks noGrp="1"/>
          </p:cNvSpPr>
          <p:nvPr>
            <p:ph type="sldNum" sz="quarter" idx="5"/>
          </p:nvPr>
        </p:nvSpPr>
        <p:spPr/>
        <p:txBody>
          <a:bodyPr/>
          <a:lstStyle/>
          <a:p>
            <a:fld id="{FB1A579D-3553-4F33-9067-7E7231905C3B}" type="slidenum">
              <a:rPr lang="en-US" sz="1000" smtClean="0"/>
              <a:pPr/>
              <a:t>12</a:t>
            </a:fld>
            <a:endParaRPr lang="en-US" sz="1000"/>
          </a:p>
        </p:txBody>
      </p:sp>
    </p:spTree>
    <p:extLst>
      <p:ext uri="{BB962C8B-B14F-4D97-AF65-F5344CB8AC3E}">
        <p14:creationId xmlns:p14="http://schemas.microsoft.com/office/powerpoint/2010/main" val="1103738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base" latinLnBrk="0" hangingPunct="1">
              <a:lnSpc>
                <a:spcPct val="100000"/>
              </a:lnSpc>
              <a:spcBef>
                <a:spcPct val="30000"/>
              </a:spcBef>
              <a:spcAft>
                <a:spcPct val="0"/>
              </a:spcAft>
              <a:buClrTx/>
              <a:buSzTx/>
              <a:buFontTx/>
              <a:buNone/>
              <a:tabLst/>
              <a:defRPr/>
            </a:pPr>
            <a:r>
              <a:rPr lang="en-US" altLang="en-US"/>
              <a:t>All</a:t>
            </a:r>
            <a:r>
              <a:rPr lang="en-US" altLang="en-US" baseline="0"/>
              <a:t> relevant documentation and downloads </a:t>
            </a:r>
            <a:r>
              <a:rPr lang="en-US" altLang="en-US"/>
              <a:t>for the i.MX 8M Plus can be found on</a:t>
            </a:r>
            <a:r>
              <a:rPr lang="en-US" altLang="en-US" baseline="0"/>
              <a:t> the product landing page at </a:t>
            </a:r>
            <a:r>
              <a:rPr lang="en-US" spc="-38">
                <a:latin typeface="Helvetica" pitchFamily="50" charset="0"/>
              </a:rPr>
              <a:t>www.nxp.com/imx8mplus and the EVK landing page at www.nxp.com/imx8mplusevk.</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050" spc="-38">
              <a:latin typeface="Helvetica" pitchFamily="50" charset="0"/>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050" spc="-38">
                <a:latin typeface="Helvetica" pitchFamily="50" charset="0"/>
              </a:rPr>
              <a:t>Other relevant resources can be found:</a:t>
            </a:r>
            <a:endParaRPr lang="sv-SE" sz="1050"/>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a:hlinkClick r:id="rId3"/>
              </a:rPr>
              <a:t>https://community.nxp.com/</a:t>
            </a:r>
            <a:r>
              <a:rPr lang="en-US"/>
              <a:t> </a:t>
            </a:r>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a:hlinkClick r:id="rId4"/>
              </a:rPr>
              <a:t>www.nxp.com/imxlinux</a:t>
            </a:r>
            <a:endParaRPr lang="en-US"/>
          </a:p>
          <a:p>
            <a:pPr marL="171450" marR="0" lvl="0" indent="-171450" algn="l" defTabSz="914400" rtl="0" eaLnBrk="1" fontAlgn="base" latinLnBrk="0" hangingPunct="1">
              <a:lnSpc>
                <a:spcPct val="100000"/>
              </a:lnSpc>
              <a:spcBef>
                <a:spcPct val="30000"/>
              </a:spcBef>
              <a:spcAft>
                <a:spcPct val="0"/>
              </a:spcAft>
              <a:buClrTx/>
              <a:buSzTx/>
              <a:buFont typeface="Arial" panose="020B0604020202020204" pitchFamily="34" charset="0"/>
              <a:buChar char="•"/>
              <a:tabLst/>
              <a:defRPr/>
            </a:pPr>
            <a:r>
              <a:rPr lang="en-US">
                <a:hlinkClick r:id="rId5"/>
              </a:rPr>
              <a:t>www.nxp.com/imxandroid</a:t>
            </a:r>
            <a:r>
              <a:rPr lang="en-US"/>
              <a:t>  </a:t>
            </a:r>
          </a:p>
          <a:p>
            <a:pPr marL="171450" indent="-171450">
              <a:buFont typeface="Arial" panose="020B0604020202020204" pitchFamily="34" charset="0"/>
              <a:buChar char="•"/>
            </a:pPr>
            <a:endParaRPr lang="en-US"/>
          </a:p>
        </p:txBody>
      </p:sp>
      <p:sp>
        <p:nvSpPr>
          <p:cNvPr id="4" name="Slide Number Placeholder 3"/>
          <p:cNvSpPr>
            <a:spLocks noGrp="1"/>
          </p:cNvSpPr>
          <p:nvPr>
            <p:ph type="sldNum" sz="quarter" idx="5"/>
          </p:nvPr>
        </p:nvSpPr>
        <p:spPr/>
        <p:txBody>
          <a:bodyPr/>
          <a:lstStyle/>
          <a:p>
            <a:fld id="{FB1A579D-3553-4F33-9067-7E7231905C3B}" type="slidenum">
              <a:rPr lang="en-US" sz="1000" smtClean="0"/>
              <a:pPr/>
              <a:t>13</a:t>
            </a:fld>
            <a:endParaRPr lang="en-US" sz="1000"/>
          </a:p>
        </p:txBody>
      </p:sp>
    </p:spTree>
    <p:extLst>
      <p:ext uri="{BB962C8B-B14F-4D97-AF65-F5344CB8AC3E}">
        <p14:creationId xmlns:p14="http://schemas.microsoft.com/office/powerpoint/2010/main" val="3529256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The i.MX 8M Family is a scalable portfolio that covers a wide array of applications depending on the customers’ needs.</a:t>
            </a:r>
          </a:p>
          <a:p>
            <a:endParaRPr lang="en-US" dirty="0"/>
          </a:p>
          <a:p>
            <a:r>
              <a:rPr lang="en-US" dirty="0">
                <a:latin typeface="Arial"/>
                <a:cs typeface="Arial"/>
              </a:rPr>
              <a:t>In addition to the applications processors we have already released (i.MX 8M Quad, I.MX 8M Mini and I.MX 8M Nano), </a:t>
            </a:r>
            <a:r>
              <a:rPr lang="en-US">
                <a:latin typeface="Arial"/>
                <a:cs typeface="Arial"/>
              </a:rPr>
              <a:t>and the i.MX 8M Plus.</a:t>
            </a:r>
          </a:p>
          <a:p>
            <a:endParaRPr lang="en-US" dirty="0"/>
          </a:p>
          <a:p>
            <a:r>
              <a:rPr lang="en-US" dirty="0">
                <a:latin typeface="Arial"/>
                <a:cs typeface="Arial"/>
              </a:rPr>
              <a:t>The i.MX 8M Plus focuses on Machine Learning, Advanced Vison, Advanced multimedia as well as Industrial automation applications. </a:t>
            </a:r>
            <a:endParaRPr lang="en-US" dirty="0">
              <a:cs typeface="Arial"/>
            </a:endParaRPr>
          </a:p>
        </p:txBody>
      </p:sp>
      <p:sp>
        <p:nvSpPr>
          <p:cNvPr id="4" name="Slide Number Placeholder 3"/>
          <p:cNvSpPr>
            <a:spLocks noGrp="1"/>
          </p:cNvSpPr>
          <p:nvPr>
            <p:ph type="sldNum" sz="quarter" idx="5"/>
          </p:nvPr>
        </p:nvSpPr>
        <p:spPr/>
        <p:txBody>
          <a:bodyPr/>
          <a:lstStyle/>
          <a:p>
            <a:fld id="{FB1A579D-3553-4F33-9067-7E7231905C3B}" type="slidenum">
              <a:rPr lang="en-US" sz="1000" smtClean="0"/>
              <a:pPr/>
              <a:t>2</a:t>
            </a:fld>
            <a:endParaRPr lang="en-US" sz="1000"/>
          </a:p>
        </p:txBody>
      </p:sp>
    </p:spTree>
    <p:extLst>
      <p:ext uri="{BB962C8B-B14F-4D97-AF65-F5344CB8AC3E}">
        <p14:creationId xmlns:p14="http://schemas.microsoft.com/office/powerpoint/2010/main" val="32987536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en-US" dirty="0">
                <a:latin typeface="Arial"/>
                <a:cs typeface="Arial"/>
              </a:rPr>
              <a:t>The i.MX 8M Family of applications processor portfolio is comprised of 18 devices. Each device is offered in commercial or industrial versions, and some that enable third-party IP like Dolby® Vision, Dolby ATMOS and DTS. For the i.MX 8M Mini and I.MX 8M Nano, all devices are pin and software compatible within the same 14x14 mm package. </a:t>
            </a:r>
            <a:r>
              <a:rPr lang="en-US" sz="1200" b="0" i="0" kern="1200" dirty="0">
                <a:solidFill>
                  <a:schemeClr val="tx1"/>
                </a:solidFill>
                <a:effectLst/>
                <a:latin typeface="Arial"/>
                <a:cs typeface="Arial"/>
              </a:rPr>
              <a:t>On this slide, blue text highlights </a:t>
            </a:r>
            <a:r>
              <a:rPr lang="en-US" dirty="0">
                <a:latin typeface="Arial"/>
                <a:cs typeface="Arial"/>
              </a:rPr>
              <a:t>differences</a:t>
            </a:r>
            <a:r>
              <a:rPr lang="en-US" sz="1200" b="0" i="0" kern="1200" dirty="0">
                <a:solidFill>
                  <a:schemeClr val="tx1"/>
                </a:solidFill>
                <a:effectLst/>
                <a:latin typeface="Arial"/>
                <a:cs typeface="Arial"/>
              </a:rPr>
              <a:t> between the i.MX 8M Quad, i.MX 8M Mini, i.MX 8M Nano, and i.MX 8M Plus applications processors.</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sz="1200" b="0" i="0" kern="1200" dirty="0">
              <a:solidFill>
                <a:schemeClr val="tx1"/>
              </a:solidFill>
              <a:effectLst/>
              <a:latin typeface="Arial" charset="0"/>
              <a:ea typeface="+mn-ea"/>
              <a:cs typeface="+mn-cs"/>
            </a:endParaRPr>
          </a:p>
          <a:p>
            <a:pPr marL="0" marR="0" lvl="0" indent="0" algn="l" defTabSz="914400" rtl="0" eaLnBrk="1" fontAlgn="base" latinLnBrk="0" hangingPunct="1">
              <a:lnSpc>
                <a:spcPct val="100000"/>
              </a:lnSpc>
              <a:spcBef>
                <a:spcPct val="30000"/>
              </a:spcBef>
              <a:spcAft>
                <a:spcPct val="0"/>
              </a:spcAft>
              <a:buClrTx/>
              <a:buSzTx/>
              <a:buFontTx/>
              <a:buNone/>
              <a:tabLst/>
              <a:defRPr/>
            </a:pPr>
            <a:r>
              <a:rPr lang="en-US" sz="1200" b="1" i="0" kern="1200" dirty="0">
                <a:solidFill>
                  <a:schemeClr val="tx1"/>
                </a:solidFill>
                <a:effectLst/>
                <a:latin typeface="Arial"/>
                <a:cs typeface="Arial"/>
              </a:rPr>
              <a:t>Advantages / Highlights of the i.MX 8M Plus product:</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b="1" dirty="0"/>
          </a:p>
          <a:p>
            <a:pPr marL="171450" indent="-171450">
              <a:buFont typeface="Arial" panose="020B0604020202020204" pitchFamily="34" charset="0"/>
              <a:buChar char="•"/>
            </a:pPr>
            <a:r>
              <a:rPr lang="en-US" dirty="0">
                <a:latin typeface="Arial"/>
                <a:cs typeface="Arial"/>
              </a:rPr>
              <a:t>Quad/ Dual Cortex-A53 cores running up to 1.8GHz</a:t>
            </a:r>
          </a:p>
          <a:p>
            <a:pPr marL="171450" indent="-171450">
              <a:buFont typeface="Arial" panose="020B0604020202020204" pitchFamily="34" charset="0"/>
              <a:buChar char="•"/>
            </a:pPr>
            <a:r>
              <a:rPr lang="en-US" dirty="0">
                <a:latin typeface="Arial"/>
                <a:cs typeface="Arial"/>
              </a:rPr>
              <a:t>Cortex-M7 running up to 800MHz and HiFi 4 DSP also running up to 800 MHz</a:t>
            </a:r>
          </a:p>
          <a:p>
            <a:pPr marL="171450" indent="-171450">
              <a:buFont typeface="Arial" panose="020B0604020202020204" pitchFamily="34" charset="0"/>
              <a:buChar char="•"/>
            </a:pPr>
            <a:r>
              <a:rPr lang="en-US" b="1" dirty="0">
                <a:latin typeface="Arial"/>
                <a:cs typeface="Arial"/>
              </a:rPr>
              <a:t>Integrated Neural Processing Unit</a:t>
            </a:r>
            <a:r>
              <a:rPr lang="en-US" dirty="0">
                <a:latin typeface="Arial"/>
                <a:cs typeface="Arial"/>
              </a:rPr>
              <a:t> for ML acceleration with up to 2.3TOPS</a:t>
            </a:r>
          </a:p>
          <a:p>
            <a:pPr marL="171450" indent="-171450">
              <a:buFont typeface="Arial" panose="020B0604020202020204" pitchFamily="34" charset="0"/>
              <a:buChar char="•"/>
            </a:pPr>
            <a:r>
              <a:rPr lang="en-US" dirty="0">
                <a:latin typeface="Arial"/>
                <a:cs typeface="Arial"/>
              </a:rPr>
              <a:t>HDMI with Enhanced Audio Return Channel (</a:t>
            </a:r>
            <a:r>
              <a:rPr lang="en-US" dirty="0" err="1">
                <a:latin typeface="Arial"/>
                <a:cs typeface="Arial"/>
              </a:rPr>
              <a:t>eARC</a:t>
            </a:r>
            <a:r>
              <a:rPr lang="en-US" dirty="0">
                <a:latin typeface="Arial"/>
                <a:cs typeface="Arial"/>
              </a:rPr>
              <a:t>)</a:t>
            </a:r>
          </a:p>
          <a:p>
            <a:pPr marL="171450" indent="-171450">
              <a:buFont typeface="Arial" panose="020B0604020202020204" pitchFamily="34" charset="0"/>
              <a:buChar char="•"/>
            </a:pPr>
            <a:r>
              <a:rPr lang="en-US" dirty="0">
                <a:latin typeface="Arial"/>
                <a:cs typeface="Arial"/>
              </a:rPr>
              <a:t>Multiple displays including MIPI-DSI, LVDS and HDMI, supporting up to 2x 1080p60 or 1x 4kp30 </a:t>
            </a:r>
            <a:endParaRPr lang="en-US" dirty="0">
              <a:cs typeface="Arial"/>
            </a:endParaRPr>
          </a:p>
          <a:p>
            <a:pPr marL="171450" indent="-171450">
              <a:buFont typeface="Arial" panose="020B0604020202020204" pitchFamily="34" charset="0"/>
              <a:buChar char="•"/>
            </a:pPr>
            <a:r>
              <a:rPr lang="en-US" dirty="0">
                <a:latin typeface="Arial"/>
                <a:cs typeface="Arial"/>
              </a:rPr>
              <a:t>1080p60 H.265 and H.264 video encode and decode</a:t>
            </a:r>
          </a:p>
          <a:p>
            <a:pPr marL="171450" indent="-171450">
              <a:buFont typeface="Arial" panose="020B0604020202020204" pitchFamily="34" charset="0"/>
              <a:buChar char="•"/>
            </a:pPr>
            <a:r>
              <a:rPr lang="en-US" dirty="0">
                <a:latin typeface="Arial"/>
                <a:cs typeface="Arial"/>
              </a:rPr>
              <a:t>PCIe Gen3, SDIO, and USB</a:t>
            </a:r>
          </a:p>
          <a:p>
            <a:pPr marL="171450" indent="-171450">
              <a:buFont typeface="Arial" panose="020B0604020202020204" pitchFamily="34" charset="0"/>
              <a:buChar char="•"/>
            </a:pPr>
            <a:r>
              <a:rPr lang="en-US" dirty="0">
                <a:latin typeface="Arial"/>
                <a:cs typeface="Arial"/>
              </a:rPr>
              <a:t>2x Gigabit Ethernet (1 with TSN), CAN FD, SD/eMMC</a:t>
            </a:r>
          </a:p>
          <a:p>
            <a:pPr marL="171450" indent="-171450">
              <a:buFont typeface="Arial" panose="020B0604020202020204" pitchFamily="34" charset="0"/>
              <a:buChar char="•"/>
            </a:pPr>
            <a:r>
              <a:rPr lang="en-US" dirty="0">
                <a:latin typeface="Arial"/>
                <a:cs typeface="Arial"/>
              </a:rPr>
              <a:t>14nm </a:t>
            </a:r>
            <a:r>
              <a:rPr lang="en-US" dirty="0" err="1">
                <a:latin typeface="Arial"/>
                <a:cs typeface="Arial"/>
              </a:rPr>
              <a:t>FinFET</a:t>
            </a:r>
            <a:r>
              <a:rPr lang="en-US" dirty="0">
                <a:latin typeface="Arial"/>
                <a:cs typeface="Arial"/>
              </a:rPr>
              <a:t> technology</a:t>
            </a:r>
          </a:p>
          <a:p>
            <a:pPr marL="0" marR="0" lvl="0" indent="0" algn="l" defTabSz="914400" rtl="0" eaLnBrk="1" fontAlgn="base" latinLnBrk="0" hangingPunct="1">
              <a:lnSpc>
                <a:spcPct val="100000"/>
              </a:lnSpc>
              <a:spcBef>
                <a:spcPct val="30000"/>
              </a:spcBef>
              <a:spcAft>
                <a:spcPct val="0"/>
              </a:spcAft>
              <a:buClrTx/>
              <a:buSzTx/>
              <a:buFontTx/>
              <a:buNone/>
              <a:tabLst/>
              <a:defRPr/>
            </a:pPr>
            <a:endParaRPr lang="en-US" dirty="0"/>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FB1A579D-3553-4F33-9067-7E7231905C3B}" type="slidenum">
              <a:rPr kumimoji="0" lang="en-US" sz="1000" b="0" i="0" u="none" strike="noStrike" kern="1200" cap="none" spc="0" normalizeH="0" baseline="0" noProof="0" smtClean="0">
                <a:ln>
                  <a:noFill/>
                </a:ln>
                <a:solidFill>
                  <a:srgbClr val="000000">
                    <a:lumMod val="75000"/>
                    <a:lumOff val="25000"/>
                  </a:srgbClr>
                </a:solidFill>
                <a:effectLst/>
                <a:uLnTx/>
                <a:uFillTx/>
                <a:latin typeface="Arial" charset="0"/>
                <a:ea typeface="+mn-ea"/>
                <a:cs typeface="+mn-cs"/>
              </a:rPr>
              <a:pPr marL="0" marR="0" lvl="0" indent="0" algn="r" defTabSz="914400" rtl="0" eaLnBrk="1" fontAlgn="base" latinLnBrk="0" hangingPunct="1">
                <a:lnSpc>
                  <a:spcPct val="100000"/>
                </a:lnSpc>
                <a:spcBef>
                  <a:spcPct val="0"/>
                </a:spcBef>
                <a:spcAft>
                  <a:spcPct val="0"/>
                </a:spcAft>
                <a:buClrTx/>
                <a:buSzTx/>
                <a:buFontTx/>
                <a:buNone/>
                <a:tabLst/>
                <a:defRPr/>
              </a:pPr>
              <a:t>3</a:t>
            </a:fld>
            <a:endParaRPr kumimoji="0" lang="en-US" sz="1000" b="0" i="0" u="none" strike="noStrike" kern="1200" cap="none" spc="0" normalizeH="0" baseline="0" noProof="0">
              <a:ln>
                <a:noFill/>
              </a:ln>
              <a:solidFill>
                <a:srgbClr val="000000">
                  <a:lumMod val="75000"/>
                  <a:lumOff val="25000"/>
                </a:srgbClr>
              </a:solidFill>
              <a:effectLst/>
              <a:uLnTx/>
              <a:uFillTx/>
              <a:latin typeface="Arial" charset="0"/>
              <a:ea typeface="+mn-ea"/>
              <a:cs typeface="+mn-cs"/>
            </a:endParaRPr>
          </a:p>
        </p:txBody>
      </p:sp>
    </p:spTree>
    <p:extLst>
      <p:ext uri="{BB962C8B-B14F-4D97-AF65-F5344CB8AC3E}">
        <p14:creationId xmlns:p14="http://schemas.microsoft.com/office/powerpoint/2010/main" val="200375970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The i.MX 8M Family has been added to NXP’s Longevity Program supporting 15 years of longevity ensuring a stable supply of products for your embedded designs. </a:t>
            </a:r>
            <a:endParaRPr lang="en-US" dirty="0"/>
          </a:p>
        </p:txBody>
      </p:sp>
      <p:sp>
        <p:nvSpPr>
          <p:cNvPr id="4" name="Slide Number Placeholder 3"/>
          <p:cNvSpPr>
            <a:spLocks noGrp="1"/>
          </p:cNvSpPr>
          <p:nvPr>
            <p:ph type="sldNum" sz="quarter" idx="5"/>
          </p:nvPr>
        </p:nvSpPr>
        <p:spPr/>
        <p:txBody>
          <a:bodyPr/>
          <a:lstStyle/>
          <a:p>
            <a:fld id="{FB1A579D-3553-4F33-9067-7E7231905C3B}" type="slidenum">
              <a:rPr lang="en-US" sz="1000" smtClean="0"/>
              <a:pPr/>
              <a:t>4</a:t>
            </a:fld>
            <a:endParaRPr lang="en-US" sz="1000"/>
          </a:p>
        </p:txBody>
      </p:sp>
    </p:spTree>
    <p:extLst>
      <p:ext uri="{BB962C8B-B14F-4D97-AF65-F5344CB8AC3E}">
        <p14:creationId xmlns:p14="http://schemas.microsoft.com/office/powerpoint/2010/main" val="602093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The i.MX 8M Plus is NXP’s first device within the i.MX Family with an integrated Neural Processing Unit (NPU) – a machine learning accelerator running at up to 2.3 TOPS. The i.MX 8MPlus also has as dual integrated ISPs (Image Signal Processors) for advanced vision system. </a:t>
            </a:r>
            <a:endParaRPr lang="en-US" dirty="0"/>
          </a:p>
          <a:p>
            <a:endParaRPr lang="en-US" dirty="0"/>
          </a:p>
          <a:p>
            <a:r>
              <a:rPr lang="en-US" dirty="0">
                <a:latin typeface="Arial"/>
                <a:cs typeface="Arial"/>
              </a:rPr>
              <a:t>With its features, the i.MX 8M Plus is well suited for Machine Learning and Advanced Vision Systems, Advanced Multimedia, Industrial Networking and High Reliability applications and segments such smart home, building, retail and city as well as smart factory and industrial IoT. </a:t>
            </a:r>
            <a:endParaRPr lang="en-US" dirty="0">
              <a:cs typeface="Arial"/>
            </a:endParaRPr>
          </a:p>
          <a:p>
            <a:endParaRPr lang="en-US" dirty="0"/>
          </a:p>
        </p:txBody>
      </p:sp>
      <p:sp>
        <p:nvSpPr>
          <p:cNvPr id="4" name="Slide Number Placeholder 3"/>
          <p:cNvSpPr>
            <a:spLocks noGrp="1"/>
          </p:cNvSpPr>
          <p:nvPr>
            <p:ph type="sldNum" sz="quarter" idx="10"/>
          </p:nvPr>
        </p:nvSpPr>
        <p:spPr/>
        <p:txBody>
          <a:bodyPr/>
          <a:lstStyle/>
          <a:p>
            <a:pPr defTabSz="937697">
              <a:defRPr/>
            </a:pPr>
            <a:fld id="{FB1A579D-3553-4F33-9067-7E7231905C3B}" type="slidenum">
              <a:rPr lang="en-US">
                <a:solidFill>
                  <a:srgbClr val="000000">
                    <a:lumMod val="85000"/>
                    <a:lumOff val="15000"/>
                  </a:srgbClr>
                </a:solidFill>
              </a:rPr>
              <a:pPr defTabSz="937697">
                <a:defRPr/>
              </a:pPr>
              <a:t>5</a:t>
            </a:fld>
            <a:endParaRPr lang="en-US">
              <a:solidFill>
                <a:srgbClr val="000000">
                  <a:lumMod val="85000"/>
                  <a:lumOff val="15000"/>
                </a:srgbClr>
              </a:solidFill>
            </a:endParaRPr>
          </a:p>
        </p:txBody>
      </p:sp>
    </p:spTree>
    <p:extLst>
      <p:ext uri="{BB962C8B-B14F-4D97-AF65-F5344CB8AC3E}">
        <p14:creationId xmlns:p14="http://schemas.microsoft.com/office/powerpoint/2010/main" val="17631105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Here are some of the target applications of the i.MX 8M Plus applications processors. </a:t>
            </a:r>
          </a:p>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FB1A579D-3553-4F33-9067-7E7231905C3B}" type="slidenum">
              <a:rPr lang="en-US" sz="1000" smtClean="0"/>
              <a:pPr/>
              <a:t>6</a:t>
            </a:fld>
            <a:endParaRPr lang="en-US" sz="1000"/>
          </a:p>
        </p:txBody>
      </p:sp>
    </p:spTree>
    <p:extLst>
      <p:ext uri="{BB962C8B-B14F-4D97-AF65-F5344CB8AC3E}">
        <p14:creationId xmlns:p14="http://schemas.microsoft.com/office/powerpoint/2010/main" val="181741258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latin typeface="Arial"/>
                <a:cs typeface="Arial"/>
              </a:rPr>
              <a:t>The i.MX 8M Plus has several key features that address different market needs.</a:t>
            </a:r>
          </a:p>
          <a:p>
            <a:endParaRPr lang="en-US" dirty="0"/>
          </a:p>
          <a:p>
            <a:r>
              <a:rPr lang="en-US" dirty="0">
                <a:latin typeface="Arial"/>
                <a:cs typeface="Arial"/>
              </a:rPr>
              <a:t>Built in 14nm </a:t>
            </a:r>
            <a:r>
              <a:rPr lang="en-US" dirty="0" err="1">
                <a:latin typeface="Arial"/>
                <a:cs typeface="Arial"/>
              </a:rPr>
              <a:t>FinFET</a:t>
            </a:r>
            <a:r>
              <a:rPr lang="en-US" dirty="0">
                <a:latin typeface="Arial"/>
                <a:cs typeface="Arial"/>
              </a:rPr>
              <a:t> technology, the i.MX 8M Plus features dual or quad Cortex-A53 cores up to 1.8 GHz, a Cortex-M7 running up to 800MHz which can be used to offload tasks as well as 3D GPU enabling efficient video and display. </a:t>
            </a:r>
            <a:endParaRPr lang="en-US" dirty="0"/>
          </a:p>
          <a:p>
            <a:r>
              <a:rPr lang="en-US" dirty="0">
                <a:latin typeface="Arial"/>
                <a:cs typeface="Arial"/>
              </a:rPr>
              <a:t>For machine learning and advanced voice and vision applications,  i.MX 8M Plus also features 2 ISPs, 2x MIPI-CSI and the integrated Neural Processing Unit that can run up to 2.3 TOPS for inferencing on the edge. </a:t>
            </a:r>
            <a:endParaRPr lang="en-US" dirty="0">
              <a:cs typeface="Arial"/>
            </a:endParaRPr>
          </a:p>
          <a:p>
            <a:endParaRPr lang="en-US" dirty="0"/>
          </a:p>
          <a:p>
            <a:r>
              <a:rPr lang="en-US" dirty="0">
                <a:latin typeface="Arial"/>
                <a:cs typeface="Arial"/>
              </a:rPr>
              <a:t>For Advanced Multimedia, the i.MX 8M Plus supports 1080p60 H.265 video encode and decode, 2D and 3D GPUs as well as </a:t>
            </a:r>
            <a:r>
              <a:rPr lang="en-US" dirty="0" err="1">
                <a:latin typeface="Arial"/>
                <a:cs typeface="Arial"/>
              </a:rPr>
              <a:t>eARC</a:t>
            </a:r>
            <a:r>
              <a:rPr lang="en-US" dirty="0">
                <a:latin typeface="Arial"/>
                <a:cs typeface="Arial"/>
              </a:rPr>
              <a:t> and ASRC for audio applications. </a:t>
            </a:r>
            <a:endParaRPr lang="en-US" dirty="0">
              <a:cs typeface="Arial"/>
            </a:endParaRPr>
          </a:p>
          <a:p>
            <a:endParaRPr lang="en-US" dirty="0"/>
          </a:p>
          <a:p>
            <a:r>
              <a:rPr lang="en-US" dirty="0">
                <a:latin typeface="Arial"/>
                <a:cs typeface="Arial"/>
              </a:rPr>
              <a:t>The i.MX 8M Plus also supports several high-speed interfaces such as 1x PCIe 3.0, 2x CAN FD, 2x USB 3.0/2.0 and 2x Gigabit Ethernet (one with Time Sensitive Networking).</a:t>
            </a:r>
          </a:p>
        </p:txBody>
      </p:sp>
      <p:sp>
        <p:nvSpPr>
          <p:cNvPr id="4" name="Slide Number Placeholder 3"/>
          <p:cNvSpPr>
            <a:spLocks noGrp="1"/>
          </p:cNvSpPr>
          <p:nvPr>
            <p:ph type="sldNum" sz="quarter" idx="5"/>
          </p:nvPr>
        </p:nvSpPr>
        <p:spPr/>
        <p:txBody>
          <a:bodyPr/>
          <a:lstStyle/>
          <a:p>
            <a:fld id="{FB1A579D-3553-4F33-9067-7E7231905C3B}" type="slidenum">
              <a:rPr lang="en-US" sz="1000" smtClean="0"/>
              <a:pPr/>
              <a:t>7</a:t>
            </a:fld>
            <a:endParaRPr lang="en-US" sz="1000"/>
          </a:p>
        </p:txBody>
      </p:sp>
    </p:spTree>
    <p:extLst>
      <p:ext uri="{BB962C8B-B14F-4D97-AF65-F5344CB8AC3E}">
        <p14:creationId xmlns:p14="http://schemas.microsoft.com/office/powerpoint/2010/main" val="200575739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following chart shows additional benefits of the i.MX 8M Plus features depending on different capabilities that will suit the customers’ application.</a:t>
            </a:r>
          </a:p>
        </p:txBody>
      </p:sp>
      <p:sp>
        <p:nvSpPr>
          <p:cNvPr id="4" name="Slide Number Placeholder 3"/>
          <p:cNvSpPr>
            <a:spLocks noGrp="1"/>
          </p:cNvSpPr>
          <p:nvPr>
            <p:ph type="sldNum" sz="quarter" idx="5"/>
          </p:nvPr>
        </p:nvSpPr>
        <p:spPr/>
        <p:txBody>
          <a:bodyPr/>
          <a:lstStyle/>
          <a:p>
            <a:fld id="{FB1A579D-3553-4F33-9067-7E7231905C3B}" type="slidenum">
              <a:rPr lang="en-US" sz="1000" smtClean="0"/>
              <a:pPr/>
              <a:t>8</a:t>
            </a:fld>
            <a:endParaRPr lang="en-US" sz="1000"/>
          </a:p>
        </p:txBody>
      </p:sp>
    </p:spTree>
    <p:extLst>
      <p:ext uri="{BB962C8B-B14F-4D97-AF65-F5344CB8AC3E}">
        <p14:creationId xmlns:p14="http://schemas.microsoft.com/office/powerpoint/2010/main" val="2379529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B1A579D-3553-4F33-9067-7E7231905C3B}" type="slidenum">
              <a:rPr lang="en-US" sz="1000" smtClean="0"/>
              <a:pPr/>
              <a:t>9</a:t>
            </a:fld>
            <a:endParaRPr lang="en-US" sz="1000"/>
          </a:p>
        </p:txBody>
      </p:sp>
    </p:spTree>
    <p:extLst>
      <p:ext uri="{BB962C8B-B14F-4D97-AF65-F5344CB8AC3E}">
        <p14:creationId xmlns:p14="http://schemas.microsoft.com/office/powerpoint/2010/main" val="409519137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3.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image" Target="../media/image15.png"/><Relationship Id="rId1" Type="http://schemas.openxmlformats.org/officeDocument/2006/relationships/slideMaster" Target="../slideMasters/slideMaster1.xml"/><Relationship Id="rId5" Type="http://schemas.openxmlformats.org/officeDocument/2006/relationships/image" Target="../media/image3.svg"/><Relationship Id="rId4"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Master Title Slide">
    <p:spTree>
      <p:nvGrpSpPr>
        <p:cNvPr id="1" name=""/>
        <p:cNvGrpSpPr/>
        <p:nvPr/>
      </p:nvGrpSpPr>
      <p:grpSpPr>
        <a:xfrm>
          <a:off x="0" y="0"/>
          <a:ext cx="0" cy="0"/>
          <a:chOff x="0" y="0"/>
          <a:chExt cx="0" cy="0"/>
        </a:xfrm>
      </p:grpSpPr>
      <p:pic>
        <p:nvPicPr>
          <p:cNvPr id="19" name="Picture Placeholder 16" descr="A large building&#10;&#10;Description automatically generated">
            <a:extLst>
              <a:ext uri="{FF2B5EF4-FFF2-40B4-BE49-F238E27FC236}">
                <a16:creationId xmlns:a16="http://schemas.microsoft.com/office/drawing/2014/main" id="{F367A7A6-D723-40BB-A3B1-7662B43D6BC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7380049" y="71563"/>
            <a:ext cx="4810031" cy="6786437"/>
          </a:xfrm>
          <a:prstGeom prst="rect">
            <a:avLst/>
          </a:prstGeom>
        </p:spPr>
      </p:pic>
      <p:sp>
        <p:nvSpPr>
          <p:cNvPr id="90" name="Text Placeholder 89"/>
          <p:cNvSpPr>
            <a:spLocks noGrp="1"/>
          </p:cNvSpPr>
          <p:nvPr>
            <p:ph type="body" sz="quarter" idx="12" hasCustomPrompt="1"/>
          </p:nvPr>
        </p:nvSpPr>
        <p:spPr>
          <a:xfrm>
            <a:off x="625287" y="4210334"/>
            <a:ext cx="6174317" cy="399042"/>
          </a:xfrm>
        </p:spPr>
        <p:txBody>
          <a:bodyPr>
            <a:normAutofit/>
          </a:bodyPr>
          <a:lstStyle>
            <a:lvl1pPr marL="0" indent="0" algn="l" rtl="0" fontAlgn="base">
              <a:lnSpc>
                <a:spcPct val="100000"/>
              </a:lnSpc>
              <a:spcBef>
                <a:spcPts val="0"/>
              </a:spcBef>
              <a:spcAft>
                <a:spcPct val="0"/>
              </a:spcAft>
              <a:buClrTx/>
              <a:buSzPct val="80000"/>
              <a:buFont typeface="Arial" charset="0"/>
              <a:buNone/>
              <a:defRPr lang="en-US" sz="1400" b="1" kern="1200" cap="all" spc="300" baseline="0" dirty="0" smtClean="0">
                <a:solidFill>
                  <a:schemeClr val="tx1">
                    <a:lumMod val="85000"/>
                    <a:lumOff val="15000"/>
                  </a:schemeClr>
                </a:solidFill>
                <a:effectLst/>
                <a:latin typeface="+mj-lt"/>
                <a:ea typeface="+mn-ea"/>
                <a:cs typeface="Arial" panose="020B0604020202020204" pitchFamily="34" charset="0"/>
              </a:defRPr>
            </a:lvl1pPr>
            <a:lvl2pPr marL="233363" indent="0">
              <a:buFontTx/>
              <a:buNone/>
              <a:defRPr/>
            </a:lvl2pPr>
            <a:lvl3pPr marL="401638" indent="0">
              <a:buFontTx/>
              <a:buNone/>
              <a:defRPr/>
            </a:lvl3pPr>
            <a:lvl4pPr marL="569912" indent="0">
              <a:buFontTx/>
              <a:buNone/>
              <a:defRPr/>
            </a:lvl4pPr>
            <a:lvl5pPr marL="746125" indent="0">
              <a:buFontTx/>
              <a:buNone/>
              <a:defRPr/>
            </a:lvl5pPr>
          </a:lstStyle>
          <a:p>
            <a:pPr marL="0" lvl="0" indent="0" algn="l" rtl="0" fontAlgn="base">
              <a:lnSpc>
                <a:spcPct val="100000"/>
              </a:lnSpc>
              <a:spcBef>
                <a:spcPts val="0"/>
              </a:spcBef>
              <a:spcAft>
                <a:spcPct val="0"/>
              </a:spcAft>
              <a:buClrTx/>
              <a:buSzPct val="80000"/>
              <a:buFont typeface="Arial" charset="0"/>
              <a:buNone/>
            </a:pPr>
            <a:r>
              <a:rPr lang="en-US"/>
              <a:t>month 2020</a:t>
            </a:r>
          </a:p>
        </p:txBody>
      </p:sp>
      <p:sp>
        <p:nvSpPr>
          <p:cNvPr id="27" name="Rectangle 183"/>
          <p:cNvSpPr>
            <a:spLocks noGrp="1" noChangeArrowheads="1"/>
          </p:cNvSpPr>
          <p:nvPr userDrawn="1">
            <p:ph type="subTitle" idx="1" hasCustomPrompt="1"/>
          </p:nvPr>
        </p:nvSpPr>
        <p:spPr bwMode="blackWhite">
          <a:xfrm>
            <a:off x="625287" y="3497623"/>
            <a:ext cx="6174317" cy="809562"/>
          </a:xfrm>
          <a:prstGeom prst="rect">
            <a:avLst/>
          </a:prstGeom>
          <a:ln w="25400" algn="ctr"/>
          <a:effectLst/>
        </p:spPr>
        <p:txBody>
          <a:bodyPr tIns="0" bIns="91440" anchor="b">
            <a:noAutofit/>
          </a:bodyPr>
          <a:lstStyle>
            <a:lvl1pPr marL="0" indent="0" algn="l" rtl="0" fontAlgn="base">
              <a:lnSpc>
                <a:spcPct val="100000"/>
              </a:lnSpc>
              <a:spcBef>
                <a:spcPts val="0"/>
              </a:spcBef>
              <a:spcAft>
                <a:spcPct val="0"/>
              </a:spcAft>
              <a:buClrTx/>
              <a:buFont typeface="Arial" charset="0"/>
              <a:buNone/>
              <a:defRPr lang="en-US" sz="1800" b="0" kern="1200" cap="none" spc="50" baseline="0" dirty="0" smtClean="0">
                <a:solidFill>
                  <a:schemeClr val="tx1">
                    <a:lumMod val="85000"/>
                    <a:lumOff val="15000"/>
                  </a:schemeClr>
                </a:solidFill>
                <a:effectLst/>
                <a:latin typeface="Arial" panose="020B0604020202020204" pitchFamily="34" charset="0"/>
                <a:ea typeface="+mn-ea"/>
                <a:cs typeface="+mn-cs"/>
              </a:defRPr>
            </a:lvl1pPr>
          </a:lstStyle>
          <a:p>
            <a:pPr lvl="0"/>
            <a:r>
              <a:rPr lang="en-US"/>
              <a:t>First name Last name</a:t>
            </a:r>
          </a:p>
          <a:p>
            <a:pPr lvl="0"/>
            <a:r>
              <a:rPr lang="en-US"/>
              <a:t>Official title goes here</a:t>
            </a:r>
          </a:p>
        </p:txBody>
      </p:sp>
      <p:sp>
        <p:nvSpPr>
          <p:cNvPr id="28" name="Rectangle 182"/>
          <p:cNvSpPr>
            <a:spLocks noGrp="1" noChangeArrowheads="1"/>
          </p:cNvSpPr>
          <p:nvPr>
            <p:ph type="ctrTitle" hasCustomPrompt="1"/>
          </p:nvPr>
        </p:nvSpPr>
        <p:spPr bwMode="blackWhite">
          <a:xfrm>
            <a:off x="625287" y="427838"/>
            <a:ext cx="6165127" cy="2961111"/>
          </a:xfrm>
          <a:prstGeom prst="rect">
            <a:avLst/>
          </a:prstGeom>
          <a:ln w="25400"/>
          <a:effectLst/>
        </p:spPr>
        <p:txBody>
          <a:bodyPr tIns="91440" bIns="91440" anchor="b"/>
          <a:lstStyle>
            <a:lvl1pPr algn="l">
              <a:lnSpc>
                <a:spcPts val="5500"/>
              </a:lnSpc>
              <a:spcBef>
                <a:spcPts val="0"/>
              </a:spcBef>
              <a:defRPr lang="en-US" sz="4900" b="0" kern="1200" cap="all" spc="-50" baseline="0" dirty="0">
                <a:solidFill>
                  <a:schemeClr val="tx1">
                    <a:lumMod val="85000"/>
                    <a:lumOff val="15000"/>
                  </a:schemeClr>
                </a:solidFill>
                <a:effectLst/>
                <a:latin typeface="Arial" panose="020B0604020202020204" pitchFamily="34" charset="0"/>
                <a:ea typeface="+mn-ea"/>
                <a:cs typeface="+mn-cs"/>
              </a:defRPr>
            </a:lvl1pPr>
          </a:lstStyle>
          <a:p>
            <a:r>
              <a:rPr lang="en-US"/>
              <a:t>Title Goes Here Second Line</a:t>
            </a:r>
            <a:br>
              <a:rPr lang="en-US"/>
            </a:br>
            <a:r>
              <a:rPr lang="en-US"/>
              <a:t>Third Line</a:t>
            </a:r>
          </a:p>
        </p:txBody>
      </p:sp>
      <p:sp>
        <p:nvSpPr>
          <p:cNvPr id="11" name="TextBox 10">
            <a:extLst>
              <a:ext uri="{FF2B5EF4-FFF2-40B4-BE49-F238E27FC236}">
                <a16:creationId xmlns:a16="http://schemas.microsoft.com/office/drawing/2014/main" id="{76C06E3A-77E8-4336-8E69-F834D6840692}"/>
              </a:ext>
            </a:extLst>
          </p:cNvPr>
          <p:cNvSpPr txBox="1"/>
          <p:nvPr userDrawn="1"/>
        </p:nvSpPr>
        <p:spPr>
          <a:xfrm>
            <a:off x="625287" y="5986814"/>
            <a:ext cx="6587542" cy="308777"/>
          </a:xfrm>
          <a:prstGeom prst="rect">
            <a:avLst/>
          </a:prstGeom>
          <a:noFill/>
        </p:spPr>
        <p:txBody>
          <a:bodyPr wrap="square" rtlCol="0" anchor="b">
            <a:noAutofit/>
          </a:bodyPr>
          <a:lstStyle/>
          <a:p>
            <a:pPr algn="l"/>
            <a:r>
              <a:rPr lang="en-US" sz="900" b="1" i="0" cap="all" spc="50" baseline="0">
                <a:solidFill>
                  <a:schemeClr val="tx2">
                    <a:lumMod val="90000"/>
                  </a:schemeClr>
                </a:solidFill>
                <a:latin typeface="+mj-lt"/>
                <a:cs typeface="Arial" panose="020B0604020202020204" pitchFamily="34" charset="0"/>
              </a:rPr>
              <a:t>Confidential &amp; proprietary</a:t>
            </a:r>
          </a:p>
        </p:txBody>
      </p:sp>
      <p:grpSp>
        <p:nvGrpSpPr>
          <p:cNvPr id="33" name="Group 32">
            <a:extLst>
              <a:ext uri="{FF2B5EF4-FFF2-40B4-BE49-F238E27FC236}">
                <a16:creationId xmlns:a16="http://schemas.microsoft.com/office/drawing/2014/main" id="{6DB26A35-77F5-445D-B6D8-5AC2F84354FB}"/>
              </a:ext>
            </a:extLst>
          </p:cNvPr>
          <p:cNvGrpSpPr/>
          <p:nvPr userDrawn="1"/>
        </p:nvGrpSpPr>
        <p:grpSpPr>
          <a:xfrm>
            <a:off x="0" y="0"/>
            <a:ext cx="12190081" cy="79514"/>
            <a:chOff x="0" y="-1"/>
            <a:chExt cx="12190081" cy="1350190"/>
          </a:xfrm>
        </p:grpSpPr>
        <p:sp>
          <p:nvSpPr>
            <p:cNvPr id="34" name="Rectangle 33">
              <a:extLst>
                <a:ext uri="{FF2B5EF4-FFF2-40B4-BE49-F238E27FC236}">
                  <a16:creationId xmlns:a16="http://schemas.microsoft.com/office/drawing/2014/main" id="{03AA52E7-FC36-4ED4-867F-157B0BCEBEAA}"/>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mj-lt"/>
              </a:endParaRPr>
            </a:p>
          </p:txBody>
        </p:sp>
        <p:sp>
          <p:nvSpPr>
            <p:cNvPr id="35" name="Rectangle 34">
              <a:extLst>
                <a:ext uri="{FF2B5EF4-FFF2-40B4-BE49-F238E27FC236}">
                  <a16:creationId xmlns:a16="http://schemas.microsoft.com/office/drawing/2014/main" id="{AED8626D-4DCA-4D23-8BF4-1806FF2B3D47}"/>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mj-lt"/>
              </a:endParaRPr>
            </a:p>
          </p:txBody>
        </p:sp>
        <p:sp>
          <p:nvSpPr>
            <p:cNvPr id="36" name="Rectangle 35">
              <a:extLst>
                <a:ext uri="{FF2B5EF4-FFF2-40B4-BE49-F238E27FC236}">
                  <a16:creationId xmlns:a16="http://schemas.microsoft.com/office/drawing/2014/main" id="{A456C9DC-AC7B-4A0E-8C19-8B43D714AD24}"/>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mj-lt"/>
              </a:endParaRPr>
            </a:p>
          </p:txBody>
        </p:sp>
        <p:sp>
          <p:nvSpPr>
            <p:cNvPr id="37" name="Rectangle 36">
              <a:extLst>
                <a:ext uri="{FF2B5EF4-FFF2-40B4-BE49-F238E27FC236}">
                  <a16:creationId xmlns:a16="http://schemas.microsoft.com/office/drawing/2014/main" id="{50DA97BB-3B9D-475D-90A5-85DF0ACEA7DB}"/>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mj-lt"/>
              </a:endParaRPr>
            </a:p>
          </p:txBody>
        </p:sp>
        <p:sp>
          <p:nvSpPr>
            <p:cNvPr id="38" name="Rectangle 37">
              <a:extLst>
                <a:ext uri="{FF2B5EF4-FFF2-40B4-BE49-F238E27FC236}">
                  <a16:creationId xmlns:a16="http://schemas.microsoft.com/office/drawing/2014/main" id="{E39B465D-2073-45C5-B64A-4C84B0F0C14A}"/>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mj-lt"/>
              </a:endParaRPr>
            </a:p>
          </p:txBody>
        </p:sp>
      </p:grpSp>
      <p:pic>
        <p:nvPicPr>
          <p:cNvPr id="39" name="Graphic 38">
            <a:extLst>
              <a:ext uri="{FF2B5EF4-FFF2-40B4-BE49-F238E27FC236}">
                <a16:creationId xmlns:a16="http://schemas.microsoft.com/office/drawing/2014/main" id="{0479C9BD-7253-4516-B9AE-7AD2D65881E2}"/>
              </a:ext>
            </a:extLst>
          </p:cNvPr>
          <p:cNvPicPr>
            <a:picLocks noChangeAspect="1"/>
          </p:cNvPicPr>
          <p:nvPr userDrawn="1"/>
        </p:nvPicPr>
        <p:blipFill rotWithShape="1">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rcRect l="5614" t="23225" r="5073" b="21217"/>
          <a:stretch/>
        </p:blipFill>
        <p:spPr>
          <a:xfrm>
            <a:off x="619242" y="5157865"/>
            <a:ext cx="5280626" cy="720276"/>
          </a:xfrm>
          <a:prstGeom prst="rect">
            <a:avLst/>
          </a:prstGeom>
        </p:spPr>
      </p:pic>
      <p:sp>
        <p:nvSpPr>
          <p:cNvPr id="40" name="TextBox 39">
            <a:extLst>
              <a:ext uri="{FF2B5EF4-FFF2-40B4-BE49-F238E27FC236}">
                <a16:creationId xmlns:a16="http://schemas.microsoft.com/office/drawing/2014/main" id="{406C25F4-61A1-429C-96A6-EF43EBB0D205}"/>
              </a:ext>
            </a:extLst>
          </p:cNvPr>
          <p:cNvSpPr txBox="1"/>
          <p:nvPr userDrawn="1"/>
        </p:nvSpPr>
        <p:spPr>
          <a:xfrm>
            <a:off x="625287" y="6281012"/>
            <a:ext cx="5470713" cy="308777"/>
          </a:xfrm>
          <a:prstGeom prst="rect">
            <a:avLst/>
          </a:prstGeom>
          <a:noFill/>
        </p:spPr>
        <p:txBody>
          <a:bodyPr wrap="square" rtlCol="0" anchor="b">
            <a:noAutofit/>
          </a:bodyPr>
          <a:lstStyle/>
          <a:p>
            <a:pPr algn="l"/>
            <a:r>
              <a:rPr lang="en-US" sz="650" b="0" i="0" cap="all" spc="50" baseline="0">
                <a:solidFill>
                  <a:schemeClr val="tx2">
                    <a:lumMod val="90000"/>
                  </a:schemeClr>
                </a:solidFill>
                <a:latin typeface="+mj-lt"/>
                <a:cs typeface="Arial" panose="020B0604020202020204" pitchFamily="34" charset="0"/>
              </a:rPr>
              <a:t>NXP, the NXP logo and NXP SECURE CONNECTIONS FOR A SMARTER WORLD are trademarks of NXP B.V. All other product or service names are the property of their respective owners. © 2020 NXP B.V.</a:t>
            </a:r>
          </a:p>
        </p:txBody>
      </p:sp>
      <p:sp>
        <p:nvSpPr>
          <p:cNvPr id="16" name="Picture Placeholder 76">
            <a:extLst>
              <a:ext uri="{FF2B5EF4-FFF2-40B4-BE49-F238E27FC236}">
                <a16:creationId xmlns:a16="http://schemas.microsoft.com/office/drawing/2014/main" id="{AD9AA4A3-D63C-4BE7-8E98-E58FD927EACD}"/>
              </a:ext>
            </a:extLst>
          </p:cNvPr>
          <p:cNvSpPr>
            <a:spLocks noGrp="1"/>
          </p:cNvSpPr>
          <p:nvPr>
            <p:ph type="pic" sz="quarter" idx="13" hasCustomPrompt="1"/>
          </p:nvPr>
        </p:nvSpPr>
        <p:spPr>
          <a:xfrm>
            <a:off x="7380049" y="71563"/>
            <a:ext cx="4810031" cy="6786437"/>
          </a:xfrm>
        </p:spPr>
        <p:txBody>
          <a:bodyPr anchor="ctr">
            <a:normAutofit/>
          </a:bodyPr>
          <a:lstStyle>
            <a:lvl1pPr marL="0" indent="0" algn="ctr">
              <a:buFontTx/>
              <a:buNone/>
              <a:defRPr sz="1500">
                <a:solidFill>
                  <a:schemeClr val="bg1"/>
                </a:solidFill>
                <a:latin typeface="+mj-lt"/>
              </a:defRPr>
            </a:lvl1pPr>
          </a:lstStyle>
          <a:p>
            <a:r>
              <a:rPr lang="en-US"/>
              <a:t>Click to Place Picture</a:t>
            </a:r>
          </a:p>
        </p:txBody>
      </p:sp>
    </p:spTree>
    <p:extLst>
      <p:ext uri="{BB962C8B-B14F-4D97-AF65-F5344CB8AC3E}">
        <p14:creationId xmlns:p14="http://schemas.microsoft.com/office/powerpoint/2010/main" val="743838805"/>
      </p:ext>
    </p:extLst>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44" name="Rectangle 226"/>
          <p:cNvSpPr>
            <a:spLocks noGrp="1" noChangeArrowheads="1"/>
          </p:cNvSpPr>
          <p:nvPr>
            <p:ph type="title"/>
          </p:nvPr>
        </p:nvSpPr>
        <p:spPr bwMode="auto">
          <a:xfrm>
            <a:off x="394775" y="414064"/>
            <a:ext cx="11454325" cy="654049"/>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defRPr>
            </a:lvl1pPr>
          </a:lstStyle>
          <a:p>
            <a:pPr lvl="0"/>
            <a:r>
              <a:rPr lang="en-US"/>
              <a:t>Click to edit Master title style</a:t>
            </a:r>
          </a:p>
        </p:txBody>
      </p:sp>
    </p:spTree>
    <p:extLst>
      <p:ext uri="{BB962C8B-B14F-4D97-AF65-F5344CB8AC3E}">
        <p14:creationId xmlns:p14="http://schemas.microsoft.com/office/powerpoint/2010/main" val="3342213750"/>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Whit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8029380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and Two Column">
    <p:spTree>
      <p:nvGrpSpPr>
        <p:cNvPr id="1" name=""/>
        <p:cNvGrpSpPr/>
        <p:nvPr/>
      </p:nvGrpSpPr>
      <p:grpSpPr>
        <a:xfrm>
          <a:off x="0" y="0"/>
          <a:ext cx="0" cy="0"/>
          <a:chOff x="0" y="0"/>
          <a:chExt cx="0" cy="0"/>
        </a:xfrm>
      </p:grpSpPr>
      <p:sp>
        <p:nvSpPr>
          <p:cNvPr id="44" name="Rectangle 226"/>
          <p:cNvSpPr>
            <a:spLocks noGrp="1" noChangeArrowheads="1"/>
          </p:cNvSpPr>
          <p:nvPr>
            <p:ph type="title"/>
          </p:nvPr>
        </p:nvSpPr>
        <p:spPr bwMode="auto">
          <a:xfrm>
            <a:off x="394775" y="414064"/>
            <a:ext cx="11663021" cy="654049"/>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defRPr>
            </a:lvl1pPr>
          </a:lstStyle>
          <a:p>
            <a:pPr lvl="0"/>
            <a:r>
              <a:rPr lang="en-US"/>
              <a:t>Click to edit Master title style</a:t>
            </a:r>
          </a:p>
        </p:txBody>
      </p:sp>
      <p:sp>
        <p:nvSpPr>
          <p:cNvPr id="5" name="Text Placeholder 45"/>
          <p:cNvSpPr>
            <a:spLocks noGrp="1"/>
          </p:cNvSpPr>
          <p:nvPr>
            <p:ph type="body" sz="quarter" idx="10"/>
          </p:nvPr>
        </p:nvSpPr>
        <p:spPr>
          <a:xfrm>
            <a:off x="394775" y="1153266"/>
            <a:ext cx="5847277" cy="4667249"/>
          </a:xfrm>
        </p:spPr>
        <p:txBody>
          <a:bodyPr/>
          <a:lstStyle>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45"/>
          <p:cNvSpPr>
            <a:spLocks noGrp="1"/>
          </p:cNvSpPr>
          <p:nvPr>
            <p:ph type="body" sz="quarter" idx="11"/>
          </p:nvPr>
        </p:nvSpPr>
        <p:spPr>
          <a:xfrm>
            <a:off x="6242052" y="1153266"/>
            <a:ext cx="5847277" cy="4667249"/>
          </a:xfrm>
        </p:spPr>
        <p:txBody>
          <a:bodyPr/>
          <a:lstStyle>
            <a:lvl2pPr>
              <a:defRPr>
                <a:latin typeface="+mj-lt"/>
              </a:defRPr>
            </a:lvl2pPr>
            <a:lvl3pPr>
              <a:defRPr>
                <a:latin typeface="+mj-lt"/>
              </a:defRPr>
            </a:lvl3pPr>
            <a:lvl4pPr>
              <a:defRPr>
                <a:latin typeface="+mj-lt"/>
              </a:defRPr>
            </a:lvl4pPr>
            <a:lvl5pPr>
              <a:defRPr>
                <a:latin typeface="+mj-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16121442"/>
      </p:ext>
    </p:extLst>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loud, Image, Content">
    <p:spTree>
      <p:nvGrpSpPr>
        <p:cNvPr id="1" name=""/>
        <p:cNvGrpSpPr/>
        <p:nvPr/>
      </p:nvGrpSpPr>
      <p:grpSpPr>
        <a:xfrm>
          <a:off x="0" y="0"/>
          <a:ext cx="0" cy="0"/>
          <a:chOff x="0" y="0"/>
          <a:chExt cx="0" cy="0"/>
        </a:xfrm>
      </p:grpSpPr>
      <p:sp>
        <p:nvSpPr>
          <p:cNvPr id="3" name="Picture Placeholder 2"/>
          <p:cNvSpPr>
            <a:spLocks noGrp="1"/>
          </p:cNvSpPr>
          <p:nvPr>
            <p:ph type="pic" sz="quarter" idx="11" hasCustomPrompt="1"/>
          </p:nvPr>
        </p:nvSpPr>
        <p:spPr>
          <a:xfrm>
            <a:off x="500039" y="431801"/>
            <a:ext cx="4884679" cy="5839346"/>
          </a:xfrm>
          <a:solidFill>
            <a:schemeClr val="bg1">
              <a:lumMod val="95000"/>
            </a:schemeClr>
          </a:solidFill>
        </p:spPr>
        <p:txBody>
          <a:bodyPr anchor="ctr">
            <a:normAutofit/>
          </a:bodyPr>
          <a:lstStyle>
            <a:lvl1pPr marL="0" indent="0" algn="ctr">
              <a:buFontTx/>
              <a:buNone/>
              <a:defRPr sz="1500" cap="all" baseline="0">
                <a:solidFill>
                  <a:schemeClr val="tx1"/>
                </a:solidFill>
                <a:latin typeface="Arial" panose="020B0604020202020204" pitchFamily="34" charset="0"/>
                <a:cs typeface="Arial" panose="020B0604020202020204" pitchFamily="34" charset="0"/>
              </a:defRPr>
            </a:lvl1pPr>
          </a:lstStyle>
          <a:p>
            <a:r>
              <a:rPr lang="en-US"/>
              <a:t>Click to Insert Picture</a:t>
            </a:r>
          </a:p>
        </p:txBody>
      </p:sp>
      <p:sp>
        <p:nvSpPr>
          <p:cNvPr id="5" name="Rectangle 226">
            <a:extLst>
              <a:ext uri="{FF2B5EF4-FFF2-40B4-BE49-F238E27FC236}">
                <a16:creationId xmlns:a16="http://schemas.microsoft.com/office/drawing/2014/main" id="{6D349D80-209D-4869-B663-DDBD96A271B4}"/>
              </a:ext>
            </a:extLst>
          </p:cNvPr>
          <p:cNvSpPr>
            <a:spLocks noGrp="1" noChangeArrowheads="1"/>
          </p:cNvSpPr>
          <p:nvPr>
            <p:ph type="title" hasCustomPrompt="1"/>
          </p:nvPr>
        </p:nvSpPr>
        <p:spPr bwMode="auto">
          <a:xfrm>
            <a:off x="5732890" y="431801"/>
            <a:ext cx="6188603" cy="1375192"/>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defRPr lang="en-US" sz="3200" b="0" cap="none" spc="0" baseline="0" dirty="0">
                <a:solidFill>
                  <a:schemeClr val="tx1"/>
                </a:solidFill>
                <a:latin typeface="Arial" panose="020B0604020202020204" pitchFamily="34" charset="0"/>
                <a:ea typeface="+mn-ea"/>
                <a:cs typeface="Arial" panose="020B0604020202020204" pitchFamily="34" charset="0"/>
              </a:defRPr>
            </a:lvl1pPr>
          </a:lstStyle>
          <a:p>
            <a:pPr marL="0" lvl="0" indent="0" algn="l" rtl="0" fontAlgn="base">
              <a:lnSpc>
                <a:spcPct val="100000"/>
              </a:lnSpc>
              <a:spcBef>
                <a:spcPts val="1200"/>
              </a:spcBef>
              <a:spcAft>
                <a:spcPts val="75"/>
              </a:spcAft>
              <a:buClrTx/>
              <a:buSzPct val="80000"/>
              <a:buFontTx/>
              <a:buNone/>
            </a:pPr>
            <a:r>
              <a:rPr lang="en-US"/>
              <a:t>Title Goes Here</a:t>
            </a:r>
            <a:br>
              <a:rPr lang="en-US"/>
            </a:br>
            <a:r>
              <a:rPr lang="en-US"/>
              <a:t>Second Line Title Here</a:t>
            </a:r>
          </a:p>
        </p:txBody>
      </p:sp>
      <p:sp>
        <p:nvSpPr>
          <p:cNvPr id="6" name="Text Placeholder 45">
            <a:extLst>
              <a:ext uri="{FF2B5EF4-FFF2-40B4-BE49-F238E27FC236}">
                <a16:creationId xmlns:a16="http://schemas.microsoft.com/office/drawing/2014/main" id="{F467A178-3F40-46AE-B142-7537AEFA635F}"/>
              </a:ext>
            </a:extLst>
          </p:cNvPr>
          <p:cNvSpPr>
            <a:spLocks noGrp="1"/>
          </p:cNvSpPr>
          <p:nvPr>
            <p:ph type="body" sz="quarter" idx="10"/>
          </p:nvPr>
        </p:nvSpPr>
        <p:spPr>
          <a:xfrm>
            <a:off x="5732888" y="1958337"/>
            <a:ext cx="6188603" cy="4312810"/>
          </a:xfrm>
        </p:spPr>
        <p:txBody>
          <a:bodyPr/>
          <a:lstStyle>
            <a:lvl1pPr>
              <a:spcBef>
                <a:spcPts val="1200"/>
              </a:spcBef>
              <a:defRPr>
                <a:latin typeface="Arial" panose="020B0604020202020204" pitchFamily="34" charset="0"/>
                <a:cs typeface="Arial" panose="020B0604020202020204" pitchFamily="34" charset="0"/>
              </a:defRPr>
            </a:lvl1pPr>
            <a:lvl2pPr>
              <a:spcBef>
                <a:spcPts val="1200"/>
              </a:spcBef>
              <a:defRPr>
                <a:latin typeface="Arial" panose="020B0604020202020204" pitchFamily="34" charset="0"/>
                <a:cs typeface="Arial" panose="020B0604020202020204" pitchFamily="34" charset="0"/>
              </a:defRPr>
            </a:lvl2pPr>
            <a:lvl3pPr>
              <a:spcBef>
                <a:spcPts val="1200"/>
              </a:spcBef>
              <a:defRPr>
                <a:latin typeface="Arial" panose="020B0604020202020204" pitchFamily="34" charset="0"/>
                <a:cs typeface="Arial" panose="020B0604020202020204" pitchFamily="34" charset="0"/>
              </a:defRPr>
            </a:lvl3pPr>
            <a:lvl4pPr>
              <a:spcBef>
                <a:spcPts val="1200"/>
              </a:spcBef>
              <a:defRPr>
                <a:latin typeface="Arial" panose="020B0604020202020204" pitchFamily="34" charset="0"/>
                <a:cs typeface="Arial" panose="020B0604020202020204" pitchFamily="34" charset="0"/>
              </a:defRPr>
            </a:lvl4pPr>
            <a:lvl5pPr>
              <a:spcBef>
                <a:spcPts val="12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640297233"/>
      </p:ext>
    </p:extLst>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ansition Slide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91A16C9-C041-49C5-AC50-D0FF3E5085DA}"/>
              </a:ext>
            </a:extLst>
          </p:cNvPr>
          <p:cNvSpPr/>
          <p:nvPr userDrawn="1"/>
        </p:nvSpPr>
        <p:spPr>
          <a:xfrm>
            <a:off x="0" y="5834418"/>
            <a:ext cx="12192000" cy="102358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80453E47-1254-4AED-A541-BB7CE36A4C87}"/>
              </a:ext>
            </a:extLst>
          </p:cNvPr>
          <p:cNvSpPr/>
          <p:nvPr userDrawn="1"/>
        </p:nvSpPr>
        <p:spPr>
          <a:xfrm>
            <a:off x="0" y="1"/>
            <a:ext cx="12192000" cy="218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30" name="Rectangle 226"/>
          <p:cNvSpPr>
            <a:spLocks noGrp="1" noChangeArrowheads="1"/>
          </p:cNvSpPr>
          <p:nvPr>
            <p:ph type="title" hasCustomPrompt="1"/>
          </p:nvPr>
        </p:nvSpPr>
        <p:spPr bwMode="auto">
          <a:xfrm>
            <a:off x="936080" y="1634279"/>
            <a:ext cx="7009333" cy="2454464"/>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lnSpc>
                <a:spcPts val="6000"/>
              </a:lnSpc>
              <a:spcBef>
                <a:spcPts val="0"/>
              </a:spcBef>
              <a:spcAft>
                <a:spcPct val="0"/>
              </a:spcAft>
              <a:defRPr lang="en-US" sz="5500" b="0" kern="1200" cap="none" spc="-50" baseline="0" dirty="0">
                <a:solidFill>
                  <a:schemeClr val="tx1"/>
                </a:solidFill>
                <a:effectLst/>
                <a:latin typeface="Arial" panose="020B0604020202020204" pitchFamily="34" charset="0"/>
                <a:ea typeface="+mn-ea"/>
                <a:cs typeface="Arial" panose="020B0604020202020204" pitchFamily="34" charset="0"/>
              </a:defRPr>
            </a:lvl1pPr>
          </a:lstStyle>
          <a:p>
            <a:pPr lvl="0"/>
            <a:r>
              <a:rPr lang="en-US"/>
              <a:t>Title Goes Here</a:t>
            </a:r>
            <a:br>
              <a:rPr lang="en-US"/>
            </a:br>
            <a:r>
              <a:rPr lang="en-US"/>
              <a:t>Second Line Title</a:t>
            </a:r>
            <a:br>
              <a:rPr lang="en-US"/>
            </a:br>
            <a:r>
              <a:rPr lang="en-US"/>
              <a:t>Third Line Title</a:t>
            </a:r>
          </a:p>
        </p:txBody>
      </p:sp>
      <p:sp>
        <p:nvSpPr>
          <p:cNvPr id="16" name="Slide Number Placeholder 1">
            <a:extLst>
              <a:ext uri="{FF2B5EF4-FFF2-40B4-BE49-F238E27FC236}">
                <a16:creationId xmlns:a16="http://schemas.microsoft.com/office/drawing/2014/main" id="{AF788F4C-F3F1-4D1E-9E78-69BDCFEDEA0E}"/>
              </a:ext>
            </a:extLst>
          </p:cNvPr>
          <p:cNvSpPr txBox="1">
            <a:spLocks/>
          </p:cNvSpPr>
          <p:nvPr userDrawn="1"/>
        </p:nvSpPr>
        <p:spPr>
          <a:xfrm>
            <a:off x="6757621" y="6429865"/>
            <a:ext cx="596447" cy="277811"/>
          </a:xfrm>
          <a:prstGeom prst="rect">
            <a:avLst/>
          </a:prstGeom>
        </p:spPr>
        <p:txBody>
          <a:bodyPr vert="horz" lIns="68580" tIns="34290" rIns="68580" bIns="34290" rtlCol="0" anchor="ctr"/>
          <a:lstStyle>
            <a:defPPr>
              <a:defRPr lang="en-US"/>
            </a:defPPr>
            <a:lvl1pPr algn="l" rtl="0" fontAlgn="base">
              <a:spcBef>
                <a:spcPct val="0"/>
              </a:spcBef>
              <a:spcAft>
                <a:spcPct val="0"/>
              </a:spcAft>
              <a:defRPr sz="1000" b="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9899D5D8-9A89-49C6-87E2-D5B81659BB09}" type="slidenum">
              <a:rPr lang="en-US" sz="1000" b="1" spc="300" smtClean="0">
                <a:solidFill>
                  <a:schemeClr val="tx2">
                    <a:lumMod val="75000"/>
                  </a:schemeClr>
                </a:solidFill>
                <a:latin typeface="Arial" panose="020B0604020202020204" pitchFamily="34" charset="0"/>
                <a:cs typeface="Arial" panose="020B0604020202020204" pitchFamily="34" charset="0"/>
              </a:rPr>
              <a:pPr algn="r"/>
              <a:t>‹#›</a:t>
            </a:fld>
            <a:endParaRPr lang="en-US" sz="1000" b="1" spc="300">
              <a:solidFill>
                <a:schemeClr val="tx2">
                  <a:lumMod val="75000"/>
                </a:schemeClr>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543A6489-F2EE-48AA-AF66-CF911B054E5B}"/>
              </a:ext>
            </a:extLst>
          </p:cNvPr>
          <p:cNvSpPr txBox="1"/>
          <p:nvPr userDrawn="1"/>
        </p:nvSpPr>
        <p:spPr>
          <a:xfrm>
            <a:off x="939519" y="6115278"/>
            <a:ext cx="2590528" cy="308777"/>
          </a:xfrm>
          <a:prstGeom prst="rect">
            <a:avLst/>
          </a:prstGeom>
          <a:noFill/>
        </p:spPr>
        <p:txBody>
          <a:bodyPr wrap="square" rtlCol="0" anchor="b">
            <a:noAutofit/>
          </a:bodyPr>
          <a:lstStyle/>
          <a:p>
            <a:pPr algn="l"/>
            <a:r>
              <a:rPr lang="en-US" sz="900" b="1" i="0" cap="all" spc="50" baseline="0">
                <a:solidFill>
                  <a:schemeClr val="bg2">
                    <a:lumMod val="75000"/>
                  </a:schemeClr>
                </a:solidFill>
                <a:latin typeface="Arial" panose="020B0604020202020204" pitchFamily="34" charset="0"/>
                <a:cs typeface="Arial" panose="020B0604020202020204" pitchFamily="34" charset="0"/>
              </a:rPr>
              <a:t>Confidential &amp; proprietary</a:t>
            </a:r>
          </a:p>
        </p:txBody>
      </p:sp>
      <p:grpSp>
        <p:nvGrpSpPr>
          <p:cNvPr id="20" name="Group 19">
            <a:extLst>
              <a:ext uri="{FF2B5EF4-FFF2-40B4-BE49-F238E27FC236}">
                <a16:creationId xmlns:a16="http://schemas.microsoft.com/office/drawing/2014/main" id="{419428A6-B4EA-426C-B5D6-7BF8255D0379}"/>
              </a:ext>
            </a:extLst>
          </p:cNvPr>
          <p:cNvGrpSpPr/>
          <p:nvPr userDrawn="1"/>
        </p:nvGrpSpPr>
        <p:grpSpPr>
          <a:xfrm>
            <a:off x="1" y="4335146"/>
            <a:ext cx="7945412" cy="59196"/>
            <a:chOff x="0" y="-1"/>
            <a:chExt cx="12190081" cy="1350190"/>
          </a:xfrm>
        </p:grpSpPr>
        <p:sp>
          <p:nvSpPr>
            <p:cNvPr id="21" name="Rectangle 20">
              <a:extLst>
                <a:ext uri="{FF2B5EF4-FFF2-40B4-BE49-F238E27FC236}">
                  <a16:creationId xmlns:a16="http://schemas.microsoft.com/office/drawing/2014/main" id="{B4B1F641-A39F-419C-B874-36E8B4C70292}"/>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7443CEE6-1108-4EA9-99ED-44930E6EC07C}"/>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9A6895F3-7204-48FF-A4F3-F08AE082612C}"/>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E99838EC-325A-4D0A-BA69-5EBCA1E4E224}"/>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E4AB4C98-DF4F-4361-A999-30FBA0566D05}"/>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
        <p:nvSpPr>
          <p:cNvPr id="26" name="Rectangle 25">
            <a:extLst>
              <a:ext uri="{FF2B5EF4-FFF2-40B4-BE49-F238E27FC236}">
                <a16:creationId xmlns:a16="http://schemas.microsoft.com/office/drawing/2014/main" id="{FE5D1333-9BCA-4D99-8B74-A5FD0A4B9B51}"/>
              </a:ext>
            </a:extLst>
          </p:cNvPr>
          <p:cNvSpPr/>
          <p:nvPr userDrawn="1"/>
        </p:nvSpPr>
        <p:spPr>
          <a:xfrm>
            <a:off x="10163174" y="0"/>
            <a:ext cx="2028826" cy="6858000"/>
          </a:xfrm>
          <a:prstGeom prst="rect">
            <a:avLst/>
          </a:prstGeom>
          <a:solidFill>
            <a:srgbClr val="50AB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27" name="Graphic 26">
            <a:extLst>
              <a:ext uri="{FF2B5EF4-FFF2-40B4-BE49-F238E27FC236}">
                <a16:creationId xmlns:a16="http://schemas.microsoft.com/office/drawing/2014/main" id="{9203C931-D801-4035-A8B2-0085615AC49E}"/>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79906" y="5228176"/>
            <a:ext cx="995362" cy="995362"/>
          </a:xfrm>
          <a:prstGeom prst="rect">
            <a:avLst/>
          </a:prstGeom>
        </p:spPr>
      </p:pic>
      <p:sp>
        <p:nvSpPr>
          <p:cNvPr id="28" name="Rectangle 27">
            <a:extLst>
              <a:ext uri="{FF2B5EF4-FFF2-40B4-BE49-F238E27FC236}">
                <a16:creationId xmlns:a16="http://schemas.microsoft.com/office/drawing/2014/main" id="{92FB6ECD-AD16-4595-BDE1-ED612F049B15}"/>
              </a:ext>
            </a:extLst>
          </p:cNvPr>
          <p:cNvSpPr/>
          <p:nvPr userDrawn="1"/>
        </p:nvSpPr>
        <p:spPr>
          <a:xfrm>
            <a:off x="9972674" y="0"/>
            <a:ext cx="200026" cy="6858000"/>
          </a:xfrm>
          <a:prstGeom prst="rect">
            <a:avLst/>
          </a:prstGeom>
          <a:solidFill>
            <a:srgbClr val="2290D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9" name="Graphic 18">
            <a:extLst>
              <a:ext uri="{FF2B5EF4-FFF2-40B4-BE49-F238E27FC236}">
                <a16:creationId xmlns:a16="http://schemas.microsoft.com/office/drawing/2014/main" id="{2870034E-F8DD-48DC-A066-E5AC17824E53}"/>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16446" y="5043977"/>
            <a:ext cx="5592432" cy="1226264"/>
          </a:xfrm>
          <a:prstGeom prst="rect">
            <a:avLst/>
          </a:prstGeom>
        </p:spPr>
      </p:pic>
      <p:sp>
        <p:nvSpPr>
          <p:cNvPr id="29" name="TextBox 28">
            <a:extLst>
              <a:ext uri="{FF2B5EF4-FFF2-40B4-BE49-F238E27FC236}">
                <a16:creationId xmlns:a16="http://schemas.microsoft.com/office/drawing/2014/main" id="{89D6C17E-6427-4E15-BF87-030DEB8EE579}"/>
              </a:ext>
            </a:extLst>
          </p:cNvPr>
          <p:cNvSpPr txBox="1"/>
          <p:nvPr userDrawn="1"/>
        </p:nvSpPr>
        <p:spPr>
          <a:xfrm>
            <a:off x="939519" y="6364207"/>
            <a:ext cx="5818102" cy="343469"/>
          </a:xfrm>
          <a:prstGeom prst="rect">
            <a:avLst/>
          </a:prstGeom>
          <a:noFill/>
        </p:spPr>
        <p:txBody>
          <a:bodyPr wrap="square" rtlCol="0" anchor="b">
            <a:noAutofit/>
          </a:bodyPr>
          <a:lstStyle/>
          <a:p>
            <a:pPr algn="l"/>
            <a:r>
              <a:rPr lang="en-US" sz="700" b="0" i="0" cap="all" spc="50" baseline="0">
                <a:solidFill>
                  <a:schemeClr val="bg2">
                    <a:lumMod val="75000"/>
                  </a:schemeClr>
                </a:solidFill>
                <a:latin typeface="Arial" panose="020B0604020202020204" pitchFamily="34" charset="0"/>
                <a:cs typeface="Arial" panose="020B0604020202020204" pitchFamily="34" charset="0"/>
              </a:rPr>
              <a:t>NXP, the NXP logo and NXP SECURE CONNECTIONS FOR A SMARTER WORLD are trademarks of NXP B.V. All other product or service names are the property of their respective owners. © 2020 NXP B.V.</a:t>
            </a:r>
          </a:p>
        </p:txBody>
      </p:sp>
    </p:spTree>
    <p:extLst>
      <p:ext uri="{BB962C8B-B14F-4D97-AF65-F5344CB8AC3E}">
        <p14:creationId xmlns:p14="http://schemas.microsoft.com/office/powerpoint/2010/main" val="1147754406"/>
      </p:ext>
    </p:extLst>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ransition Slide Green">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91A16C9-C041-49C5-AC50-D0FF3E5085DA}"/>
              </a:ext>
            </a:extLst>
          </p:cNvPr>
          <p:cNvSpPr/>
          <p:nvPr userDrawn="1"/>
        </p:nvSpPr>
        <p:spPr>
          <a:xfrm>
            <a:off x="0" y="5834418"/>
            <a:ext cx="12192000" cy="102358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80453E47-1254-4AED-A541-BB7CE36A4C87}"/>
              </a:ext>
            </a:extLst>
          </p:cNvPr>
          <p:cNvSpPr/>
          <p:nvPr userDrawn="1"/>
        </p:nvSpPr>
        <p:spPr>
          <a:xfrm>
            <a:off x="0" y="1"/>
            <a:ext cx="12192000" cy="218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F8C66DA4-3842-41AB-A413-DA2CAB207332}"/>
              </a:ext>
            </a:extLst>
          </p:cNvPr>
          <p:cNvSpPr txBox="1"/>
          <p:nvPr userDrawn="1"/>
        </p:nvSpPr>
        <p:spPr>
          <a:xfrm>
            <a:off x="939519" y="6364207"/>
            <a:ext cx="5818102" cy="343469"/>
          </a:xfrm>
          <a:prstGeom prst="rect">
            <a:avLst/>
          </a:prstGeom>
          <a:noFill/>
        </p:spPr>
        <p:txBody>
          <a:bodyPr wrap="square" rtlCol="0" anchor="b">
            <a:noAutofit/>
          </a:bodyPr>
          <a:lstStyle/>
          <a:p>
            <a:pPr algn="l"/>
            <a:r>
              <a:rPr lang="en-US" sz="700" b="0" i="0" cap="all" spc="50" baseline="0">
                <a:solidFill>
                  <a:schemeClr val="bg2">
                    <a:lumMod val="75000"/>
                  </a:schemeClr>
                </a:solidFill>
                <a:latin typeface="Arial" panose="020B0604020202020204" pitchFamily="34" charset="0"/>
                <a:cs typeface="Arial" panose="020B0604020202020204" pitchFamily="34" charset="0"/>
              </a:rPr>
              <a:t>NXP, the NXP logo and NXP SECURE CONNECTIONS FOR A SMARTER WORLD are trademarks of NXP B.V. All other product or service names are the property of their respective owners. © 2020 NXP B.V.</a:t>
            </a:r>
          </a:p>
        </p:txBody>
      </p:sp>
      <p:sp>
        <p:nvSpPr>
          <p:cNvPr id="16" name="Slide Number Placeholder 1">
            <a:extLst>
              <a:ext uri="{FF2B5EF4-FFF2-40B4-BE49-F238E27FC236}">
                <a16:creationId xmlns:a16="http://schemas.microsoft.com/office/drawing/2014/main" id="{AF788F4C-F3F1-4D1E-9E78-69BDCFEDEA0E}"/>
              </a:ext>
            </a:extLst>
          </p:cNvPr>
          <p:cNvSpPr txBox="1">
            <a:spLocks/>
          </p:cNvSpPr>
          <p:nvPr userDrawn="1"/>
        </p:nvSpPr>
        <p:spPr>
          <a:xfrm>
            <a:off x="6757621" y="6429865"/>
            <a:ext cx="596447" cy="277811"/>
          </a:xfrm>
          <a:prstGeom prst="rect">
            <a:avLst/>
          </a:prstGeom>
        </p:spPr>
        <p:txBody>
          <a:bodyPr vert="horz" lIns="68580" tIns="34290" rIns="68580" bIns="34290" rtlCol="0" anchor="ctr"/>
          <a:lstStyle>
            <a:defPPr>
              <a:defRPr lang="en-US"/>
            </a:defPPr>
            <a:lvl1pPr algn="l" rtl="0" fontAlgn="base">
              <a:spcBef>
                <a:spcPct val="0"/>
              </a:spcBef>
              <a:spcAft>
                <a:spcPct val="0"/>
              </a:spcAft>
              <a:defRPr sz="1000" b="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9899D5D8-9A89-49C6-87E2-D5B81659BB09}" type="slidenum">
              <a:rPr lang="en-US" sz="1000" b="1" spc="300" smtClean="0">
                <a:solidFill>
                  <a:schemeClr val="tx2">
                    <a:lumMod val="75000"/>
                  </a:schemeClr>
                </a:solidFill>
                <a:latin typeface="Arial" panose="020B0604020202020204" pitchFamily="34" charset="0"/>
                <a:cs typeface="Arial" panose="020B0604020202020204" pitchFamily="34" charset="0"/>
              </a:rPr>
              <a:pPr algn="r"/>
              <a:t>‹#›</a:t>
            </a:fld>
            <a:endParaRPr lang="en-US" sz="1000" b="1" spc="300">
              <a:solidFill>
                <a:schemeClr val="tx2">
                  <a:lumMod val="75000"/>
                </a:schemeClr>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543A6489-F2EE-48AA-AF66-CF911B054E5B}"/>
              </a:ext>
            </a:extLst>
          </p:cNvPr>
          <p:cNvSpPr txBox="1"/>
          <p:nvPr userDrawn="1"/>
        </p:nvSpPr>
        <p:spPr>
          <a:xfrm>
            <a:off x="939519" y="6115278"/>
            <a:ext cx="2590528" cy="308777"/>
          </a:xfrm>
          <a:prstGeom prst="rect">
            <a:avLst/>
          </a:prstGeom>
          <a:noFill/>
        </p:spPr>
        <p:txBody>
          <a:bodyPr wrap="square" rtlCol="0" anchor="b">
            <a:noAutofit/>
          </a:bodyPr>
          <a:lstStyle/>
          <a:p>
            <a:pPr algn="l"/>
            <a:r>
              <a:rPr lang="en-US" sz="900" b="1" i="0" cap="all" spc="50" baseline="0">
                <a:solidFill>
                  <a:schemeClr val="bg2">
                    <a:lumMod val="75000"/>
                  </a:schemeClr>
                </a:solidFill>
                <a:latin typeface="Arial" panose="020B0604020202020204" pitchFamily="34" charset="0"/>
                <a:cs typeface="Arial" panose="020B0604020202020204" pitchFamily="34" charset="0"/>
              </a:rPr>
              <a:t>Confidential &amp; proprietary</a:t>
            </a:r>
          </a:p>
        </p:txBody>
      </p:sp>
      <p:sp>
        <p:nvSpPr>
          <p:cNvPr id="33" name="Rectangle 32">
            <a:extLst>
              <a:ext uri="{FF2B5EF4-FFF2-40B4-BE49-F238E27FC236}">
                <a16:creationId xmlns:a16="http://schemas.microsoft.com/office/drawing/2014/main" id="{545DCA3A-3479-4CA4-B85C-C27090ADD0B2}"/>
              </a:ext>
            </a:extLst>
          </p:cNvPr>
          <p:cNvSpPr/>
          <p:nvPr userDrawn="1"/>
        </p:nvSpPr>
        <p:spPr>
          <a:xfrm>
            <a:off x="10163174" y="0"/>
            <a:ext cx="2028826" cy="6857999"/>
          </a:xfrm>
          <a:prstGeom prst="rect">
            <a:avLst/>
          </a:prstGeom>
          <a:solidFill>
            <a:srgbClr val="98B81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34" name="Graphic 33">
            <a:extLst>
              <a:ext uri="{FF2B5EF4-FFF2-40B4-BE49-F238E27FC236}">
                <a16:creationId xmlns:a16="http://schemas.microsoft.com/office/drawing/2014/main" id="{5A7B107C-1960-4D18-8903-018BBE08D659}"/>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79906" y="5228176"/>
            <a:ext cx="995362" cy="995362"/>
          </a:xfrm>
          <a:prstGeom prst="rect">
            <a:avLst/>
          </a:prstGeom>
        </p:spPr>
      </p:pic>
      <p:sp>
        <p:nvSpPr>
          <p:cNvPr id="35" name="Rectangle 34">
            <a:extLst>
              <a:ext uri="{FF2B5EF4-FFF2-40B4-BE49-F238E27FC236}">
                <a16:creationId xmlns:a16="http://schemas.microsoft.com/office/drawing/2014/main" id="{CADADDD7-27DF-4F1B-AF83-2336CE552FBC}"/>
              </a:ext>
            </a:extLst>
          </p:cNvPr>
          <p:cNvSpPr/>
          <p:nvPr userDrawn="1"/>
        </p:nvSpPr>
        <p:spPr>
          <a:xfrm>
            <a:off x="9972674" y="0"/>
            <a:ext cx="200026" cy="6858000"/>
          </a:xfrm>
          <a:prstGeom prst="rect">
            <a:avLst/>
          </a:prstGeom>
          <a:solidFill>
            <a:srgbClr val="7F9B1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9" name="Graphic 18">
            <a:extLst>
              <a:ext uri="{FF2B5EF4-FFF2-40B4-BE49-F238E27FC236}">
                <a16:creationId xmlns:a16="http://schemas.microsoft.com/office/drawing/2014/main" id="{15C90563-5E31-4BB6-A451-C74BBA9E275B}"/>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16446" y="5043977"/>
            <a:ext cx="5592432" cy="1226264"/>
          </a:xfrm>
          <a:prstGeom prst="rect">
            <a:avLst/>
          </a:prstGeom>
        </p:spPr>
      </p:pic>
      <p:sp>
        <p:nvSpPr>
          <p:cNvPr id="20" name="Rectangle 226">
            <a:extLst>
              <a:ext uri="{FF2B5EF4-FFF2-40B4-BE49-F238E27FC236}">
                <a16:creationId xmlns:a16="http://schemas.microsoft.com/office/drawing/2014/main" id="{B20325F3-D3B7-4667-B443-7A5E875CEFF4}"/>
              </a:ext>
            </a:extLst>
          </p:cNvPr>
          <p:cNvSpPr>
            <a:spLocks noGrp="1" noChangeArrowheads="1"/>
          </p:cNvSpPr>
          <p:nvPr>
            <p:ph type="title" hasCustomPrompt="1"/>
          </p:nvPr>
        </p:nvSpPr>
        <p:spPr bwMode="auto">
          <a:xfrm>
            <a:off x="936080" y="1634279"/>
            <a:ext cx="7009333" cy="2454464"/>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lnSpc>
                <a:spcPts val="6000"/>
              </a:lnSpc>
              <a:spcBef>
                <a:spcPts val="0"/>
              </a:spcBef>
              <a:spcAft>
                <a:spcPct val="0"/>
              </a:spcAft>
              <a:defRPr lang="en-US" sz="5500" b="0" kern="1200" cap="none" spc="-50" baseline="0" dirty="0">
                <a:solidFill>
                  <a:schemeClr val="tx1"/>
                </a:solidFill>
                <a:effectLst/>
                <a:latin typeface="Arial" panose="020B0604020202020204" pitchFamily="34" charset="0"/>
                <a:ea typeface="+mn-ea"/>
                <a:cs typeface="Arial" panose="020B0604020202020204" pitchFamily="34" charset="0"/>
              </a:defRPr>
            </a:lvl1pPr>
          </a:lstStyle>
          <a:p>
            <a:pPr lvl="0"/>
            <a:r>
              <a:rPr lang="en-US"/>
              <a:t>Title Goes Here</a:t>
            </a:r>
            <a:br>
              <a:rPr lang="en-US"/>
            </a:br>
            <a:r>
              <a:rPr lang="en-US"/>
              <a:t>Second Line Title</a:t>
            </a:r>
            <a:br>
              <a:rPr lang="en-US"/>
            </a:br>
            <a:r>
              <a:rPr lang="en-US"/>
              <a:t>Third Line Title</a:t>
            </a:r>
          </a:p>
        </p:txBody>
      </p:sp>
      <p:grpSp>
        <p:nvGrpSpPr>
          <p:cNvPr id="21" name="Group 20">
            <a:extLst>
              <a:ext uri="{FF2B5EF4-FFF2-40B4-BE49-F238E27FC236}">
                <a16:creationId xmlns:a16="http://schemas.microsoft.com/office/drawing/2014/main" id="{79A50CE8-C42A-40BE-B8BE-DD6BA74EC96D}"/>
              </a:ext>
            </a:extLst>
          </p:cNvPr>
          <p:cNvGrpSpPr/>
          <p:nvPr userDrawn="1"/>
        </p:nvGrpSpPr>
        <p:grpSpPr>
          <a:xfrm>
            <a:off x="1" y="4335146"/>
            <a:ext cx="7945412" cy="59196"/>
            <a:chOff x="0" y="-1"/>
            <a:chExt cx="12190081" cy="1350190"/>
          </a:xfrm>
        </p:grpSpPr>
        <p:sp>
          <p:nvSpPr>
            <p:cNvPr id="22" name="Rectangle 21">
              <a:extLst>
                <a:ext uri="{FF2B5EF4-FFF2-40B4-BE49-F238E27FC236}">
                  <a16:creationId xmlns:a16="http://schemas.microsoft.com/office/drawing/2014/main" id="{B079EEBE-0AA2-4B9F-8CA5-4EF66EBBF8CE}"/>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5652E4ED-5154-481E-9CD9-E54F58D89897}"/>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07FA421C-F569-4674-A016-EEEC0F3E71CF}"/>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A098BED1-31EA-40EC-979E-CC6D43308799}"/>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3A82CE24-80C3-4E10-AE08-C8E299AD93A9}"/>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521666279"/>
      </p:ext>
    </p:extLst>
  </p:cSld>
  <p:clrMapOvr>
    <a:masterClrMapping/>
  </p:clrMapOvr>
  <p:transition>
    <p:fade/>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ransition Slide Yellow">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891A16C9-C041-49C5-AC50-D0FF3E5085DA}"/>
              </a:ext>
            </a:extLst>
          </p:cNvPr>
          <p:cNvSpPr/>
          <p:nvPr userDrawn="1"/>
        </p:nvSpPr>
        <p:spPr>
          <a:xfrm>
            <a:off x="0" y="5834418"/>
            <a:ext cx="12192000" cy="102358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2" name="Rectangle 1">
            <a:extLst>
              <a:ext uri="{FF2B5EF4-FFF2-40B4-BE49-F238E27FC236}">
                <a16:creationId xmlns:a16="http://schemas.microsoft.com/office/drawing/2014/main" id="{80453E47-1254-4AED-A541-BB7CE36A4C87}"/>
              </a:ext>
            </a:extLst>
          </p:cNvPr>
          <p:cNvSpPr/>
          <p:nvPr userDrawn="1"/>
        </p:nvSpPr>
        <p:spPr>
          <a:xfrm>
            <a:off x="0" y="1"/>
            <a:ext cx="12192000" cy="21836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16" name="Slide Number Placeholder 1">
            <a:extLst>
              <a:ext uri="{FF2B5EF4-FFF2-40B4-BE49-F238E27FC236}">
                <a16:creationId xmlns:a16="http://schemas.microsoft.com/office/drawing/2014/main" id="{AF788F4C-F3F1-4D1E-9E78-69BDCFEDEA0E}"/>
              </a:ext>
            </a:extLst>
          </p:cNvPr>
          <p:cNvSpPr txBox="1">
            <a:spLocks/>
          </p:cNvSpPr>
          <p:nvPr userDrawn="1"/>
        </p:nvSpPr>
        <p:spPr>
          <a:xfrm>
            <a:off x="6757621" y="6429865"/>
            <a:ext cx="596447" cy="277811"/>
          </a:xfrm>
          <a:prstGeom prst="rect">
            <a:avLst/>
          </a:prstGeom>
        </p:spPr>
        <p:txBody>
          <a:bodyPr vert="horz" lIns="68580" tIns="34290" rIns="68580" bIns="34290" rtlCol="0" anchor="ctr"/>
          <a:lstStyle>
            <a:defPPr>
              <a:defRPr lang="en-US"/>
            </a:defPPr>
            <a:lvl1pPr algn="l" rtl="0" fontAlgn="base">
              <a:spcBef>
                <a:spcPct val="0"/>
              </a:spcBef>
              <a:spcAft>
                <a:spcPct val="0"/>
              </a:spcAft>
              <a:defRPr sz="1000" b="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9899D5D8-9A89-49C6-87E2-D5B81659BB09}" type="slidenum">
              <a:rPr lang="en-US" sz="1000" b="1" spc="300" smtClean="0">
                <a:solidFill>
                  <a:schemeClr val="tx2">
                    <a:lumMod val="75000"/>
                  </a:schemeClr>
                </a:solidFill>
                <a:latin typeface="Arial" panose="020B0604020202020204" pitchFamily="34" charset="0"/>
                <a:cs typeface="Arial" panose="020B0604020202020204" pitchFamily="34" charset="0"/>
              </a:rPr>
              <a:pPr algn="r"/>
              <a:t>‹#›</a:t>
            </a:fld>
            <a:endParaRPr lang="en-US" sz="1000" b="1" spc="300">
              <a:solidFill>
                <a:schemeClr val="tx2">
                  <a:lumMod val="75000"/>
                </a:schemeClr>
              </a:solidFill>
              <a:latin typeface="Arial" panose="020B0604020202020204" pitchFamily="34" charset="0"/>
              <a:cs typeface="Arial" panose="020B0604020202020204" pitchFamily="34" charset="0"/>
            </a:endParaRPr>
          </a:p>
        </p:txBody>
      </p:sp>
      <p:sp>
        <p:nvSpPr>
          <p:cNvPr id="14" name="TextBox 13">
            <a:extLst>
              <a:ext uri="{FF2B5EF4-FFF2-40B4-BE49-F238E27FC236}">
                <a16:creationId xmlns:a16="http://schemas.microsoft.com/office/drawing/2014/main" id="{543A6489-F2EE-48AA-AF66-CF911B054E5B}"/>
              </a:ext>
            </a:extLst>
          </p:cNvPr>
          <p:cNvSpPr txBox="1"/>
          <p:nvPr userDrawn="1"/>
        </p:nvSpPr>
        <p:spPr>
          <a:xfrm>
            <a:off x="939519" y="6115278"/>
            <a:ext cx="2590528" cy="308777"/>
          </a:xfrm>
          <a:prstGeom prst="rect">
            <a:avLst/>
          </a:prstGeom>
          <a:noFill/>
        </p:spPr>
        <p:txBody>
          <a:bodyPr wrap="square" rtlCol="0" anchor="b">
            <a:noAutofit/>
          </a:bodyPr>
          <a:lstStyle/>
          <a:p>
            <a:pPr algn="l"/>
            <a:r>
              <a:rPr lang="en-US" sz="900" b="1" i="0" cap="all" spc="50" baseline="0">
                <a:solidFill>
                  <a:schemeClr val="bg2">
                    <a:lumMod val="75000"/>
                  </a:schemeClr>
                </a:solidFill>
                <a:latin typeface="Arial" panose="020B0604020202020204" pitchFamily="34" charset="0"/>
                <a:cs typeface="Arial" panose="020B0604020202020204" pitchFamily="34" charset="0"/>
              </a:rPr>
              <a:t>Confidential &amp; proprietary</a:t>
            </a:r>
          </a:p>
        </p:txBody>
      </p:sp>
      <p:sp>
        <p:nvSpPr>
          <p:cNvPr id="29" name="Rectangle 28">
            <a:extLst>
              <a:ext uri="{FF2B5EF4-FFF2-40B4-BE49-F238E27FC236}">
                <a16:creationId xmlns:a16="http://schemas.microsoft.com/office/drawing/2014/main" id="{29639A3C-5B99-4F0B-8C96-2711DE232E7A}"/>
              </a:ext>
            </a:extLst>
          </p:cNvPr>
          <p:cNvSpPr/>
          <p:nvPr userDrawn="1"/>
        </p:nvSpPr>
        <p:spPr>
          <a:xfrm>
            <a:off x="10163174" y="0"/>
            <a:ext cx="2028826" cy="6857999"/>
          </a:xfrm>
          <a:prstGeom prst="rect">
            <a:avLst/>
          </a:prstGeom>
          <a:solidFill>
            <a:srgbClr val="FF9B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31" name="Graphic 30">
            <a:extLst>
              <a:ext uri="{FF2B5EF4-FFF2-40B4-BE49-F238E27FC236}">
                <a16:creationId xmlns:a16="http://schemas.microsoft.com/office/drawing/2014/main" id="{B081DA00-9A65-4F43-BEC9-5D54EC6101E1}"/>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0679906" y="5228176"/>
            <a:ext cx="995362" cy="995362"/>
          </a:xfrm>
          <a:prstGeom prst="rect">
            <a:avLst/>
          </a:prstGeom>
        </p:spPr>
      </p:pic>
      <p:sp>
        <p:nvSpPr>
          <p:cNvPr id="32" name="Rectangle 31">
            <a:extLst>
              <a:ext uri="{FF2B5EF4-FFF2-40B4-BE49-F238E27FC236}">
                <a16:creationId xmlns:a16="http://schemas.microsoft.com/office/drawing/2014/main" id="{9EA282F3-18EF-46C0-BE23-00B6F460489B}"/>
              </a:ext>
            </a:extLst>
          </p:cNvPr>
          <p:cNvSpPr/>
          <p:nvPr userDrawn="1"/>
        </p:nvSpPr>
        <p:spPr>
          <a:xfrm>
            <a:off x="9972674" y="0"/>
            <a:ext cx="200026" cy="6858000"/>
          </a:xfrm>
          <a:prstGeom prst="rect">
            <a:avLst/>
          </a:prstGeom>
          <a:solidFill>
            <a:srgbClr val="E689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endParaRPr>
          </a:p>
        </p:txBody>
      </p:sp>
      <p:pic>
        <p:nvPicPr>
          <p:cNvPr id="19" name="Graphic 18">
            <a:extLst>
              <a:ext uri="{FF2B5EF4-FFF2-40B4-BE49-F238E27FC236}">
                <a16:creationId xmlns:a16="http://schemas.microsoft.com/office/drawing/2014/main" id="{D536963C-3E89-44A3-8B67-93A64F4E3DA2}"/>
              </a:ext>
            </a:extLst>
          </p:cNvPr>
          <p:cNvPicPr>
            <a:picLocks noChangeAspect="1"/>
          </p:cNvPicPr>
          <p:nvPr userDrawn="1"/>
        </p:nvPicPr>
        <p:blipFill>
          <a:blip r:embed="rId4" cstate="screen">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616446" y="5043977"/>
            <a:ext cx="5592432" cy="1226264"/>
          </a:xfrm>
          <a:prstGeom prst="rect">
            <a:avLst/>
          </a:prstGeom>
        </p:spPr>
      </p:pic>
      <p:sp>
        <p:nvSpPr>
          <p:cNvPr id="20" name="TextBox 19">
            <a:extLst>
              <a:ext uri="{FF2B5EF4-FFF2-40B4-BE49-F238E27FC236}">
                <a16:creationId xmlns:a16="http://schemas.microsoft.com/office/drawing/2014/main" id="{8AE8EA48-8A72-4DFF-8F74-E81BDBAEF43A}"/>
              </a:ext>
            </a:extLst>
          </p:cNvPr>
          <p:cNvSpPr txBox="1"/>
          <p:nvPr userDrawn="1"/>
        </p:nvSpPr>
        <p:spPr>
          <a:xfrm>
            <a:off x="939519" y="6364207"/>
            <a:ext cx="5818102" cy="343469"/>
          </a:xfrm>
          <a:prstGeom prst="rect">
            <a:avLst/>
          </a:prstGeom>
          <a:noFill/>
        </p:spPr>
        <p:txBody>
          <a:bodyPr wrap="square" rtlCol="0" anchor="b">
            <a:noAutofit/>
          </a:bodyPr>
          <a:lstStyle/>
          <a:p>
            <a:pPr algn="l"/>
            <a:r>
              <a:rPr lang="en-US" sz="700" b="0" i="0" cap="all" spc="50" baseline="0">
                <a:solidFill>
                  <a:schemeClr val="bg2">
                    <a:lumMod val="75000"/>
                  </a:schemeClr>
                </a:solidFill>
                <a:latin typeface="Arial" panose="020B0604020202020204" pitchFamily="34" charset="0"/>
                <a:cs typeface="Arial" panose="020B0604020202020204" pitchFamily="34" charset="0"/>
              </a:rPr>
              <a:t>NXP, the NXP logo and NXP SECURE CONNECTIONS FOR A SMARTER WORLD are trademarks of NXP B.V. All other product or service names are the property of their respective owners. © 2020 NXP B.V.</a:t>
            </a:r>
          </a:p>
        </p:txBody>
      </p:sp>
      <p:sp>
        <p:nvSpPr>
          <p:cNvPr id="21" name="Rectangle 226">
            <a:extLst>
              <a:ext uri="{FF2B5EF4-FFF2-40B4-BE49-F238E27FC236}">
                <a16:creationId xmlns:a16="http://schemas.microsoft.com/office/drawing/2014/main" id="{9DDFC051-4C35-4AC2-A3C2-87EF3BE5ACC5}"/>
              </a:ext>
            </a:extLst>
          </p:cNvPr>
          <p:cNvSpPr>
            <a:spLocks noGrp="1" noChangeArrowheads="1"/>
          </p:cNvSpPr>
          <p:nvPr>
            <p:ph type="title" hasCustomPrompt="1"/>
          </p:nvPr>
        </p:nvSpPr>
        <p:spPr bwMode="auto">
          <a:xfrm>
            <a:off x="936080" y="1634279"/>
            <a:ext cx="7009333" cy="2454464"/>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lgn="l" rtl="0" fontAlgn="base">
              <a:lnSpc>
                <a:spcPts val="6000"/>
              </a:lnSpc>
              <a:spcBef>
                <a:spcPts val="0"/>
              </a:spcBef>
              <a:spcAft>
                <a:spcPct val="0"/>
              </a:spcAft>
              <a:defRPr lang="en-US" sz="5500" b="0" kern="1200" cap="none" spc="-50" baseline="0" dirty="0">
                <a:solidFill>
                  <a:schemeClr val="tx1"/>
                </a:solidFill>
                <a:effectLst/>
                <a:latin typeface="Arial" panose="020B0604020202020204" pitchFamily="34" charset="0"/>
                <a:ea typeface="+mn-ea"/>
                <a:cs typeface="Arial" panose="020B0604020202020204" pitchFamily="34" charset="0"/>
              </a:defRPr>
            </a:lvl1pPr>
          </a:lstStyle>
          <a:p>
            <a:pPr lvl="0"/>
            <a:r>
              <a:rPr lang="en-US"/>
              <a:t>Title Goes Here</a:t>
            </a:r>
            <a:br>
              <a:rPr lang="en-US"/>
            </a:br>
            <a:r>
              <a:rPr lang="en-US"/>
              <a:t>Second Line Title</a:t>
            </a:r>
            <a:br>
              <a:rPr lang="en-US"/>
            </a:br>
            <a:r>
              <a:rPr lang="en-US"/>
              <a:t>Third Line Title</a:t>
            </a:r>
          </a:p>
        </p:txBody>
      </p:sp>
      <p:grpSp>
        <p:nvGrpSpPr>
          <p:cNvPr id="22" name="Group 21">
            <a:extLst>
              <a:ext uri="{FF2B5EF4-FFF2-40B4-BE49-F238E27FC236}">
                <a16:creationId xmlns:a16="http://schemas.microsoft.com/office/drawing/2014/main" id="{A734B508-19CE-4E96-99FC-3DE740789F3D}"/>
              </a:ext>
            </a:extLst>
          </p:cNvPr>
          <p:cNvGrpSpPr/>
          <p:nvPr userDrawn="1"/>
        </p:nvGrpSpPr>
        <p:grpSpPr>
          <a:xfrm>
            <a:off x="1" y="4335146"/>
            <a:ext cx="7945412" cy="59196"/>
            <a:chOff x="0" y="-1"/>
            <a:chExt cx="12190081" cy="1350190"/>
          </a:xfrm>
        </p:grpSpPr>
        <p:sp>
          <p:nvSpPr>
            <p:cNvPr id="23" name="Rectangle 22">
              <a:extLst>
                <a:ext uri="{FF2B5EF4-FFF2-40B4-BE49-F238E27FC236}">
                  <a16:creationId xmlns:a16="http://schemas.microsoft.com/office/drawing/2014/main" id="{27E3FE20-D5A7-49D4-9FC3-1C51497B1D95}"/>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14BBDC35-DA26-42D8-B8AD-9BA7AB4CB70C}"/>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5" name="Rectangle 24">
              <a:extLst>
                <a:ext uri="{FF2B5EF4-FFF2-40B4-BE49-F238E27FC236}">
                  <a16:creationId xmlns:a16="http://schemas.microsoft.com/office/drawing/2014/main" id="{BC061553-8252-4DB2-8E43-E8D8704C9A75}"/>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01ECAB66-D623-4D2F-8EF9-FF10CEF71088}"/>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7" name="Rectangle 36">
              <a:extLst>
                <a:ext uri="{FF2B5EF4-FFF2-40B4-BE49-F238E27FC236}">
                  <a16:creationId xmlns:a16="http://schemas.microsoft.com/office/drawing/2014/main" id="{A3960A1F-C2ED-40E3-8DD3-DC97CF1E1CAB}"/>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199104036"/>
      </p:ext>
    </p:extLst>
  </p:cSld>
  <p:clrMapOvr>
    <a:masterClrMapping/>
  </p:clrMapOvr>
  <p:transition>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Overview">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20237C8-2858-4F58-9A6E-943C9BB01FD7}"/>
              </a:ext>
            </a:extLst>
          </p:cNvPr>
          <p:cNvSpPr/>
          <p:nvPr userDrawn="1"/>
        </p:nvSpPr>
        <p:spPr>
          <a:xfrm>
            <a:off x="1" y="6393976"/>
            <a:ext cx="6540502" cy="464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226"/>
          <p:cNvSpPr>
            <a:spLocks noGrp="1" noChangeArrowheads="1"/>
          </p:cNvSpPr>
          <p:nvPr>
            <p:ph type="title" hasCustomPrompt="1"/>
          </p:nvPr>
        </p:nvSpPr>
        <p:spPr bwMode="auto">
          <a:xfrm>
            <a:off x="6292777" y="847324"/>
            <a:ext cx="5408822" cy="654050"/>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defRPr sz="3800" b="0" cap="none" spc="80" baseline="0">
                <a:solidFill>
                  <a:schemeClr val="tx1"/>
                </a:solidFill>
                <a:latin typeface="Arial" panose="020B0604020202020204" pitchFamily="34" charset="0"/>
                <a:cs typeface="Arial" panose="020B0604020202020204" pitchFamily="34" charset="0"/>
              </a:defRPr>
            </a:lvl1pPr>
          </a:lstStyle>
          <a:p>
            <a:pPr lvl="0"/>
            <a:r>
              <a:rPr lang="en-US"/>
              <a:t>Overview</a:t>
            </a:r>
          </a:p>
        </p:txBody>
      </p:sp>
      <p:sp>
        <p:nvSpPr>
          <p:cNvPr id="46" name="Text Placeholder 45"/>
          <p:cNvSpPr>
            <a:spLocks noGrp="1"/>
          </p:cNvSpPr>
          <p:nvPr>
            <p:ph type="body" sz="quarter" idx="10"/>
          </p:nvPr>
        </p:nvSpPr>
        <p:spPr>
          <a:xfrm>
            <a:off x="6292777" y="1564008"/>
            <a:ext cx="5408822" cy="4450312"/>
          </a:xfrm>
        </p:spPr>
        <p:txBody>
          <a:bodyPr/>
          <a:lstStyle>
            <a:lvl1pPr>
              <a:spcBef>
                <a:spcPts val="1200"/>
              </a:spcBef>
              <a:defRPr>
                <a:latin typeface="Arial" panose="020B0604020202020204" pitchFamily="34" charset="0"/>
                <a:cs typeface="Arial" panose="020B0604020202020204" pitchFamily="34" charset="0"/>
              </a:defRPr>
            </a:lvl1pPr>
            <a:lvl2pPr>
              <a:spcBef>
                <a:spcPts val="1200"/>
              </a:spcBef>
              <a:defRPr>
                <a:latin typeface="Arial" panose="020B0604020202020204" pitchFamily="34" charset="0"/>
                <a:cs typeface="Arial" panose="020B0604020202020204" pitchFamily="34" charset="0"/>
              </a:defRPr>
            </a:lvl2pPr>
            <a:lvl3pPr>
              <a:spcBef>
                <a:spcPts val="1200"/>
              </a:spcBef>
              <a:defRPr>
                <a:latin typeface="Arial" panose="020B0604020202020204" pitchFamily="34" charset="0"/>
                <a:cs typeface="Arial" panose="020B0604020202020204" pitchFamily="34" charset="0"/>
              </a:defRPr>
            </a:lvl3pPr>
            <a:lvl4pPr>
              <a:spcBef>
                <a:spcPts val="1200"/>
              </a:spcBef>
              <a:defRPr/>
            </a:lvl4pPr>
            <a:lvl5pPr>
              <a:spcBef>
                <a:spcPts val="1200"/>
              </a:spcBef>
              <a:defRPr/>
            </a:lvl5pPr>
          </a:lstStyle>
          <a:p>
            <a:pPr lvl="0"/>
            <a:r>
              <a:rPr lang="en-US"/>
              <a:t>Click to edit Master text styles</a:t>
            </a:r>
          </a:p>
          <a:p>
            <a:pPr lvl="1"/>
            <a:r>
              <a:rPr lang="en-US"/>
              <a:t>Second level</a:t>
            </a:r>
          </a:p>
          <a:p>
            <a:pPr lvl="2"/>
            <a:r>
              <a:rPr lang="en-US"/>
              <a:t>Third level</a:t>
            </a:r>
          </a:p>
        </p:txBody>
      </p:sp>
      <p:sp>
        <p:nvSpPr>
          <p:cNvPr id="4" name="Rectangle 3">
            <a:extLst>
              <a:ext uri="{FF2B5EF4-FFF2-40B4-BE49-F238E27FC236}">
                <a16:creationId xmlns:a16="http://schemas.microsoft.com/office/drawing/2014/main" id="{4FA404A0-DE4F-4032-9EB6-F1C15C0013D9}"/>
              </a:ext>
            </a:extLst>
          </p:cNvPr>
          <p:cNvSpPr/>
          <p:nvPr userDrawn="1"/>
        </p:nvSpPr>
        <p:spPr>
          <a:xfrm>
            <a:off x="0" y="0"/>
            <a:ext cx="5651500" cy="688340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cs typeface="Arial" panose="020B0604020202020204" pitchFamily="34" charset="0"/>
            </a:endParaRPr>
          </a:p>
        </p:txBody>
      </p:sp>
      <p:sp>
        <p:nvSpPr>
          <p:cNvPr id="5" name="Picture Placeholder 2">
            <a:extLst>
              <a:ext uri="{FF2B5EF4-FFF2-40B4-BE49-F238E27FC236}">
                <a16:creationId xmlns:a16="http://schemas.microsoft.com/office/drawing/2014/main" id="{0687CCD6-77A7-4EDA-B0EA-BCFF0F37CB56}"/>
              </a:ext>
            </a:extLst>
          </p:cNvPr>
          <p:cNvSpPr>
            <a:spLocks noGrp="1"/>
          </p:cNvSpPr>
          <p:nvPr>
            <p:ph type="pic" sz="quarter" idx="11" hasCustomPrompt="1"/>
          </p:nvPr>
        </p:nvSpPr>
        <p:spPr>
          <a:xfrm>
            <a:off x="0" y="102358"/>
            <a:ext cx="5651500" cy="6755642"/>
          </a:xfrm>
        </p:spPr>
        <p:txBody>
          <a:bodyPr>
            <a:normAutofit/>
          </a:bodyPr>
          <a:lstStyle>
            <a:lvl1pPr marL="0" indent="0" algn="ctr">
              <a:buFontTx/>
              <a:buNone/>
              <a:defRPr sz="1500" cap="all" baseline="0">
                <a:solidFill>
                  <a:schemeClr val="tx1"/>
                </a:solidFill>
                <a:latin typeface="Arial" panose="020B0604020202020204" pitchFamily="34" charset="0"/>
                <a:cs typeface="Arial" panose="020B0604020202020204" pitchFamily="34" charset="0"/>
              </a:defRPr>
            </a:lvl1pPr>
          </a:lstStyle>
          <a:p>
            <a:r>
              <a:rPr lang="en-US"/>
              <a:t>Click to Insert Picture</a:t>
            </a:r>
          </a:p>
        </p:txBody>
      </p:sp>
      <p:grpSp>
        <p:nvGrpSpPr>
          <p:cNvPr id="19" name="Group 18">
            <a:extLst>
              <a:ext uri="{FF2B5EF4-FFF2-40B4-BE49-F238E27FC236}">
                <a16:creationId xmlns:a16="http://schemas.microsoft.com/office/drawing/2014/main" id="{D9592BF5-56C6-474C-847B-897B8E614039}"/>
              </a:ext>
            </a:extLst>
          </p:cNvPr>
          <p:cNvGrpSpPr/>
          <p:nvPr userDrawn="1"/>
        </p:nvGrpSpPr>
        <p:grpSpPr>
          <a:xfrm>
            <a:off x="0" y="0"/>
            <a:ext cx="12190081" cy="79514"/>
            <a:chOff x="0" y="-1"/>
            <a:chExt cx="12190081" cy="1350190"/>
          </a:xfrm>
        </p:grpSpPr>
        <p:sp>
          <p:nvSpPr>
            <p:cNvPr id="20" name="Rectangle 19">
              <a:extLst>
                <a:ext uri="{FF2B5EF4-FFF2-40B4-BE49-F238E27FC236}">
                  <a16:creationId xmlns:a16="http://schemas.microsoft.com/office/drawing/2014/main" id="{8B77A332-2681-424E-914E-38EF395A89F8}"/>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5DD0F06F-FF3A-40D8-936B-ACC6550773BC}"/>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2" name="Rectangle 21">
              <a:extLst>
                <a:ext uri="{FF2B5EF4-FFF2-40B4-BE49-F238E27FC236}">
                  <a16:creationId xmlns:a16="http://schemas.microsoft.com/office/drawing/2014/main" id="{6A46F28F-C70B-4C64-8CB9-908813C2F1C3}"/>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3" name="Rectangle 22">
              <a:extLst>
                <a:ext uri="{FF2B5EF4-FFF2-40B4-BE49-F238E27FC236}">
                  <a16:creationId xmlns:a16="http://schemas.microsoft.com/office/drawing/2014/main" id="{E7AAEB77-B772-4A6C-9DD9-23576C27047E}"/>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87E5184C-2695-40CD-BD78-4121E76C5151}"/>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587293060"/>
      </p:ext>
    </p:extLst>
  </p:cSld>
  <p:clrMapOvr>
    <a:masterClrMapping/>
  </p:clrMapOvr>
  <p:transition>
    <p:fade/>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Imag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BD3316-8C03-4E14-A26A-B573F6170B51}"/>
              </a:ext>
            </a:extLst>
          </p:cNvPr>
          <p:cNvSpPr/>
          <p:nvPr userDrawn="1"/>
        </p:nvSpPr>
        <p:spPr>
          <a:xfrm>
            <a:off x="1" y="6393976"/>
            <a:ext cx="6540502" cy="464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226"/>
          <p:cNvSpPr>
            <a:spLocks noGrp="1" noChangeArrowheads="1"/>
          </p:cNvSpPr>
          <p:nvPr>
            <p:ph type="title" hasCustomPrompt="1"/>
          </p:nvPr>
        </p:nvSpPr>
        <p:spPr bwMode="auto">
          <a:xfrm>
            <a:off x="6074413" y="525439"/>
            <a:ext cx="5847080" cy="1375192"/>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defRPr lang="en-US" sz="3200" b="0" cap="none" spc="0" baseline="0" dirty="0">
                <a:solidFill>
                  <a:schemeClr val="tx1"/>
                </a:solidFill>
                <a:latin typeface="Arial" panose="020B0604020202020204" pitchFamily="34" charset="0"/>
                <a:ea typeface="+mn-ea"/>
                <a:cs typeface="Arial" panose="020B0604020202020204" pitchFamily="34" charset="0"/>
              </a:defRPr>
            </a:lvl1pPr>
          </a:lstStyle>
          <a:p>
            <a:pPr marL="0" lvl="0" indent="0" algn="l" rtl="0" fontAlgn="base">
              <a:lnSpc>
                <a:spcPct val="100000"/>
              </a:lnSpc>
              <a:spcBef>
                <a:spcPts val="1200"/>
              </a:spcBef>
              <a:spcAft>
                <a:spcPts val="75"/>
              </a:spcAft>
              <a:buClrTx/>
              <a:buSzPct val="80000"/>
              <a:buFontTx/>
              <a:buNone/>
            </a:pPr>
            <a:r>
              <a:rPr lang="en-US"/>
              <a:t>Title Goes Here</a:t>
            </a:r>
            <a:br>
              <a:rPr lang="en-US"/>
            </a:br>
            <a:r>
              <a:rPr lang="en-US"/>
              <a:t>Second Line Title Here</a:t>
            </a:r>
          </a:p>
        </p:txBody>
      </p:sp>
      <p:sp>
        <p:nvSpPr>
          <p:cNvPr id="46" name="Text Placeholder 45"/>
          <p:cNvSpPr>
            <a:spLocks noGrp="1"/>
          </p:cNvSpPr>
          <p:nvPr>
            <p:ph type="body" sz="quarter" idx="10"/>
          </p:nvPr>
        </p:nvSpPr>
        <p:spPr>
          <a:xfrm>
            <a:off x="6074411" y="2051975"/>
            <a:ext cx="5847080" cy="4273762"/>
          </a:xfrm>
        </p:spPr>
        <p:txBody>
          <a:bodyPr/>
          <a:lstStyle>
            <a:lvl1pPr>
              <a:spcBef>
                <a:spcPts val="1200"/>
              </a:spcBef>
              <a:defRPr>
                <a:latin typeface="Arial" panose="020B0604020202020204" pitchFamily="34" charset="0"/>
                <a:cs typeface="Arial" panose="020B0604020202020204" pitchFamily="34" charset="0"/>
              </a:defRPr>
            </a:lvl1pPr>
            <a:lvl2pPr>
              <a:spcBef>
                <a:spcPts val="1200"/>
              </a:spcBef>
              <a:defRPr>
                <a:latin typeface="Arial" panose="020B0604020202020204" pitchFamily="34" charset="0"/>
                <a:cs typeface="Arial" panose="020B0604020202020204" pitchFamily="34" charset="0"/>
              </a:defRPr>
            </a:lvl2pPr>
            <a:lvl3pPr>
              <a:spcBef>
                <a:spcPts val="1200"/>
              </a:spcBef>
              <a:defRPr>
                <a:latin typeface="Arial" panose="020B0604020202020204" pitchFamily="34" charset="0"/>
                <a:cs typeface="Arial" panose="020B0604020202020204" pitchFamily="34" charset="0"/>
              </a:defRPr>
            </a:lvl3pPr>
            <a:lvl4pPr>
              <a:spcBef>
                <a:spcPts val="1200"/>
              </a:spcBef>
              <a:defRPr>
                <a:latin typeface="Arial" panose="020B0604020202020204" pitchFamily="34" charset="0"/>
                <a:cs typeface="Arial" panose="020B0604020202020204" pitchFamily="34" charset="0"/>
              </a:defRPr>
            </a:lvl4pPr>
            <a:lvl5pPr>
              <a:spcBef>
                <a:spcPts val="1200"/>
              </a:spcBef>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p:nvPr userDrawn="1"/>
        </p:nvSpPr>
        <p:spPr>
          <a:xfrm>
            <a:off x="0" y="0"/>
            <a:ext cx="5651500" cy="6883400"/>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cs typeface="Arial" panose="020B0604020202020204" pitchFamily="34" charset="0"/>
            </a:endParaRPr>
          </a:p>
        </p:txBody>
      </p:sp>
      <p:sp>
        <p:nvSpPr>
          <p:cNvPr id="13" name="Picture Placeholder 2">
            <a:extLst>
              <a:ext uri="{FF2B5EF4-FFF2-40B4-BE49-F238E27FC236}">
                <a16:creationId xmlns:a16="http://schemas.microsoft.com/office/drawing/2014/main" id="{911CAFD9-C949-4672-8099-280A9D3A4A5D}"/>
              </a:ext>
            </a:extLst>
          </p:cNvPr>
          <p:cNvSpPr>
            <a:spLocks noGrp="1"/>
          </p:cNvSpPr>
          <p:nvPr>
            <p:ph type="pic" sz="quarter" idx="11" hasCustomPrompt="1"/>
          </p:nvPr>
        </p:nvSpPr>
        <p:spPr>
          <a:xfrm>
            <a:off x="0" y="102358"/>
            <a:ext cx="5651500" cy="6755642"/>
          </a:xfrm>
        </p:spPr>
        <p:txBody>
          <a:bodyPr>
            <a:normAutofit/>
          </a:bodyPr>
          <a:lstStyle>
            <a:lvl1pPr marL="0" indent="0" algn="ctr">
              <a:buFontTx/>
              <a:buNone/>
              <a:defRPr sz="1500" cap="all" baseline="0">
                <a:solidFill>
                  <a:schemeClr val="tx1"/>
                </a:solidFill>
                <a:latin typeface="Arial" panose="020B0604020202020204" pitchFamily="34" charset="0"/>
                <a:cs typeface="Arial" panose="020B0604020202020204" pitchFamily="34" charset="0"/>
              </a:defRPr>
            </a:lvl1pPr>
          </a:lstStyle>
          <a:p>
            <a:r>
              <a:rPr lang="en-US"/>
              <a:t>Click to Insert Picture</a:t>
            </a:r>
          </a:p>
        </p:txBody>
      </p:sp>
      <p:grpSp>
        <p:nvGrpSpPr>
          <p:cNvPr id="14" name="Group 13">
            <a:extLst>
              <a:ext uri="{FF2B5EF4-FFF2-40B4-BE49-F238E27FC236}">
                <a16:creationId xmlns:a16="http://schemas.microsoft.com/office/drawing/2014/main" id="{D6143B65-FAC5-4D31-9319-78DB1093D45C}"/>
              </a:ext>
            </a:extLst>
          </p:cNvPr>
          <p:cNvGrpSpPr/>
          <p:nvPr userDrawn="1"/>
        </p:nvGrpSpPr>
        <p:grpSpPr>
          <a:xfrm>
            <a:off x="0" y="0"/>
            <a:ext cx="12190081" cy="79514"/>
            <a:chOff x="0" y="-1"/>
            <a:chExt cx="12190081" cy="1350190"/>
          </a:xfrm>
        </p:grpSpPr>
        <p:sp>
          <p:nvSpPr>
            <p:cNvPr id="15" name="Rectangle 14">
              <a:extLst>
                <a:ext uri="{FF2B5EF4-FFF2-40B4-BE49-F238E27FC236}">
                  <a16:creationId xmlns:a16="http://schemas.microsoft.com/office/drawing/2014/main" id="{543F77FA-B6E2-422A-A9CA-B7D9CD063394}"/>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40A4F3DD-51AF-4E21-AF3F-235370EFB9DD}"/>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FDD84D32-7C7C-420C-88C2-251264F588C4}"/>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432946DA-2B91-4542-A1A4-EEA43900A0DA}"/>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1EA99CD9-05CA-4AC9-8CB5-B8AAB07C7B0A}"/>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62155201"/>
      </p:ext>
    </p:extLst>
  </p:cSld>
  <p:clrMapOvr>
    <a:masterClrMapping/>
  </p:clrMapOvr>
  <p:transition>
    <p:fade/>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Imag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BD3316-8C03-4E14-A26A-B573F6170B51}"/>
              </a:ext>
            </a:extLst>
          </p:cNvPr>
          <p:cNvSpPr/>
          <p:nvPr userDrawn="1"/>
        </p:nvSpPr>
        <p:spPr>
          <a:xfrm>
            <a:off x="1" y="6393976"/>
            <a:ext cx="6540502" cy="464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 name="Rectangle 4"/>
          <p:cNvSpPr/>
          <p:nvPr userDrawn="1"/>
        </p:nvSpPr>
        <p:spPr>
          <a:xfrm>
            <a:off x="0" y="0"/>
            <a:ext cx="5651500" cy="6857999"/>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cs typeface="Arial" panose="020B0604020202020204" pitchFamily="34" charset="0"/>
            </a:endParaRPr>
          </a:p>
        </p:txBody>
      </p:sp>
      <p:sp>
        <p:nvSpPr>
          <p:cNvPr id="46" name="Text Placeholder 45"/>
          <p:cNvSpPr>
            <a:spLocks noGrp="1"/>
          </p:cNvSpPr>
          <p:nvPr>
            <p:ph type="body" sz="quarter" idx="10"/>
          </p:nvPr>
        </p:nvSpPr>
        <p:spPr>
          <a:xfrm>
            <a:off x="470848" y="964060"/>
            <a:ext cx="4749421" cy="4450312"/>
          </a:xfrm>
        </p:spPr>
        <p:txBody>
          <a:bodyPr anchor="ctr">
            <a:normAutofit/>
          </a:bodyPr>
          <a:lstStyle>
            <a:lvl1pPr marL="0" indent="0">
              <a:spcBef>
                <a:spcPts val="1200"/>
              </a:spcBef>
              <a:buFontTx/>
              <a:buNone/>
              <a:defRPr sz="3500">
                <a:solidFill>
                  <a:schemeClr val="tx1"/>
                </a:solidFill>
                <a:latin typeface="Arial" panose="020B0604020202020204" pitchFamily="34" charset="0"/>
                <a:cs typeface="Arial" panose="020B0604020202020204" pitchFamily="34" charset="0"/>
              </a:defRPr>
            </a:lvl1pPr>
            <a:lvl2pPr marL="169863" indent="0">
              <a:spcBef>
                <a:spcPts val="1200"/>
              </a:spcBef>
              <a:buFontTx/>
              <a:buNone/>
              <a:defRPr/>
            </a:lvl2pPr>
            <a:lvl3pPr marL="341312" indent="0">
              <a:spcBef>
                <a:spcPts val="1200"/>
              </a:spcBef>
              <a:buFontTx/>
              <a:buNone/>
              <a:defRPr/>
            </a:lvl3pPr>
            <a:lvl4pPr marL="511175" indent="0">
              <a:spcBef>
                <a:spcPts val="1200"/>
              </a:spcBef>
              <a:buFontTx/>
              <a:buNone/>
              <a:defRPr/>
            </a:lvl4pPr>
            <a:lvl5pPr marL="688975" indent="0">
              <a:spcBef>
                <a:spcPts val="1200"/>
              </a:spcBef>
              <a:buFontTx/>
              <a:buNone/>
              <a:defRPr/>
            </a:lvl5pPr>
          </a:lstStyle>
          <a:p>
            <a:pPr lvl="0"/>
            <a:r>
              <a:rPr lang="en-US"/>
              <a:t>Click to edit Master text styles</a:t>
            </a:r>
          </a:p>
        </p:txBody>
      </p:sp>
      <p:grpSp>
        <p:nvGrpSpPr>
          <p:cNvPr id="11" name="Group 10">
            <a:extLst>
              <a:ext uri="{FF2B5EF4-FFF2-40B4-BE49-F238E27FC236}">
                <a16:creationId xmlns:a16="http://schemas.microsoft.com/office/drawing/2014/main" id="{DF9C1B87-6A8D-4C64-83AE-14D387F7CF23}"/>
              </a:ext>
            </a:extLst>
          </p:cNvPr>
          <p:cNvGrpSpPr/>
          <p:nvPr userDrawn="1"/>
        </p:nvGrpSpPr>
        <p:grpSpPr>
          <a:xfrm>
            <a:off x="0" y="0"/>
            <a:ext cx="12190081" cy="79514"/>
            <a:chOff x="0" y="-1"/>
            <a:chExt cx="12190081" cy="1350190"/>
          </a:xfrm>
        </p:grpSpPr>
        <p:sp>
          <p:nvSpPr>
            <p:cNvPr id="12" name="Rectangle 11">
              <a:extLst>
                <a:ext uri="{FF2B5EF4-FFF2-40B4-BE49-F238E27FC236}">
                  <a16:creationId xmlns:a16="http://schemas.microsoft.com/office/drawing/2014/main" id="{2EEF9623-B990-4FC5-B3AF-ABCC21E73ED3}"/>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13" name="Rectangle 12">
              <a:extLst>
                <a:ext uri="{FF2B5EF4-FFF2-40B4-BE49-F238E27FC236}">
                  <a16:creationId xmlns:a16="http://schemas.microsoft.com/office/drawing/2014/main" id="{BE6F548F-1A42-4C2C-94CE-E08BCCAF458E}"/>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14" name="Rectangle 13">
              <a:extLst>
                <a:ext uri="{FF2B5EF4-FFF2-40B4-BE49-F238E27FC236}">
                  <a16:creationId xmlns:a16="http://schemas.microsoft.com/office/drawing/2014/main" id="{71DD7377-0B81-4391-AF3B-45468D1DB841}"/>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15" name="Rectangle 14">
              <a:extLst>
                <a:ext uri="{FF2B5EF4-FFF2-40B4-BE49-F238E27FC236}">
                  <a16:creationId xmlns:a16="http://schemas.microsoft.com/office/drawing/2014/main" id="{6372F4AB-7E8B-4283-9E7D-D13FB39EF1D1}"/>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16" name="Rectangle 15">
              <a:extLst>
                <a:ext uri="{FF2B5EF4-FFF2-40B4-BE49-F238E27FC236}">
                  <a16:creationId xmlns:a16="http://schemas.microsoft.com/office/drawing/2014/main" id="{082FAF1A-055B-442A-B4D3-7551731C83F3}"/>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155171669"/>
      </p:ext>
    </p:extLst>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utomotive large headline">
    <p:spTree>
      <p:nvGrpSpPr>
        <p:cNvPr id="1" name=""/>
        <p:cNvGrpSpPr/>
        <p:nvPr/>
      </p:nvGrpSpPr>
      <p:grpSpPr>
        <a:xfrm>
          <a:off x="0" y="0"/>
          <a:ext cx="0" cy="0"/>
          <a:chOff x="0" y="0"/>
          <a:chExt cx="0" cy="0"/>
        </a:xfrm>
      </p:grpSpPr>
      <p:pic>
        <p:nvPicPr>
          <p:cNvPr id="22" name="Picture Placeholder 4" descr="A passenger seat of a car&#10;&#10;Description automatically generated">
            <a:extLst>
              <a:ext uri="{FF2B5EF4-FFF2-40B4-BE49-F238E27FC236}">
                <a16:creationId xmlns:a16="http://schemas.microsoft.com/office/drawing/2014/main" id="{1D45FBBC-207E-4D58-85BF-A85644E74ACE}"/>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19" y="78902"/>
            <a:ext cx="4560213" cy="6779098"/>
          </a:xfrm>
          <a:prstGeom prst="rect">
            <a:avLst/>
          </a:prstGeom>
        </p:spPr>
      </p:pic>
      <p:sp>
        <p:nvSpPr>
          <p:cNvPr id="77" name="Picture Placeholder 76">
            <a:extLst>
              <a:ext uri="{FF2B5EF4-FFF2-40B4-BE49-F238E27FC236}">
                <a16:creationId xmlns:a16="http://schemas.microsoft.com/office/drawing/2014/main" id="{792C26BF-6739-427A-A9E9-8A8A678B7CC7}"/>
              </a:ext>
            </a:extLst>
          </p:cNvPr>
          <p:cNvSpPr>
            <a:spLocks noGrp="1"/>
          </p:cNvSpPr>
          <p:nvPr>
            <p:ph type="pic" sz="quarter" idx="13" hasCustomPrompt="1"/>
          </p:nvPr>
        </p:nvSpPr>
        <p:spPr>
          <a:xfrm>
            <a:off x="1919" y="78902"/>
            <a:ext cx="4560213" cy="6779098"/>
          </a:xfrm>
        </p:spPr>
        <p:txBody>
          <a:bodyPr anchor="ctr">
            <a:normAutofit/>
          </a:bodyPr>
          <a:lstStyle>
            <a:lvl1pPr marL="0" indent="0" algn="ctr">
              <a:buFontTx/>
              <a:buNone/>
              <a:defRPr sz="1500">
                <a:solidFill>
                  <a:schemeClr val="bg1"/>
                </a:solidFill>
                <a:latin typeface="Arial" panose="020B0604020202020204" pitchFamily="34" charset="0"/>
                <a:cs typeface="Arial" panose="020B0604020202020204" pitchFamily="34" charset="0"/>
              </a:defRPr>
            </a:lvl1pPr>
          </a:lstStyle>
          <a:p>
            <a:r>
              <a:rPr lang="en-US"/>
              <a:t>Click to Place Picture</a:t>
            </a:r>
          </a:p>
        </p:txBody>
      </p:sp>
      <p:sp>
        <p:nvSpPr>
          <p:cNvPr id="37" name="Rectangle 182">
            <a:extLst>
              <a:ext uri="{FF2B5EF4-FFF2-40B4-BE49-F238E27FC236}">
                <a16:creationId xmlns:a16="http://schemas.microsoft.com/office/drawing/2014/main" id="{7F1551CC-56A8-4FFE-8188-6BBCFBC0D73C}"/>
              </a:ext>
            </a:extLst>
          </p:cNvPr>
          <p:cNvSpPr>
            <a:spLocks noGrp="1" noChangeArrowheads="1"/>
          </p:cNvSpPr>
          <p:nvPr>
            <p:ph type="ctrTitle" hasCustomPrompt="1"/>
          </p:nvPr>
        </p:nvSpPr>
        <p:spPr bwMode="blackWhite">
          <a:xfrm>
            <a:off x="5275942" y="1272210"/>
            <a:ext cx="6325011" cy="3864494"/>
          </a:xfrm>
          <a:prstGeom prst="rect">
            <a:avLst/>
          </a:prstGeom>
          <a:ln w="25400"/>
          <a:effectLst/>
        </p:spPr>
        <p:txBody>
          <a:bodyPr tIns="91440" bIns="91440" anchor="ctr">
            <a:normAutofit/>
          </a:bodyPr>
          <a:lstStyle>
            <a:lvl1pPr algn="l">
              <a:lnSpc>
                <a:spcPct val="100000"/>
              </a:lnSpc>
              <a:spcBef>
                <a:spcPts val="0"/>
              </a:spcBef>
              <a:defRPr lang="en-US" sz="5100" b="0" kern="1200" cap="none" spc="-50" baseline="0" dirty="0">
                <a:solidFill>
                  <a:schemeClr val="tx1">
                    <a:lumMod val="85000"/>
                    <a:lumOff val="15000"/>
                  </a:schemeClr>
                </a:solidFill>
                <a:effectLst/>
                <a:latin typeface="Arial" panose="020B0604020202020204" pitchFamily="34" charset="0"/>
                <a:ea typeface="+mn-ea"/>
                <a:cs typeface="Arial" panose="020B0604020202020204" pitchFamily="34" charset="0"/>
              </a:defRPr>
            </a:lvl1pPr>
          </a:lstStyle>
          <a:p>
            <a:r>
              <a:rPr lang="en-US"/>
              <a:t>Large headline or statement goes here. Lorem ipsum</a:t>
            </a:r>
          </a:p>
        </p:txBody>
      </p:sp>
      <p:sp>
        <p:nvSpPr>
          <p:cNvPr id="38" name="Rectangle 37">
            <a:extLst>
              <a:ext uri="{FF2B5EF4-FFF2-40B4-BE49-F238E27FC236}">
                <a16:creationId xmlns:a16="http://schemas.microsoft.com/office/drawing/2014/main" id="{823A222D-2665-49C2-A352-41261E92E261}"/>
              </a:ext>
            </a:extLst>
          </p:cNvPr>
          <p:cNvSpPr/>
          <p:nvPr userDrawn="1"/>
        </p:nvSpPr>
        <p:spPr>
          <a:xfrm rot="10800000">
            <a:off x="-1" y="79514"/>
            <a:ext cx="4560213" cy="5653376"/>
          </a:xfrm>
          <a:prstGeom prst="rect">
            <a:avLst/>
          </a:prstGeom>
          <a:gradFill flip="none" rotWithShape="1">
            <a:gsLst>
              <a:gs pos="3000">
                <a:schemeClr val="accent4">
                  <a:alpha val="27000"/>
                </a:schemeClr>
              </a:gs>
              <a:gs pos="50000">
                <a:schemeClr val="accent4">
                  <a:alpha val="0"/>
                </a:schemeClr>
              </a:gs>
              <a:gs pos="100000">
                <a:schemeClr val="accent4">
                  <a:lumMod val="20000"/>
                  <a:lumOff val="80000"/>
                  <a:alpha val="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endParaRPr>
          </a:p>
        </p:txBody>
      </p:sp>
      <p:grpSp>
        <p:nvGrpSpPr>
          <p:cNvPr id="29" name="Group 28">
            <a:extLst>
              <a:ext uri="{FF2B5EF4-FFF2-40B4-BE49-F238E27FC236}">
                <a16:creationId xmlns:a16="http://schemas.microsoft.com/office/drawing/2014/main" id="{C08A7271-EAD5-41DA-A647-B52662CE3871}"/>
              </a:ext>
            </a:extLst>
          </p:cNvPr>
          <p:cNvGrpSpPr/>
          <p:nvPr userDrawn="1"/>
        </p:nvGrpSpPr>
        <p:grpSpPr>
          <a:xfrm>
            <a:off x="0" y="0"/>
            <a:ext cx="12190081" cy="79514"/>
            <a:chOff x="0" y="-1"/>
            <a:chExt cx="12190081" cy="1350190"/>
          </a:xfrm>
        </p:grpSpPr>
        <p:sp>
          <p:nvSpPr>
            <p:cNvPr id="30" name="Rectangle 29">
              <a:extLst>
                <a:ext uri="{FF2B5EF4-FFF2-40B4-BE49-F238E27FC236}">
                  <a16:creationId xmlns:a16="http://schemas.microsoft.com/office/drawing/2014/main" id="{566998BE-D4A8-4E8F-9220-64B75E6ABA38}"/>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4DAEA3FA-932F-42AD-ABBD-14E9BA87D297}"/>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29991BE7-E792-4F0F-B8A2-3D9FCF1CD3BB}"/>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73D0491D-8066-428E-9435-FA3684E23FA0}"/>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B99A8192-CD11-4ECE-A1A1-EF3ACC047545}"/>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
        <p:nvSpPr>
          <p:cNvPr id="20" name="Slide Number Placeholder 1">
            <a:extLst>
              <a:ext uri="{FF2B5EF4-FFF2-40B4-BE49-F238E27FC236}">
                <a16:creationId xmlns:a16="http://schemas.microsoft.com/office/drawing/2014/main" id="{DB60511C-2A65-4F06-8213-A97675390082}"/>
              </a:ext>
            </a:extLst>
          </p:cNvPr>
          <p:cNvSpPr txBox="1">
            <a:spLocks/>
          </p:cNvSpPr>
          <p:nvPr userDrawn="1"/>
        </p:nvSpPr>
        <p:spPr>
          <a:xfrm>
            <a:off x="10315547" y="6463203"/>
            <a:ext cx="596447" cy="277811"/>
          </a:xfrm>
          <a:prstGeom prst="rect">
            <a:avLst/>
          </a:prstGeom>
        </p:spPr>
        <p:txBody>
          <a:bodyPr vert="horz" lIns="68580" tIns="34290" rIns="68580" bIns="34290" rtlCol="0" anchor="ctr"/>
          <a:lstStyle>
            <a:defPPr>
              <a:defRPr lang="en-US"/>
            </a:defPPr>
            <a:lvl1pPr algn="l" rtl="0" fontAlgn="base">
              <a:spcBef>
                <a:spcPct val="0"/>
              </a:spcBef>
              <a:spcAft>
                <a:spcPct val="0"/>
              </a:spcAft>
              <a:defRPr sz="1000" b="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9899D5D8-9A89-49C6-87E2-D5B81659BB09}" type="slidenum">
              <a:rPr lang="en-US" sz="1000" b="1" spc="300" smtClean="0">
                <a:solidFill>
                  <a:schemeClr val="tx1">
                    <a:lumMod val="65000"/>
                    <a:lumOff val="35000"/>
                  </a:schemeClr>
                </a:solidFill>
                <a:latin typeface="Arial" panose="020B0604020202020204" pitchFamily="34" charset="0"/>
                <a:cs typeface="Arial" panose="020B0604020202020204" pitchFamily="34" charset="0"/>
              </a:rPr>
              <a:pPr algn="r"/>
              <a:t>‹#›</a:t>
            </a:fld>
            <a:endParaRPr lang="en-US" sz="1000" b="1" spc="300">
              <a:solidFill>
                <a:schemeClr val="tx1">
                  <a:lumMod val="65000"/>
                  <a:lumOff val="35000"/>
                </a:schemeClr>
              </a:solidFill>
              <a:latin typeface="Arial" panose="020B0604020202020204" pitchFamily="34" charset="0"/>
              <a:cs typeface="Arial" panose="020B0604020202020204" pitchFamily="34" charset="0"/>
            </a:endParaRPr>
          </a:p>
        </p:txBody>
      </p:sp>
      <p:sp>
        <p:nvSpPr>
          <p:cNvPr id="21" name="TextBox 20">
            <a:extLst>
              <a:ext uri="{FF2B5EF4-FFF2-40B4-BE49-F238E27FC236}">
                <a16:creationId xmlns:a16="http://schemas.microsoft.com/office/drawing/2014/main" id="{492A4D78-1073-4D7F-BFFB-2D6120677F74}"/>
              </a:ext>
            </a:extLst>
          </p:cNvPr>
          <p:cNvSpPr txBox="1"/>
          <p:nvPr userDrawn="1"/>
        </p:nvSpPr>
        <p:spPr>
          <a:xfrm>
            <a:off x="7781092" y="6418656"/>
            <a:ext cx="2590528" cy="308777"/>
          </a:xfrm>
          <a:prstGeom prst="rect">
            <a:avLst/>
          </a:prstGeom>
          <a:noFill/>
        </p:spPr>
        <p:txBody>
          <a:bodyPr wrap="square" rtlCol="0" anchor="b">
            <a:noAutofit/>
          </a:bodyPr>
          <a:lstStyle/>
          <a:p>
            <a:pPr algn="r"/>
            <a:r>
              <a:rPr lang="en-US" sz="900" b="1" i="0" cap="all" spc="50" baseline="0">
                <a:solidFill>
                  <a:schemeClr val="tx2">
                    <a:lumMod val="90000"/>
                  </a:schemeClr>
                </a:solidFill>
                <a:latin typeface="Arial" panose="020B0604020202020204" pitchFamily="34" charset="0"/>
                <a:cs typeface="Arial" panose="020B0604020202020204" pitchFamily="34" charset="0"/>
              </a:rPr>
              <a:t>Confidential &amp; proprietary</a:t>
            </a:r>
          </a:p>
        </p:txBody>
      </p:sp>
      <p:grpSp>
        <p:nvGrpSpPr>
          <p:cNvPr id="23" name="Group 22">
            <a:extLst>
              <a:ext uri="{FF2B5EF4-FFF2-40B4-BE49-F238E27FC236}">
                <a16:creationId xmlns:a16="http://schemas.microsoft.com/office/drawing/2014/main" id="{B581FCDD-ACE7-4426-A971-5FCA0CCF78B9}"/>
              </a:ext>
            </a:extLst>
          </p:cNvPr>
          <p:cNvGrpSpPr/>
          <p:nvPr userDrawn="1"/>
        </p:nvGrpSpPr>
        <p:grpSpPr>
          <a:xfrm>
            <a:off x="11369623" y="6476214"/>
            <a:ext cx="489002" cy="176138"/>
            <a:chOff x="271463" y="2852738"/>
            <a:chExt cx="3190876" cy="1149350"/>
          </a:xfrm>
        </p:grpSpPr>
        <p:sp>
          <p:nvSpPr>
            <p:cNvPr id="26" name="Freeform 6">
              <a:extLst>
                <a:ext uri="{FF2B5EF4-FFF2-40B4-BE49-F238E27FC236}">
                  <a16:creationId xmlns:a16="http://schemas.microsoft.com/office/drawing/2014/main" id="{B9C456B0-4A5D-4885-994C-95243A7A39B8}"/>
                </a:ext>
              </a:extLst>
            </p:cNvPr>
            <p:cNvSpPr>
              <a:spLocks/>
            </p:cNvSpPr>
            <p:nvPr/>
          </p:nvSpPr>
          <p:spPr bwMode="auto">
            <a:xfrm>
              <a:off x="1577976" y="2852738"/>
              <a:ext cx="609600" cy="1149350"/>
            </a:xfrm>
            <a:custGeom>
              <a:avLst/>
              <a:gdLst>
                <a:gd name="T0" fmla="*/ 0 w 384"/>
                <a:gd name="T1" fmla="*/ 0 h 724"/>
                <a:gd name="T2" fmla="*/ 41 w 384"/>
                <a:gd name="T3" fmla="*/ 0 h 724"/>
                <a:gd name="T4" fmla="*/ 192 w 384"/>
                <a:gd name="T5" fmla="*/ 241 h 724"/>
                <a:gd name="T6" fmla="*/ 341 w 384"/>
                <a:gd name="T7" fmla="*/ 0 h 724"/>
                <a:gd name="T8" fmla="*/ 382 w 384"/>
                <a:gd name="T9" fmla="*/ 0 h 724"/>
                <a:gd name="T10" fmla="*/ 382 w 384"/>
                <a:gd name="T11" fmla="*/ 723 h 724"/>
                <a:gd name="T12" fmla="*/ 384 w 384"/>
                <a:gd name="T13" fmla="*/ 724 h 724"/>
                <a:gd name="T14" fmla="*/ 341 w 384"/>
                <a:gd name="T15" fmla="*/ 724 h 724"/>
                <a:gd name="T16" fmla="*/ 192 w 384"/>
                <a:gd name="T17" fmla="*/ 483 h 724"/>
                <a:gd name="T18" fmla="*/ 41 w 384"/>
                <a:gd name="T19" fmla="*/ 724 h 724"/>
                <a:gd name="T20" fmla="*/ 0 w 384"/>
                <a:gd name="T21" fmla="*/ 724 h 724"/>
                <a:gd name="T22" fmla="*/ 0 w 384"/>
                <a:gd name="T23"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724">
                  <a:moveTo>
                    <a:pt x="0" y="0"/>
                  </a:moveTo>
                  <a:lnTo>
                    <a:pt x="41" y="0"/>
                  </a:lnTo>
                  <a:lnTo>
                    <a:pt x="192" y="241"/>
                  </a:lnTo>
                  <a:lnTo>
                    <a:pt x="341" y="0"/>
                  </a:lnTo>
                  <a:lnTo>
                    <a:pt x="382" y="0"/>
                  </a:lnTo>
                  <a:lnTo>
                    <a:pt x="382" y="723"/>
                  </a:lnTo>
                  <a:lnTo>
                    <a:pt x="384" y="724"/>
                  </a:lnTo>
                  <a:lnTo>
                    <a:pt x="341" y="724"/>
                  </a:lnTo>
                  <a:lnTo>
                    <a:pt x="192" y="483"/>
                  </a:lnTo>
                  <a:lnTo>
                    <a:pt x="41" y="724"/>
                  </a:lnTo>
                  <a:lnTo>
                    <a:pt x="0" y="724"/>
                  </a:lnTo>
                  <a:lnTo>
                    <a:pt x="0" y="0"/>
                  </a:lnTo>
                  <a:close/>
                </a:path>
              </a:pathLst>
            </a:custGeom>
            <a:solidFill>
              <a:srgbClr val="7DB2D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1" name="Freeform 7">
              <a:extLst>
                <a:ext uri="{FF2B5EF4-FFF2-40B4-BE49-F238E27FC236}">
                  <a16:creationId xmlns:a16="http://schemas.microsoft.com/office/drawing/2014/main" id="{E162F602-55E8-4B3D-A11C-2027D56E9FDF}"/>
                </a:ext>
              </a:extLst>
            </p:cNvPr>
            <p:cNvSpPr>
              <a:spLocks/>
            </p:cNvSpPr>
            <p:nvPr/>
          </p:nvSpPr>
          <p:spPr bwMode="auto">
            <a:xfrm>
              <a:off x="1225551" y="2852738"/>
              <a:ext cx="352425" cy="1149350"/>
            </a:xfrm>
            <a:custGeom>
              <a:avLst/>
              <a:gdLst>
                <a:gd name="T0" fmla="*/ 0 w 222"/>
                <a:gd name="T1" fmla="*/ 0 h 724"/>
                <a:gd name="T2" fmla="*/ 222 w 222"/>
                <a:gd name="T3" fmla="*/ 0 h 724"/>
                <a:gd name="T4" fmla="*/ 222 w 222"/>
                <a:gd name="T5" fmla="*/ 724 h 724"/>
                <a:gd name="T6" fmla="*/ 0 w 222"/>
                <a:gd name="T7" fmla="*/ 724 h 724"/>
                <a:gd name="T8" fmla="*/ 222 w 222"/>
                <a:gd name="T9" fmla="*/ 361 h 724"/>
                <a:gd name="T10" fmla="*/ 0 w 222"/>
                <a:gd name="T11" fmla="*/ 0 h 724"/>
              </a:gdLst>
              <a:ahLst/>
              <a:cxnLst>
                <a:cxn ang="0">
                  <a:pos x="T0" y="T1"/>
                </a:cxn>
                <a:cxn ang="0">
                  <a:pos x="T2" y="T3"/>
                </a:cxn>
                <a:cxn ang="0">
                  <a:pos x="T4" y="T5"/>
                </a:cxn>
                <a:cxn ang="0">
                  <a:pos x="T6" y="T7"/>
                </a:cxn>
                <a:cxn ang="0">
                  <a:pos x="T8" y="T9"/>
                </a:cxn>
                <a:cxn ang="0">
                  <a:pos x="T10" y="T11"/>
                </a:cxn>
              </a:cxnLst>
              <a:rect l="0" t="0" r="r" b="b"/>
              <a:pathLst>
                <a:path w="222" h="724">
                  <a:moveTo>
                    <a:pt x="0" y="0"/>
                  </a:moveTo>
                  <a:lnTo>
                    <a:pt x="222" y="0"/>
                  </a:lnTo>
                  <a:lnTo>
                    <a:pt x="222" y="724"/>
                  </a:lnTo>
                  <a:lnTo>
                    <a:pt x="0" y="724"/>
                  </a:lnTo>
                  <a:lnTo>
                    <a:pt x="222" y="361"/>
                  </a:lnTo>
                  <a:lnTo>
                    <a:pt x="0" y="0"/>
                  </a:lnTo>
                  <a:close/>
                </a:path>
              </a:pathLst>
            </a:custGeom>
            <a:solidFill>
              <a:srgbClr val="9584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8">
              <a:extLst>
                <a:ext uri="{FF2B5EF4-FFF2-40B4-BE49-F238E27FC236}">
                  <a16:creationId xmlns:a16="http://schemas.microsoft.com/office/drawing/2014/main" id="{51D5D649-9376-48D5-8D91-4D2DDEB0E982}"/>
                </a:ext>
              </a:extLst>
            </p:cNvPr>
            <p:cNvSpPr>
              <a:spLocks/>
            </p:cNvSpPr>
            <p:nvPr/>
          </p:nvSpPr>
          <p:spPr bwMode="auto">
            <a:xfrm>
              <a:off x="2184401" y="2852738"/>
              <a:ext cx="354013" cy="1149350"/>
            </a:xfrm>
            <a:custGeom>
              <a:avLst/>
              <a:gdLst>
                <a:gd name="T0" fmla="*/ 0 w 223"/>
                <a:gd name="T1" fmla="*/ 0 h 724"/>
                <a:gd name="T2" fmla="*/ 223 w 223"/>
                <a:gd name="T3" fmla="*/ 0 h 724"/>
                <a:gd name="T4" fmla="*/ 2 w 223"/>
                <a:gd name="T5" fmla="*/ 361 h 724"/>
                <a:gd name="T6" fmla="*/ 223 w 223"/>
                <a:gd name="T7" fmla="*/ 724 h 724"/>
                <a:gd name="T8" fmla="*/ 2 w 223"/>
                <a:gd name="T9" fmla="*/ 724 h 724"/>
                <a:gd name="T10" fmla="*/ 0 w 223"/>
                <a:gd name="T11" fmla="*/ 723 h 724"/>
                <a:gd name="T12" fmla="*/ 0 w 223"/>
                <a:gd name="T13" fmla="*/ 0 h 724"/>
              </a:gdLst>
              <a:ahLst/>
              <a:cxnLst>
                <a:cxn ang="0">
                  <a:pos x="T0" y="T1"/>
                </a:cxn>
                <a:cxn ang="0">
                  <a:pos x="T2" y="T3"/>
                </a:cxn>
                <a:cxn ang="0">
                  <a:pos x="T4" y="T5"/>
                </a:cxn>
                <a:cxn ang="0">
                  <a:pos x="T6" y="T7"/>
                </a:cxn>
                <a:cxn ang="0">
                  <a:pos x="T8" y="T9"/>
                </a:cxn>
                <a:cxn ang="0">
                  <a:pos x="T10" y="T11"/>
                </a:cxn>
                <a:cxn ang="0">
                  <a:pos x="T12" y="T13"/>
                </a:cxn>
              </a:cxnLst>
              <a:rect l="0" t="0" r="r" b="b"/>
              <a:pathLst>
                <a:path w="223" h="724">
                  <a:moveTo>
                    <a:pt x="0" y="0"/>
                  </a:moveTo>
                  <a:lnTo>
                    <a:pt x="223" y="0"/>
                  </a:lnTo>
                  <a:lnTo>
                    <a:pt x="2" y="361"/>
                  </a:lnTo>
                  <a:lnTo>
                    <a:pt x="223" y="724"/>
                  </a:lnTo>
                  <a:lnTo>
                    <a:pt x="2" y="724"/>
                  </a:lnTo>
                  <a:lnTo>
                    <a:pt x="0" y="723"/>
                  </a:lnTo>
                  <a:lnTo>
                    <a:pt x="0" y="0"/>
                  </a:lnTo>
                  <a:close/>
                </a:path>
              </a:pathLst>
            </a:custGeom>
            <a:solidFill>
              <a:srgbClr val="73983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9">
              <a:extLst>
                <a:ext uri="{FF2B5EF4-FFF2-40B4-BE49-F238E27FC236}">
                  <a16:creationId xmlns:a16="http://schemas.microsoft.com/office/drawing/2014/main" id="{5C1F632B-6197-496B-9EEA-C4840363A8F0}"/>
                </a:ext>
              </a:extLst>
            </p:cNvPr>
            <p:cNvSpPr>
              <a:spLocks noEditPoints="1"/>
            </p:cNvSpPr>
            <p:nvPr/>
          </p:nvSpPr>
          <p:spPr bwMode="auto">
            <a:xfrm>
              <a:off x="2187576" y="2852738"/>
              <a:ext cx="1274763" cy="1149350"/>
            </a:xfrm>
            <a:custGeom>
              <a:avLst/>
              <a:gdLst>
                <a:gd name="T0" fmla="*/ 221 w 803"/>
                <a:gd name="T1" fmla="*/ 179 h 724"/>
                <a:gd name="T2" fmla="*/ 221 w 803"/>
                <a:gd name="T3" fmla="*/ 383 h 724"/>
                <a:gd name="T4" fmla="*/ 523 w 803"/>
                <a:gd name="T5" fmla="*/ 383 h 724"/>
                <a:gd name="T6" fmla="*/ 543 w 803"/>
                <a:gd name="T7" fmla="*/ 382 h 724"/>
                <a:gd name="T8" fmla="*/ 560 w 803"/>
                <a:gd name="T9" fmla="*/ 374 h 724"/>
                <a:gd name="T10" fmla="*/ 573 w 803"/>
                <a:gd name="T11" fmla="*/ 361 h 724"/>
                <a:gd name="T12" fmla="*/ 583 w 803"/>
                <a:gd name="T13" fmla="*/ 346 h 724"/>
                <a:gd name="T14" fmla="*/ 589 w 803"/>
                <a:gd name="T15" fmla="*/ 329 h 724"/>
                <a:gd name="T16" fmla="*/ 594 w 803"/>
                <a:gd name="T17" fmla="*/ 310 h 724"/>
                <a:gd name="T18" fmla="*/ 596 w 803"/>
                <a:gd name="T19" fmla="*/ 292 h 724"/>
                <a:gd name="T20" fmla="*/ 596 w 803"/>
                <a:gd name="T21" fmla="*/ 256 h 724"/>
                <a:gd name="T22" fmla="*/ 592 w 803"/>
                <a:gd name="T23" fmla="*/ 233 h 724"/>
                <a:gd name="T24" fmla="*/ 586 w 803"/>
                <a:gd name="T25" fmla="*/ 215 h 724"/>
                <a:gd name="T26" fmla="*/ 574 w 803"/>
                <a:gd name="T27" fmla="*/ 200 h 724"/>
                <a:gd name="T28" fmla="*/ 558 w 803"/>
                <a:gd name="T29" fmla="*/ 188 h 724"/>
                <a:gd name="T30" fmla="*/ 533 w 803"/>
                <a:gd name="T31" fmla="*/ 182 h 724"/>
                <a:gd name="T32" fmla="*/ 504 w 803"/>
                <a:gd name="T33" fmla="*/ 179 h 724"/>
                <a:gd name="T34" fmla="*/ 221 w 803"/>
                <a:gd name="T35" fmla="*/ 179 h 724"/>
                <a:gd name="T36" fmla="*/ 221 w 803"/>
                <a:gd name="T37" fmla="*/ 0 h 724"/>
                <a:gd name="T38" fmla="*/ 540 w 803"/>
                <a:gd name="T39" fmla="*/ 0 h 724"/>
                <a:gd name="T40" fmla="*/ 589 w 803"/>
                <a:gd name="T41" fmla="*/ 2 h 724"/>
                <a:gd name="T42" fmla="*/ 633 w 803"/>
                <a:gd name="T43" fmla="*/ 8 h 724"/>
                <a:gd name="T44" fmla="*/ 670 w 803"/>
                <a:gd name="T45" fmla="*/ 18 h 724"/>
                <a:gd name="T46" fmla="*/ 702 w 803"/>
                <a:gd name="T47" fmla="*/ 33 h 724"/>
                <a:gd name="T48" fmla="*/ 729 w 803"/>
                <a:gd name="T49" fmla="*/ 49 h 724"/>
                <a:gd name="T50" fmla="*/ 750 w 803"/>
                <a:gd name="T51" fmla="*/ 70 h 724"/>
                <a:gd name="T52" fmla="*/ 768 w 803"/>
                <a:gd name="T53" fmla="*/ 93 h 724"/>
                <a:gd name="T54" fmla="*/ 781 w 803"/>
                <a:gd name="T55" fmla="*/ 120 h 724"/>
                <a:gd name="T56" fmla="*/ 791 w 803"/>
                <a:gd name="T57" fmla="*/ 149 h 724"/>
                <a:gd name="T58" fmla="*/ 798 w 803"/>
                <a:gd name="T59" fmla="*/ 180 h 724"/>
                <a:gd name="T60" fmla="*/ 803 w 803"/>
                <a:gd name="T61" fmla="*/ 213 h 724"/>
                <a:gd name="T62" fmla="*/ 803 w 803"/>
                <a:gd name="T63" fmla="*/ 247 h 724"/>
                <a:gd name="T64" fmla="*/ 803 w 803"/>
                <a:gd name="T65" fmla="*/ 333 h 724"/>
                <a:gd name="T66" fmla="*/ 803 w 803"/>
                <a:gd name="T67" fmla="*/ 361 h 724"/>
                <a:gd name="T68" fmla="*/ 798 w 803"/>
                <a:gd name="T69" fmla="*/ 392 h 724"/>
                <a:gd name="T70" fmla="*/ 791 w 803"/>
                <a:gd name="T71" fmla="*/ 421 h 724"/>
                <a:gd name="T72" fmla="*/ 781 w 803"/>
                <a:gd name="T73" fmla="*/ 449 h 724"/>
                <a:gd name="T74" fmla="*/ 768 w 803"/>
                <a:gd name="T75" fmla="*/ 475 h 724"/>
                <a:gd name="T76" fmla="*/ 750 w 803"/>
                <a:gd name="T77" fmla="*/ 500 h 724"/>
                <a:gd name="T78" fmla="*/ 729 w 803"/>
                <a:gd name="T79" fmla="*/ 521 h 724"/>
                <a:gd name="T80" fmla="*/ 704 w 803"/>
                <a:gd name="T81" fmla="*/ 539 h 724"/>
                <a:gd name="T82" fmla="*/ 673 w 803"/>
                <a:gd name="T83" fmla="*/ 552 h 724"/>
                <a:gd name="T84" fmla="*/ 638 w 803"/>
                <a:gd name="T85" fmla="*/ 560 h 724"/>
                <a:gd name="T86" fmla="*/ 597 w 803"/>
                <a:gd name="T87" fmla="*/ 564 h 724"/>
                <a:gd name="T88" fmla="*/ 221 w 803"/>
                <a:gd name="T89" fmla="*/ 564 h 724"/>
                <a:gd name="T90" fmla="*/ 221 w 803"/>
                <a:gd name="T91" fmla="*/ 724 h 724"/>
                <a:gd name="T92" fmla="*/ 221 w 803"/>
                <a:gd name="T93" fmla="*/ 724 h 724"/>
                <a:gd name="T94" fmla="*/ 0 w 803"/>
                <a:gd name="T95" fmla="*/ 361 h 724"/>
                <a:gd name="T96" fmla="*/ 221 w 803"/>
                <a:gd name="T97"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3" h="724">
                  <a:moveTo>
                    <a:pt x="221" y="179"/>
                  </a:moveTo>
                  <a:lnTo>
                    <a:pt x="221" y="383"/>
                  </a:lnTo>
                  <a:lnTo>
                    <a:pt x="523" y="383"/>
                  </a:lnTo>
                  <a:lnTo>
                    <a:pt x="543" y="382"/>
                  </a:lnTo>
                  <a:lnTo>
                    <a:pt x="560" y="374"/>
                  </a:lnTo>
                  <a:lnTo>
                    <a:pt x="573" y="361"/>
                  </a:lnTo>
                  <a:lnTo>
                    <a:pt x="583" y="346"/>
                  </a:lnTo>
                  <a:lnTo>
                    <a:pt x="589" y="329"/>
                  </a:lnTo>
                  <a:lnTo>
                    <a:pt x="594" y="310"/>
                  </a:lnTo>
                  <a:lnTo>
                    <a:pt x="596" y="292"/>
                  </a:lnTo>
                  <a:lnTo>
                    <a:pt x="596" y="256"/>
                  </a:lnTo>
                  <a:lnTo>
                    <a:pt x="592" y="233"/>
                  </a:lnTo>
                  <a:lnTo>
                    <a:pt x="586" y="215"/>
                  </a:lnTo>
                  <a:lnTo>
                    <a:pt x="574" y="200"/>
                  </a:lnTo>
                  <a:lnTo>
                    <a:pt x="558" y="188"/>
                  </a:lnTo>
                  <a:lnTo>
                    <a:pt x="533" y="182"/>
                  </a:lnTo>
                  <a:lnTo>
                    <a:pt x="504" y="179"/>
                  </a:lnTo>
                  <a:lnTo>
                    <a:pt x="221" y="179"/>
                  </a:lnTo>
                  <a:close/>
                  <a:moveTo>
                    <a:pt x="221" y="0"/>
                  </a:moveTo>
                  <a:lnTo>
                    <a:pt x="540" y="0"/>
                  </a:lnTo>
                  <a:lnTo>
                    <a:pt x="589" y="2"/>
                  </a:lnTo>
                  <a:lnTo>
                    <a:pt x="633" y="8"/>
                  </a:lnTo>
                  <a:lnTo>
                    <a:pt x="670" y="18"/>
                  </a:lnTo>
                  <a:lnTo>
                    <a:pt x="702" y="33"/>
                  </a:lnTo>
                  <a:lnTo>
                    <a:pt x="729" y="49"/>
                  </a:lnTo>
                  <a:lnTo>
                    <a:pt x="750" y="70"/>
                  </a:lnTo>
                  <a:lnTo>
                    <a:pt x="768" y="93"/>
                  </a:lnTo>
                  <a:lnTo>
                    <a:pt x="781" y="120"/>
                  </a:lnTo>
                  <a:lnTo>
                    <a:pt x="791" y="149"/>
                  </a:lnTo>
                  <a:lnTo>
                    <a:pt x="798" y="180"/>
                  </a:lnTo>
                  <a:lnTo>
                    <a:pt x="803" y="213"/>
                  </a:lnTo>
                  <a:lnTo>
                    <a:pt x="803" y="247"/>
                  </a:lnTo>
                  <a:lnTo>
                    <a:pt x="803" y="333"/>
                  </a:lnTo>
                  <a:lnTo>
                    <a:pt x="803" y="361"/>
                  </a:lnTo>
                  <a:lnTo>
                    <a:pt x="798" y="392"/>
                  </a:lnTo>
                  <a:lnTo>
                    <a:pt x="791" y="421"/>
                  </a:lnTo>
                  <a:lnTo>
                    <a:pt x="781" y="449"/>
                  </a:lnTo>
                  <a:lnTo>
                    <a:pt x="768" y="475"/>
                  </a:lnTo>
                  <a:lnTo>
                    <a:pt x="750" y="500"/>
                  </a:lnTo>
                  <a:lnTo>
                    <a:pt x="729" y="521"/>
                  </a:lnTo>
                  <a:lnTo>
                    <a:pt x="704" y="539"/>
                  </a:lnTo>
                  <a:lnTo>
                    <a:pt x="673" y="552"/>
                  </a:lnTo>
                  <a:lnTo>
                    <a:pt x="638" y="560"/>
                  </a:lnTo>
                  <a:lnTo>
                    <a:pt x="597" y="564"/>
                  </a:lnTo>
                  <a:lnTo>
                    <a:pt x="221" y="564"/>
                  </a:lnTo>
                  <a:lnTo>
                    <a:pt x="221" y="724"/>
                  </a:lnTo>
                  <a:lnTo>
                    <a:pt x="221" y="724"/>
                  </a:lnTo>
                  <a:lnTo>
                    <a:pt x="0" y="361"/>
                  </a:lnTo>
                  <a:lnTo>
                    <a:pt x="221" y="0"/>
                  </a:lnTo>
                  <a:close/>
                </a:path>
              </a:pathLst>
            </a:custGeom>
            <a:solidFill>
              <a:srgbClr val="C7D22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4" name="Freeform 10">
              <a:extLst>
                <a:ext uri="{FF2B5EF4-FFF2-40B4-BE49-F238E27FC236}">
                  <a16:creationId xmlns:a16="http://schemas.microsoft.com/office/drawing/2014/main" id="{5006E74E-CDF9-4696-8BB6-B1B2F10B7C0A}"/>
                </a:ext>
              </a:extLst>
            </p:cNvPr>
            <p:cNvSpPr>
              <a:spLocks/>
            </p:cNvSpPr>
            <p:nvPr/>
          </p:nvSpPr>
          <p:spPr bwMode="auto">
            <a:xfrm>
              <a:off x="271463" y="2852738"/>
              <a:ext cx="1306512" cy="1149350"/>
            </a:xfrm>
            <a:custGeom>
              <a:avLst/>
              <a:gdLst>
                <a:gd name="T0" fmla="*/ 0 w 823"/>
                <a:gd name="T1" fmla="*/ 0 h 724"/>
                <a:gd name="T2" fmla="*/ 223 w 823"/>
                <a:gd name="T3" fmla="*/ 0 h 724"/>
                <a:gd name="T4" fmla="*/ 601 w 823"/>
                <a:gd name="T5" fmla="*/ 438 h 724"/>
                <a:gd name="T6" fmla="*/ 601 w 823"/>
                <a:gd name="T7" fmla="*/ 0 h 724"/>
                <a:gd name="T8" fmla="*/ 601 w 823"/>
                <a:gd name="T9" fmla="*/ 0 h 724"/>
                <a:gd name="T10" fmla="*/ 823 w 823"/>
                <a:gd name="T11" fmla="*/ 361 h 724"/>
                <a:gd name="T12" fmla="*/ 601 w 823"/>
                <a:gd name="T13" fmla="*/ 724 h 724"/>
                <a:gd name="T14" fmla="*/ 223 w 823"/>
                <a:gd name="T15" fmla="*/ 287 h 724"/>
                <a:gd name="T16" fmla="*/ 223 w 823"/>
                <a:gd name="T17" fmla="*/ 724 h 724"/>
                <a:gd name="T18" fmla="*/ 0 w 823"/>
                <a:gd name="T19" fmla="*/ 724 h 724"/>
                <a:gd name="T20" fmla="*/ 0 w 823"/>
                <a:gd name="T21"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3" h="724">
                  <a:moveTo>
                    <a:pt x="0" y="0"/>
                  </a:moveTo>
                  <a:lnTo>
                    <a:pt x="223" y="0"/>
                  </a:lnTo>
                  <a:lnTo>
                    <a:pt x="601" y="438"/>
                  </a:lnTo>
                  <a:lnTo>
                    <a:pt x="601" y="0"/>
                  </a:lnTo>
                  <a:lnTo>
                    <a:pt x="601" y="0"/>
                  </a:lnTo>
                  <a:lnTo>
                    <a:pt x="823" y="361"/>
                  </a:lnTo>
                  <a:lnTo>
                    <a:pt x="601" y="724"/>
                  </a:lnTo>
                  <a:lnTo>
                    <a:pt x="223" y="287"/>
                  </a:lnTo>
                  <a:lnTo>
                    <a:pt x="223" y="724"/>
                  </a:lnTo>
                  <a:lnTo>
                    <a:pt x="0" y="724"/>
                  </a:lnTo>
                  <a:lnTo>
                    <a:pt x="0" y="0"/>
                  </a:lnTo>
                  <a:close/>
                </a:path>
              </a:pathLst>
            </a:custGeom>
            <a:solidFill>
              <a:srgbClr val="FFAD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132146465"/>
      </p:ext>
    </p:extLst>
  </p:cSld>
  <p:clrMapOvr>
    <a:masterClrMapping/>
  </p:clrMapOvr>
  <p:transition>
    <p:fade/>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Image and Content">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DBD3316-8C03-4E14-A26A-B573F6170B51}"/>
              </a:ext>
            </a:extLst>
          </p:cNvPr>
          <p:cNvSpPr/>
          <p:nvPr userDrawn="1"/>
        </p:nvSpPr>
        <p:spPr>
          <a:xfrm>
            <a:off x="1" y="6393976"/>
            <a:ext cx="6540502" cy="46402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5" name="Rectangle 4"/>
          <p:cNvSpPr/>
          <p:nvPr userDrawn="1"/>
        </p:nvSpPr>
        <p:spPr>
          <a:xfrm>
            <a:off x="0" y="0"/>
            <a:ext cx="5651500" cy="6857999"/>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cs typeface="Arial" panose="020B0604020202020204" pitchFamily="34" charset="0"/>
            </a:endParaRPr>
          </a:p>
        </p:txBody>
      </p:sp>
      <p:sp>
        <p:nvSpPr>
          <p:cNvPr id="12" name="Picture Placeholder 2">
            <a:extLst>
              <a:ext uri="{FF2B5EF4-FFF2-40B4-BE49-F238E27FC236}">
                <a16:creationId xmlns:a16="http://schemas.microsoft.com/office/drawing/2014/main" id="{081D92BB-6197-48EF-BA05-DDD2BA2B9E4C}"/>
              </a:ext>
            </a:extLst>
          </p:cNvPr>
          <p:cNvSpPr>
            <a:spLocks noGrp="1"/>
          </p:cNvSpPr>
          <p:nvPr>
            <p:ph type="pic" sz="quarter" idx="11"/>
          </p:nvPr>
        </p:nvSpPr>
        <p:spPr>
          <a:xfrm>
            <a:off x="-2" y="0"/>
            <a:ext cx="5651500" cy="6858000"/>
          </a:xfrm>
        </p:spPr>
        <p:txBody>
          <a:bodyPr anchor="ctr">
            <a:normAutofit/>
          </a:bodyPr>
          <a:lstStyle>
            <a:lvl1pPr marL="0" indent="0" algn="ctr">
              <a:buFontTx/>
              <a:buNone/>
              <a:defRPr sz="1500" cap="all" baseline="0">
                <a:solidFill>
                  <a:schemeClr val="tx1"/>
                </a:solidFill>
                <a:latin typeface="Arial" panose="020B0604020202020204" pitchFamily="34" charset="0"/>
                <a:cs typeface="Arial" panose="020B0604020202020204" pitchFamily="34" charset="0"/>
              </a:defRPr>
            </a:lvl1pPr>
          </a:lstStyle>
          <a:p>
            <a:r>
              <a:rPr lang="en-US"/>
              <a:t>Click icon to add picture</a:t>
            </a:r>
          </a:p>
        </p:txBody>
      </p:sp>
      <p:sp>
        <p:nvSpPr>
          <p:cNvPr id="46" name="Text Placeholder 45"/>
          <p:cNvSpPr>
            <a:spLocks noGrp="1"/>
          </p:cNvSpPr>
          <p:nvPr>
            <p:ph type="body" sz="quarter" idx="10"/>
          </p:nvPr>
        </p:nvSpPr>
        <p:spPr>
          <a:xfrm>
            <a:off x="6500173" y="964060"/>
            <a:ext cx="4749421" cy="4450312"/>
          </a:xfrm>
        </p:spPr>
        <p:txBody>
          <a:bodyPr anchor="ctr">
            <a:normAutofit/>
          </a:bodyPr>
          <a:lstStyle>
            <a:lvl1pPr marL="0" indent="0">
              <a:spcBef>
                <a:spcPts val="1200"/>
              </a:spcBef>
              <a:buFontTx/>
              <a:buNone/>
              <a:defRPr sz="3500" spc="-50" baseline="0">
                <a:solidFill>
                  <a:schemeClr val="tx1"/>
                </a:solidFill>
                <a:latin typeface="Arial" panose="020B0604020202020204" pitchFamily="34" charset="0"/>
                <a:cs typeface="Arial" panose="020B0604020202020204" pitchFamily="34" charset="0"/>
              </a:defRPr>
            </a:lvl1pPr>
            <a:lvl2pPr marL="169863" indent="0">
              <a:spcBef>
                <a:spcPts val="1200"/>
              </a:spcBef>
              <a:buFontTx/>
              <a:buNone/>
              <a:defRPr/>
            </a:lvl2pPr>
            <a:lvl3pPr marL="341312" indent="0">
              <a:spcBef>
                <a:spcPts val="1200"/>
              </a:spcBef>
              <a:buFontTx/>
              <a:buNone/>
              <a:defRPr/>
            </a:lvl3pPr>
            <a:lvl4pPr marL="511175" indent="0">
              <a:spcBef>
                <a:spcPts val="1200"/>
              </a:spcBef>
              <a:buFontTx/>
              <a:buNone/>
              <a:defRPr/>
            </a:lvl4pPr>
            <a:lvl5pPr marL="688975" indent="0">
              <a:spcBef>
                <a:spcPts val="1200"/>
              </a:spcBef>
              <a:buFontTx/>
              <a:buNone/>
              <a:defRPr/>
            </a:lvl5pPr>
          </a:lstStyle>
          <a:p>
            <a:pPr lvl="0"/>
            <a:r>
              <a:rPr lang="en-US"/>
              <a:t>Click to edit Master text styles</a:t>
            </a:r>
          </a:p>
        </p:txBody>
      </p:sp>
      <p:grpSp>
        <p:nvGrpSpPr>
          <p:cNvPr id="31" name="Group 30">
            <a:extLst>
              <a:ext uri="{FF2B5EF4-FFF2-40B4-BE49-F238E27FC236}">
                <a16:creationId xmlns:a16="http://schemas.microsoft.com/office/drawing/2014/main" id="{54ACD430-9C72-4B6A-B10A-943F02048CDE}"/>
              </a:ext>
            </a:extLst>
          </p:cNvPr>
          <p:cNvGrpSpPr/>
          <p:nvPr userDrawn="1"/>
        </p:nvGrpSpPr>
        <p:grpSpPr>
          <a:xfrm>
            <a:off x="0" y="0"/>
            <a:ext cx="12190081" cy="79514"/>
            <a:chOff x="0" y="-1"/>
            <a:chExt cx="12190081" cy="1350190"/>
          </a:xfrm>
        </p:grpSpPr>
        <p:sp>
          <p:nvSpPr>
            <p:cNvPr id="32" name="Rectangle 31">
              <a:extLst>
                <a:ext uri="{FF2B5EF4-FFF2-40B4-BE49-F238E27FC236}">
                  <a16:creationId xmlns:a16="http://schemas.microsoft.com/office/drawing/2014/main" id="{FBF04E46-E2BA-4BD2-84A0-F679AAF5F474}"/>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A7B0136C-860D-47DF-962F-5249914E9CAD}"/>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B6A236E7-78E4-4C63-BF5E-44FD09CB7200}"/>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5" name="Rectangle 34">
              <a:extLst>
                <a:ext uri="{FF2B5EF4-FFF2-40B4-BE49-F238E27FC236}">
                  <a16:creationId xmlns:a16="http://schemas.microsoft.com/office/drawing/2014/main" id="{F09FD2CF-0A88-4CC0-9792-A1832D08536B}"/>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6" name="Rectangle 35">
              <a:extLst>
                <a:ext uri="{FF2B5EF4-FFF2-40B4-BE49-F238E27FC236}">
                  <a16:creationId xmlns:a16="http://schemas.microsoft.com/office/drawing/2014/main" id="{F5AB9414-4DBB-4193-85F6-FF73EE339171}"/>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678255038"/>
      </p:ext>
    </p:extLst>
  </p:cSld>
  <p:clrMapOvr>
    <a:masterClrMapping/>
  </p:clrMapOvr>
  <p:transition>
    <p:fade/>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and Pictur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6D92789B-ABF7-49F5-8475-18DABE8EA2F7}"/>
              </a:ext>
            </a:extLst>
          </p:cNvPr>
          <p:cNvSpPr/>
          <p:nvPr userDrawn="1"/>
        </p:nvSpPr>
        <p:spPr>
          <a:xfrm>
            <a:off x="0" y="6027089"/>
            <a:ext cx="12192000" cy="83091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7" name="Rectangle 6">
            <a:extLst>
              <a:ext uri="{FF2B5EF4-FFF2-40B4-BE49-F238E27FC236}">
                <a16:creationId xmlns:a16="http://schemas.microsoft.com/office/drawing/2014/main" id="{7A2D6952-0B39-4E85-B2AB-C7E5867BD890}"/>
              </a:ext>
            </a:extLst>
          </p:cNvPr>
          <p:cNvSpPr/>
          <p:nvPr userDrawn="1"/>
        </p:nvSpPr>
        <p:spPr>
          <a:xfrm>
            <a:off x="6096000" y="0"/>
            <a:ext cx="6096000" cy="685800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44" name="Rectangle 226"/>
          <p:cNvSpPr>
            <a:spLocks noGrp="1" noChangeArrowheads="1"/>
          </p:cNvSpPr>
          <p:nvPr>
            <p:ph type="title"/>
          </p:nvPr>
        </p:nvSpPr>
        <p:spPr bwMode="auto">
          <a:xfrm>
            <a:off x="394775" y="414064"/>
            <a:ext cx="5409677" cy="654049"/>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stStyle>
          <a:p>
            <a:pPr lvl="0"/>
            <a:r>
              <a:rPr lang="en-US"/>
              <a:t>Click to edit Master title style</a:t>
            </a:r>
          </a:p>
        </p:txBody>
      </p:sp>
      <p:sp>
        <p:nvSpPr>
          <p:cNvPr id="4" name="Rectangle 3">
            <a:extLst>
              <a:ext uri="{FF2B5EF4-FFF2-40B4-BE49-F238E27FC236}">
                <a16:creationId xmlns:a16="http://schemas.microsoft.com/office/drawing/2014/main" id="{80D676FF-9D0F-4722-9685-23FBD6A9C2F8}"/>
              </a:ext>
            </a:extLst>
          </p:cNvPr>
          <p:cNvSpPr/>
          <p:nvPr userDrawn="1"/>
        </p:nvSpPr>
        <p:spPr>
          <a:xfrm>
            <a:off x="6096000" y="0"/>
            <a:ext cx="6096000" cy="1184744"/>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sp>
        <p:nvSpPr>
          <p:cNvPr id="6" name="Picture Placeholder 2">
            <a:extLst>
              <a:ext uri="{FF2B5EF4-FFF2-40B4-BE49-F238E27FC236}">
                <a16:creationId xmlns:a16="http://schemas.microsoft.com/office/drawing/2014/main" id="{B00C4938-BC49-4D3B-AA97-6FE74E7ABE73}"/>
              </a:ext>
            </a:extLst>
          </p:cNvPr>
          <p:cNvSpPr>
            <a:spLocks noGrp="1"/>
          </p:cNvSpPr>
          <p:nvPr>
            <p:ph type="pic" sz="quarter" idx="11" hasCustomPrompt="1"/>
          </p:nvPr>
        </p:nvSpPr>
        <p:spPr>
          <a:xfrm>
            <a:off x="6096000" y="1184744"/>
            <a:ext cx="6096000" cy="5192202"/>
          </a:xfrm>
        </p:spPr>
        <p:txBody>
          <a:bodyPr>
            <a:normAutofit/>
          </a:bodyPr>
          <a:lstStyle>
            <a:lvl1pPr marL="0" indent="0" algn="ctr">
              <a:buFontTx/>
              <a:buNone/>
              <a:defRPr sz="1500" cap="all" baseline="0">
                <a:solidFill>
                  <a:schemeClr val="tx1"/>
                </a:solidFill>
                <a:latin typeface="Arial" panose="020B0604020202020204" pitchFamily="34" charset="0"/>
                <a:cs typeface="Arial" panose="020B0604020202020204" pitchFamily="34" charset="0"/>
              </a:defRPr>
            </a:lvl1pPr>
          </a:lstStyle>
          <a:p>
            <a:r>
              <a:rPr lang="en-US"/>
              <a:t>Click to Insert Picture</a:t>
            </a:r>
          </a:p>
        </p:txBody>
      </p:sp>
      <p:sp>
        <p:nvSpPr>
          <p:cNvPr id="13" name="Text Placeholder 45">
            <a:extLst>
              <a:ext uri="{FF2B5EF4-FFF2-40B4-BE49-F238E27FC236}">
                <a16:creationId xmlns:a16="http://schemas.microsoft.com/office/drawing/2014/main" id="{B4DFB5A0-11CF-4210-9700-FF7D31A83DB3}"/>
              </a:ext>
            </a:extLst>
          </p:cNvPr>
          <p:cNvSpPr>
            <a:spLocks noGrp="1"/>
          </p:cNvSpPr>
          <p:nvPr>
            <p:ph type="body" sz="quarter" idx="10" hasCustomPrompt="1"/>
          </p:nvPr>
        </p:nvSpPr>
        <p:spPr>
          <a:xfrm>
            <a:off x="6193679" y="121749"/>
            <a:ext cx="5908205" cy="951677"/>
          </a:xfrm>
        </p:spPr>
        <p:txBody>
          <a:bodyPr anchor="ctr">
            <a:normAutofit/>
          </a:bodyPr>
          <a:lstStyle>
            <a:lvl1pPr marL="0" indent="0" algn="ctr">
              <a:spcBef>
                <a:spcPts val="1200"/>
              </a:spcBef>
              <a:buFontTx/>
              <a:buNone/>
              <a:defRPr sz="2300" b="1" cap="all" baseline="0">
                <a:solidFill>
                  <a:schemeClr val="bg1"/>
                </a:solidFill>
                <a:latin typeface="Arial" panose="020B0604020202020204" pitchFamily="34" charset="0"/>
                <a:cs typeface="Arial" panose="020B0604020202020204" pitchFamily="34" charset="0"/>
              </a:defRPr>
            </a:lvl1pPr>
            <a:lvl2pPr marL="169863" indent="0">
              <a:spcBef>
                <a:spcPts val="1200"/>
              </a:spcBef>
              <a:buFontTx/>
              <a:buNone/>
              <a:defRPr/>
            </a:lvl2pPr>
            <a:lvl3pPr marL="341312" indent="0">
              <a:spcBef>
                <a:spcPts val="1200"/>
              </a:spcBef>
              <a:buFontTx/>
              <a:buNone/>
              <a:defRPr/>
            </a:lvl3pPr>
            <a:lvl4pPr marL="511175" indent="0">
              <a:spcBef>
                <a:spcPts val="1200"/>
              </a:spcBef>
              <a:buFontTx/>
              <a:buNone/>
              <a:defRPr/>
            </a:lvl4pPr>
            <a:lvl5pPr marL="688975" indent="0">
              <a:spcBef>
                <a:spcPts val="1200"/>
              </a:spcBef>
              <a:buFontTx/>
              <a:buNone/>
              <a:defRPr/>
            </a:lvl5pPr>
          </a:lstStyle>
          <a:p>
            <a:pPr lvl="0"/>
            <a:r>
              <a:rPr lang="en-US"/>
              <a:t>Click to add title</a:t>
            </a:r>
          </a:p>
        </p:txBody>
      </p:sp>
      <p:grpSp>
        <p:nvGrpSpPr>
          <p:cNvPr id="11" name="Group 10">
            <a:extLst>
              <a:ext uri="{FF2B5EF4-FFF2-40B4-BE49-F238E27FC236}">
                <a16:creationId xmlns:a16="http://schemas.microsoft.com/office/drawing/2014/main" id="{AAC3F9D7-D886-473E-9DBD-2A73B5FE14F2}"/>
              </a:ext>
            </a:extLst>
          </p:cNvPr>
          <p:cNvGrpSpPr/>
          <p:nvPr userDrawn="1"/>
        </p:nvGrpSpPr>
        <p:grpSpPr>
          <a:xfrm>
            <a:off x="0" y="0"/>
            <a:ext cx="12190081" cy="79514"/>
            <a:chOff x="0" y="-1"/>
            <a:chExt cx="12190081" cy="1350190"/>
          </a:xfrm>
        </p:grpSpPr>
        <p:sp>
          <p:nvSpPr>
            <p:cNvPr id="12" name="Rectangle 11">
              <a:extLst>
                <a:ext uri="{FF2B5EF4-FFF2-40B4-BE49-F238E27FC236}">
                  <a16:creationId xmlns:a16="http://schemas.microsoft.com/office/drawing/2014/main" id="{F086B12B-894E-40D7-8007-A1AFF564F979}"/>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17" name="Rectangle 16">
              <a:extLst>
                <a:ext uri="{FF2B5EF4-FFF2-40B4-BE49-F238E27FC236}">
                  <a16:creationId xmlns:a16="http://schemas.microsoft.com/office/drawing/2014/main" id="{A0043F54-CD91-4097-89E2-E9F9F876DF78}"/>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18" name="Rectangle 17">
              <a:extLst>
                <a:ext uri="{FF2B5EF4-FFF2-40B4-BE49-F238E27FC236}">
                  <a16:creationId xmlns:a16="http://schemas.microsoft.com/office/drawing/2014/main" id="{163B6B59-1ED5-4B04-8699-B2B9D2F8BB62}"/>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57F7A38D-53E6-46D7-8402-53AE14081A99}"/>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670542B5-5180-404C-8BEA-436838B9E22F}"/>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
        <p:nvSpPr>
          <p:cNvPr id="21" name="Slide Number Placeholder 1">
            <a:extLst>
              <a:ext uri="{FF2B5EF4-FFF2-40B4-BE49-F238E27FC236}">
                <a16:creationId xmlns:a16="http://schemas.microsoft.com/office/drawing/2014/main" id="{22D6BA1C-EE50-48A1-A290-B2AAB00A19BF}"/>
              </a:ext>
            </a:extLst>
          </p:cNvPr>
          <p:cNvSpPr txBox="1">
            <a:spLocks/>
          </p:cNvSpPr>
          <p:nvPr userDrawn="1"/>
        </p:nvSpPr>
        <p:spPr>
          <a:xfrm>
            <a:off x="4140990" y="6458440"/>
            <a:ext cx="596447" cy="277811"/>
          </a:xfrm>
          <a:prstGeom prst="rect">
            <a:avLst/>
          </a:prstGeom>
        </p:spPr>
        <p:txBody>
          <a:bodyPr vert="horz" lIns="68580" tIns="34290" rIns="68580" bIns="34290" rtlCol="0" anchor="ctr"/>
          <a:lstStyle>
            <a:defPPr>
              <a:defRPr lang="en-US"/>
            </a:defPPr>
            <a:lvl1pPr algn="l" rtl="0" fontAlgn="base">
              <a:spcBef>
                <a:spcPct val="0"/>
              </a:spcBef>
              <a:spcAft>
                <a:spcPct val="0"/>
              </a:spcAft>
              <a:defRPr sz="1000" b="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9899D5D8-9A89-49C6-87E2-D5B81659BB09}" type="slidenum">
              <a:rPr lang="en-US" sz="1000" b="1" spc="300" smtClean="0">
                <a:solidFill>
                  <a:schemeClr val="tx1">
                    <a:lumMod val="65000"/>
                    <a:lumOff val="35000"/>
                  </a:schemeClr>
                </a:solidFill>
                <a:latin typeface="Arial" panose="020B0604020202020204" pitchFamily="34" charset="0"/>
                <a:cs typeface="Arial" panose="020B0604020202020204" pitchFamily="34" charset="0"/>
              </a:rPr>
              <a:pPr algn="r"/>
              <a:t>‹#›</a:t>
            </a:fld>
            <a:endParaRPr lang="en-US" sz="1000" b="1" spc="300">
              <a:solidFill>
                <a:schemeClr val="tx1">
                  <a:lumMod val="65000"/>
                  <a:lumOff val="35000"/>
                </a:schemeClr>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DA722028-7886-45D6-8F20-8432B1F290D6}"/>
              </a:ext>
            </a:extLst>
          </p:cNvPr>
          <p:cNvSpPr txBox="1"/>
          <p:nvPr userDrawn="1"/>
        </p:nvSpPr>
        <p:spPr>
          <a:xfrm>
            <a:off x="1606535" y="6418656"/>
            <a:ext cx="2590528" cy="308777"/>
          </a:xfrm>
          <a:prstGeom prst="rect">
            <a:avLst/>
          </a:prstGeom>
          <a:noFill/>
        </p:spPr>
        <p:txBody>
          <a:bodyPr wrap="square" rtlCol="0" anchor="b">
            <a:noAutofit/>
          </a:bodyPr>
          <a:lstStyle/>
          <a:p>
            <a:pPr algn="r"/>
            <a:r>
              <a:rPr lang="en-US" sz="900" b="1" i="0" cap="all" spc="50" baseline="0">
                <a:solidFill>
                  <a:schemeClr val="tx2">
                    <a:lumMod val="90000"/>
                  </a:schemeClr>
                </a:solidFill>
                <a:latin typeface="Arial" panose="020B0604020202020204" pitchFamily="34" charset="0"/>
                <a:cs typeface="Arial" panose="020B0604020202020204" pitchFamily="34" charset="0"/>
              </a:rPr>
              <a:t>Confidential &amp; proprietary</a:t>
            </a:r>
          </a:p>
        </p:txBody>
      </p:sp>
      <p:grpSp>
        <p:nvGrpSpPr>
          <p:cNvPr id="23" name="Group 22">
            <a:extLst>
              <a:ext uri="{FF2B5EF4-FFF2-40B4-BE49-F238E27FC236}">
                <a16:creationId xmlns:a16="http://schemas.microsoft.com/office/drawing/2014/main" id="{80DE660F-7671-477A-9EE9-1AB3135F2975}"/>
              </a:ext>
            </a:extLst>
          </p:cNvPr>
          <p:cNvGrpSpPr/>
          <p:nvPr userDrawn="1"/>
        </p:nvGrpSpPr>
        <p:grpSpPr>
          <a:xfrm>
            <a:off x="5233069" y="6476214"/>
            <a:ext cx="489002" cy="176138"/>
            <a:chOff x="271463" y="2852738"/>
            <a:chExt cx="3190876" cy="1149350"/>
          </a:xfrm>
        </p:grpSpPr>
        <p:sp>
          <p:nvSpPr>
            <p:cNvPr id="24" name="Freeform 6">
              <a:extLst>
                <a:ext uri="{FF2B5EF4-FFF2-40B4-BE49-F238E27FC236}">
                  <a16:creationId xmlns:a16="http://schemas.microsoft.com/office/drawing/2014/main" id="{2FD98989-2A9E-4235-9A72-4000E2E478BF}"/>
                </a:ext>
              </a:extLst>
            </p:cNvPr>
            <p:cNvSpPr>
              <a:spLocks/>
            </p:cNvSpPr>
            <p:nvPr/>
          </p:nvSpPr>
          <p:spPr bwMode="auto">
            <a:xfrm>
              <a:off x="1577976" y="2852738"/>
              <a:ext cx="609600" cy="1149350"/>
            </a:xfrm>
            <a:custGeom>
              <a:avLst/>
              <a:gdLst>
                <a:gd name="T0" fmla="*/ 0 w 384"/>
                <a:gd name="T1" fmla="*/ 0 h 724"/>
                <a:gd name="T2" fmla="*/ 41 w 384"/>
                <a:gd name="T3" fmla="*/ 0 h 724"/>
                <a:gd name="T4" fmla="*/ 192 w 384"/>
                <a:gd name="T5" fmla="*/ 241 h 724"/>
                <a:gd name="T6" fmla="*/ 341 w 384"/>
                <a:gd name="T7" fmla="*/ 0 h 724"/>
                <a:gd name="T8" fmla="*/ 382 w 384"/>
                <a:gd name="T9" fmla="*/ 0 h 724"/>
                <a:gd name="T10" fmla="*/ 382 w 384"/>
                <a:gd name="T11" fmla="*/ 723 h 724"/>
                <a:gd name="T12" fmla="*/ 384 w 384"/>
                <a:gd name="T13" fmla="*/ 724 h 724"/>
                <a:gd name="T14" fmla="*/ 341 w 384"/>
                <a:gd name="T15" fmla="*/ 724 h 724"/>
                <a:gd name="T16" fmla="*/ 192 w 384"/>
                <a:gd name="T17" fmla="*/ 483 h 724"/>
                <a:gd name="T18" fmla="*/ 41 w 384"/>
                <a:gd name="T19" fmla="*/ 724 h 724"/>
                <a:gd name="T20" fmla="*/ 0 w 384"/>
                <a:gd name="T21" fmla="*/ 724 h 724"/>
                <a:gd name="T22" fmla="*/ 0 w 384"/>
                <a:gd name="T23"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724">
                  <a:moveTo>
                    <a:pt x="0" y="0"/>
                  </a:moveTo>
                  <a:lnTo>
                    <a:pt x="41" y="0"/>
                  </a:lnTo>
                  <a:lnTo>
                    <a:pt x="192" y="241"/>
                  </a:lnTo>
                  <a:lnTo>
                    <a:pt x="341" y="0"/>
                  </a:lnTo>
                  <a:lnTo>
                    <a:pt x="382" y="0"/>
                  </a:lnTo>
                  <a:lnTo>
                    <a:pt x="382" y="723"/>
                  </a:lnTo>
                  <a:lnTo>
                    <a:pt x="384" y="724"/>
                  </a:lnTo>
                  <a:lnTo>
                    <a:pt x="341" y="724"/>
                  </a:lnTo>
                  <a:lnTo>
                    <a:pt x="192" y="483"/>
                  </a:lnTo>
                  <a:lnTo>
                    <a:pt x="41" y="724"/>
                  </a:lnTo>
                  <a:lnTo>
                    <a:pt x="0" y="724"/>
                  </a:lnTo>
                  <a:lnTo>
                    <a:pt x="0" y="0"/>
                  </a:lnTo>
                  <a:close/>
                </a:path>
              </a:pathLst>
            </a:custGeom>
            <a:solidFill>
              <a:srgbClr val="7DB2D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7">
              <a:extLst>
                <a:ext uri="{FF2B5EF4-FFF2-40B4-BE49-F238E27FC236}">
                  <a16:creationId xmlns:a16="http://schemas.microsoft.com/office/drawing/2014/main" id="{11FF4CD9-266B-461F-AD42-B3C7DF7DA8FE}"/>
                </a:ext>
              </a:extLst>
            </p:cNvPr>
            <p:cNvSpPr>
              <a:spLocks/>
            </p:cNvSpPr>
            <p:nvPr/>
          </p:nvSpPr>
          <p:spPr bwMode="auto">
            <a:xfrm>
              <a:off x="1225551" y="2852738"/>
              <a:ext cx="352425" cy="1149350"/>
            </a:xfrm>
            <a:custGeom>
              <a:avLst/>
              <a:gdLst>
                <a:gd name="T0" fmla="*/ 0 w 222"/>
                <a:gd name="T1" fmla="*/ 0 h 724"/>
                <a:gd name="T2" fmla="*/ 222 w 222"/>
                <a:gd name="T3" fmla="*/ 0 h 724"/>
                <a:gd name="T4" fmla="*/ 222 w 222"/>
                <a:gd name="T5" fmla="*/ 724 h 724"/>
                <a:gd name="T6" fmla="*/ 0 w 222"/>
                <a:gd name="T7" fmla="*/ 724 h 724"/>
                <a:gd name="T8" fmla="*/ 222 w 222"/>
                <a:gd name="T9" fmla="*/ 361 h 724"/>
                <a:gd name="T10" fmla="*/ 0 w 222"/>
                <a:gd name="T11" fmla="*/ 0 h 724"/>
              </a:gdLst>
              <a:ahLst/>
              <a:cxnLst>
                <a:cxn ang="0">
                  <a:pos x="T0" y="T1"/>
                </a:cxn>
                <a:cxn ang="0">
                  <a:pos x="T2" y="T3"/>
                </a:cxn>
                <a:cxn ang="0">
                  <a:pos x="T4" y="T5"/>
                </a:cxn>
                <a:cxn ang="0">
                  <a:pos x="T6" y="T7"/>
                </a:cxn>
                <a:cxn ang="0">
                  <a:pos x="T8" y="T9"/>
                </a:cxn>
                <a:cxn ang="0">
                  <a:pos x="T10" y="T11"/>
                </a:cxn>
              </a:cxnLst>
              <a:rect l="0" t="0" r="r" b="b"/>
              <a:pathLst>
                <a:path w="222" h="724">
                  <a:moveTo>
                    <a:pt x="0" y="0"/>
                  </a:moveTo>
                  <a:lnTo>
                    <a:pt x="222" y="0"/>
                  </a:lnTo>
                  <a:lnTo>
                    <a:pt x="222" y="724"/>
                  </a:lnTo>
                  <a:lnTo>
                    <a:pt x="0" y="724"/>
                  </a:lnTo>
                  <a:lnTo>
                    <a:pt x="222" y="361"/>
                  </a:lnTo>
                  <a:lnTo>
                    <a:pt x="0" y="0"/>
                  </a:lnTo>
                  <a:close/>
                </a:path>
              </a:pathLst>
            </a:custGeom>
            <a:solidFill>
              <a:srgbClr val="9584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8">
              <a:extLst>
                <a:ext uri="{FF2B5EF4-FFF2-40B4-BE49-F238E27FC236}">
                  <a16:creationId xmlns:a16="http://schemas.microsoft.com/office/drawing/2014/main" id="{729BD076-394F-454B-8BED-BF2E51275112}"/>
                </a:ext>
              </a:extLst>
            </p:cNvPr>
            <p:cNvSpPr>
              <a:spLocks/>
            </p:cNvSpPr>
            <p:nvPr/>
          </p:nvSpPr>
          <p:spPr bwMode="auto">
            <a:xfrm>
              <a:off x="2184401" y="2852738"/>
              <a:ext cx="354013" cy="1149350"/>
            </a:xfrm>
            <a:custGeom>
              <a:avLst/>
              <a:gdLst>
                <a:gd name="T0" fmla="*/ 0 w 223"/>
                <a:gd name="T1" fmla="*/ 0 h 724"/>
                <a:gd name="T2" fmla="*/ 223 w 223"/>
                <a:gd name="T3" fmla="*/ 0 h 724"/>
                <a:gd name="T4" fmla="*/ 2 w 223"/>
                <a:gd name="T5" fmla="*/ 361 h 724"/>
                <a:gd name="T6" fmla="*/ 223 w 223"/>
                <a:gd name="T7" fmla="*/ 724 h 724"/>
                <a:gd name="T8" fmla="*/ 2 w 223"/>
                <a:gd name="T9" fmla="*/ 724 h 724"/>
                <a:gd name="T10" fmla="*/ 0 w 223"/>
                <a:gd name="T11" fmla="*/ 723 h 724"/>
                <a:gd name="T12" fmla="*/ 0 w 223"/>
                <a:gd name="T13" fmla="*/ 0 h 724"/>
              </a:gdLst>
              <a:ahLst/>
              <a:cxnLst>
                <a:cxn ang="0">
                  <a:pos x="T0" y="T1"/>
                </a:cxn>
                <a:cxn ang="0">
                  <a:pos x="T2" y="T3"/>
                </a:cxn>
                <a:cxn ang="0">
                  <a:pos x="T4" y="T5"/>
                </a:cxn>
                <a:cxn ang="0">
                  <a:pos x="T6" y="T7"/>
                </a:cxn>
                <a:cxn ang="0">
                  <a:pos x="T8" y="T9"/>
                </a:cxn>
                <a:cxn ang="0">
                  <a:pos x="T10" y="T11"/>
                </a:cxn>
                <a:cxn ang="0">
                  <a:pos x="T12" y="T13"/>
                </a:cxn>
              </a:cxnLst>
              <a:rect l="0" t="0" r="r" b="b"/>
              <a:pathLst>
                <a:path w="223" h="724">
                  <a:moveTo>
                    <a:pt x="0" y="0"/>
                  </a:moveTo>
                  <a:lnTo>
                    <a:pt x="223" y="0"/>
                  </a:lnTo>
                  <a:lnTo>
                    <a:pt x="2" y="361"/>
                  </a:lnTo>
                  <a:lnTo>
                    <a:pt x="223" y="724"/>
                  </a:lnTo>
                  <a:lnTo>
                    <a:pt x="2" y="724"/>
                  </a:lnTo>
                  <a:lnTo>
                    <a:pt x="0" y="723"/>
                  </a:lnTo>
                  <a:lnTo>
                    <a:pt x="0" y="0"/>
                  </a:lnTo>
                  <a:close/>
                </a:path>
              </a:pathLst>
            </a:custGeom>
            <a:solidFill>
              <a:srgbClr val="73983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7" name="Freeform 9">
              <a:extLst>
                <a:ext uri="{FF2B5EF4-FFF2-40B4-BE49-F238E27FC236}">
                  <a16:creationId xmlns:a16="http://schemas.microsoft.com/office/drawing/2014/main" id="{C3A2D510-A845-4A12-9F4E-DB6FCEFCF475}"/>
                </a:ext>
              </a:extLst>
            </p:cNvPr>
            <p:cNvSpPr>
              <a:spLocks noEditPoints="1"/>
            </p:cNvSpPr>
            <p:nvPr/>
          </p:nvSpPr>
          <p:spPr bwMode="auto">
            <a:xfrm>
              <a:off x="2187576" y="2852738"/>
              <a:ext cx="1274763" cy="1149350"/>
            </a:xfrm>
            <a:custGeom>
              <a:avLst/>
              <a:gdLst>
                <a:gd name="T0" fmla="*/ 221 w 803"/>
                <a:gd name="T1" fmla="*/ 179 h 724"/>
                <a:gd name="T2" fmla="*/ 221 w 803"/>
                <a:gd name="T3" fmla="*/ 383 h 724"/>
                <a:gd name="T4" fmla="*/ 523 w 803"/>
                <a:gd name="T5" fmla="*/ 383 h 724"/>
                <a:gd name="T6" fmla="*/ 543 w 803"/>
                <a:gd name="T7" fmla="*/ 382 h 724"/>
                <a:gd name="T8" fmla="*/ 560 w 803"/>
                <a:gd name="T9" fmla="*/ 374 h 724"/>
                <a:gd name="T10" fmla="*/ 573 w 803"/>
                <a:gd name="T11" fmla="*/ 361 h 724"/>
                <a:gd name="T12" fmla="*/ 583 w 803"/>
                <a:gd name="T13" fmla="*/ 346 h 724"/>
                <a:gd name="T14" fmla="*/ 589 w 803"/>
                <a:gd name="T15" fmla="*/ 329 h 724"/>
                <a:gd name="T16" fmla="*/ 594 w 803"/>
                <a:gd name="T17" fmla="*/ 310 h 724"/>
                <a:gd name="T18" fmla="*/ 596 w 803"/>
                <a:gd name="T19" fmla="*/ 292 h 724"/>
                <a:gd name="T20" fmla="*/ 596 w 803"/>
                <a:gd name="T21" fmla="*/ 256 h 724"/>
                <a:gd name="T22" fmla="*/ 592 w 803"/>
                <a:gd name="T23" fmla="*/ 233 h 724"/>
                <a:gd name="T24" fmla="*/ 586 w 803"/>
                <a:gd name="T25" fmla="*/ 215 h 724"/>
                <a:gd name="T26" fmla="*/ 574 w 803"/>
                <a:gd name="T27" fmla="*/ 200 h 724"/>
                <a:gd name="T28" fmla="*/ 558 w 803"/>
                <a:gd name="T29" fmla="*/ 188 h 724"/>
                <a:gd name="T30" fmla="*/ 533 w 803"/>
                <a:gd name="T31" fmla="*/ 182 h 724"/>
                <a:gd name="T32" fmla="*/ 504 w 803"/>
                <a:gd name="T33" fmla="*/ 179 h 724"/>
                <a:gd name="T34" fmla="*/ 221 w 803"/>
                <a:gd name="T35" fmla="*/ 179 h 724"/>
                <a:gd name="T36" fmla="*/ 221 w 803"/>
                <a:gd name="T37" fmla="*/ 0 h 724"/>
                <a:gd name="T38" fmla="*/ 540 w 803"/>
                <a:gd name="T39" fmla="*/ 0 h 724"/>
                <a:gd name="T40" fmla="*/ 589 w 803"/>
                <a:gd name="T41" fmla="*/ 2 h 724"/>
                <a:gd name="T42" fmla="*/ 633 w 803"/>
                <a:gd name="T43" fmla="*/ 8 h 724"/>
                <a:gd name="T44" fmla="*/ 670 w 803"/>
                <a:gd name="T45" fmla="*/ 18 h 724"/>
                <a:gd name="T46" fmla="*/ 702 w 803"/>
                <a:gd name="T47" fmla="*/ 33 h 724"/>
                <a:gd name="T48" fmla="*/ 729 w 803"/>
                <a:gd name="T49" fmla="*/ 49 h 724"/>
                <a:gd name="T50" fmla="*/ 750 w 803"/>
                <a:gd name="T51" fmla="*/ 70 h 724"/>
                <a:gd name="T52" fmla="*/ 768 w 803"/>
                <a:gd name="T53" fmla="*/ 93 h 724"/>
                <a:gd name="T54" fmla="*/ 781 w 803"/>
                <a:gd name="T55" fmla="*/ 120 h 724"/>
                <a:gd name="T56" fmla="*/ 791 w 803"/>
                <a:gd name="T57" fmla="*/ 149 h 724"/>
                <a:gd name="T58" fmla="*/ 798 w 803"/>
                <a:gd name="T59" fmla="*/ 180 h 724"/>
                <a:gd name="T60" fmla="*/ 803 w 803"/>
                <a:gd name="T61" fmla="*/ 213 h 724"/>
                <a:gd name="T62" fmla="*/ 803 w 803"/>
                <a:gd name="T63" fmla="*/ 247 h 724"/>
                <a:gd name="T64" fmla="*/ 803 w 803"/>
                <a:gd name="T65" fmla="*/ 333 h 724"/>
                <a:gd name="T66" fmla="*/ 803 w 803"/>
                <a:gd name="T67" fmla="*/ 361 h 724"/>
                <a:gd name="T68" fmla="*/ 798 w 803"/>
                <a:gd name="T69" fmla="*/ 392 h 724"/>
                <a:gd name="T70" fmla="*/ 791 w 803"/>
                <a:gd name="T71" fmla="*/ 421 h 724"/>
                <a:gd name="T72" fmla="*/ 781 w 803"/>
                <a:gd name="T73" fmla="*/ 449 h 724"/>
                <a:gd name="T74" fmla="*/ 768 w 803"/>
                <a:gd name="T75" fmla="*/ 475 h 724"/>
                <a:gd name="T76" fmla="*/ 750 w 803"/>
                <a:gd name="T77" fmla="*/ 500 h 724"/>
                <a:gd name="T78" fmla="*/ 729 w 803"/>
                <a:gd name="T79" fmla="*/ 521 h 724"/>
                <a:gd name="T80" fmla="*/ 704 w 803"/>
                <a:gd name="T81" fmla="*/ 539 h 724"/>
                <a:gd name="T82" fmla="*/ 673 w 803"/>
                <a:gd name="T83" fmla="*/ 552 h 724"/>
                <a:gd name="T84" fmla="*/ 638 w 803"/>
                <a:gd name="T85" fmla="*/ 560 h 724"/>
                <a:gd name="T86" fmla="*/ 597 w 803"/>
                <a:gd name="T87" fmla="*/ 564 h 724"/>
                <a:gd name="T88" fmla="*/ 221 w 803"/>
                <a:gd name="T89" fmla="*/ 564 h 724"/>
                <a:gd name="T90" fmla="*/ 221 w 803"/>
                <a:gd name="T91" fmla="*/ 724 h 724"/>
                <a:gd name="T92" fmla="*/ 221 w 803"/>
                <a:gd name="T93" fmla="*/ 724 h 724"/>
                <a:gd name="T94" fmla="*/ 0 w 803"/>
                <a:gd name="T95" fmla="*/ 361 h 724"/>
                <a:gd name="T96" fmla="*/ 221 w 803"/>
                <a:gd name="T97"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3" h="724">
                  <a:moveTo>
                    <a:pt x="221" y="179"/>
                  </a:moveTo>
                  <a:lnTo>
                    <a:pt x="221" y="383"/>
                  </a:lnTo>
                  <a:lnTo>
                    <a:pt x="523" y="383"/>
                  </a:lnTo>
                  <a:lnTo>
                    <a:pt x="543" y="382"/>
                  </a:lnTo>
                  <a:lnTo>
                    <a:pt x="560" y="374"/>
                  </a:lnTo>
                  <a:lnTo>
                    <a:pt x="573" y="361"/>
                  </a:lnTo>
                  <a:lnTo>
                    <a:pt x="583" y="346"/>
                  </a:lnTo>
                  <a:lnTo>
                    <a:pt x="589" y="329"/>
                  </a:lnTo>
                  <a:lnTo>
                    <a:pt x="594" y="310"/>
                  </a:lnTo>
                  <a:lnTo>
                    <a:pt x="596" y="292"/>
                  </a:lnTo>
                  <a:lnTo>
                    <a:pt x="596" y="256"/>
                  </a:lnTo>
                  <a:lnTo>
                    <a:pt x="592" y="233"/>
                  </a:lnTo>
                  <a:lnTo>
                    <a:pt x="586" y="215"/>
                  </a:lnTo>
                  <a:lnTo>
                    <a:pt x="574" y="200"/>
                  </a:lnTo>
                  <a:lnTo>
                    <a:pt x="558" y="188"/>
                  </a:lnTo>
                  <a:lnTo>
                    <a:pt x="533" y="182"/>
                  </a:lnTo>
                  <a:lnTo>
                    <a:pt x="504" y="179"/>
                  </a:lnTo>
                  <a:lnTo>
                    <a:pt x="221" y="179"/>
                  </a:lnTo>
                  <a:close/>
                  <a:moveTo>
                    <a:pt x="221" y="0"/>
                  </a:moveTo>
                  <a:lnTo>
                    <a:pt x="540" y="0"/>
                  </a:lnTo>
                  <a:lnTo>
                    <a:pt x="589" y="2"/>
                  </a:lnTo>
                  <a:lnTo>
                    <a:pt x="633" y="8"/>
                  </a:lnTo>
                  <a:lnTo>
                    <a:pt x="670" y="18"/>
                  </a:lnTo>
                  <a:lnTo>
                    <a:pt x="702" y="33"/>
                  </a:lnTo>
                  <a:lnTo>
                    <a:pt x="729" y="49"/>
                  </a:lnTo>
                  <a:lnTo>
                    <a:pt x="750" y="70"/>
                  </a:lnTo>
                  <a:lnTo>
                    <a:pt x="768" y="93"/>
                  </a:lnTo>
                  <a:lnTo>
                    <a:pt x="781" y="120"/>
                  </a:lnTo>
                  <a:lnTo>
                    <a:pt x="791" y="149"/>
                  </a:lnTo>
                  <a:lnTo>
                    <a:pt x="798" y="180"/>
                  </a:lnTo>
                  <a:lnTo>
                    <a:pt x="803" y="213"/>
                  </a:lnTo>
                  <a:lnTo>
                    <a:pt x="803" y="247"/>
                  </a:lnTo>
                  <a:lnTo>
                    <a:pt x="803" y="333"/>
                  </a:lnTo>
                  <a:lnTo>
                    <a:pt x="803" y="361"/>
                  </a:lnTo>
                  <a:lnTo>
                    <a:pt x="798" y="392"/>
                  </a:lnTo>
                  <a:lnTo>
                    <a:pt x="791" y="421"/>
                  </a:lnTo>
                  <a:lnTo>
                    <a:pt x="781" y="449"/>
                  </a:lnTo>
                  <a:lnTo>
                    <a:pt x="768" y="475"/>
                  </a:lnTo>
                  <a:lnTo>
                    <a:pt x="750" y="500"/>
                  </a:lnTo>
                  <a:lnTo>
                    <a:pt x="729" y="521"/>
                  </a:lnTo>
                  <a:lnTo>
                    <a:pt x="704" y="539"/>
                  </a:lnTo>
                  <a:lnTo>
                    <a:pt x="673" y="552"/>
                  </a:lnTo>
                  <a:lnTo>
                    <a:pt x="638" y="560"/>
                  </a:lnTo>
                  <a:lnTo>
                    <a:pt x="597" y="564"/>
                  </a:lnTo>
                  <a:lnTo>
                    <a:pt x="221" y="564"/>
                  </a:lnTo>
                  <a:lnTo>
                    <a:pt x="221" y="724"/>
                  </a:lnTo>
                  <a:lnTo>
                    <a:pt x="221" y="724"/>
                  </a:lnTo>
                  <a:lnTo>
                    <a:pt x="0" y="361"/>
                  </a:lnTo>
                  <a:lnTo>
                    <a:pt x="221" y="0"/>
                  </a:lnTo>
                  <a:close/>
                </a:path>
              </a:pathLst>
            </a:custGeom>
            <a:solidFill>
              <a:srgbClr val="C7D22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 name="Freeform 10">
              <a:extLst>
                <a:ext uri="{FF2B5EF4-FFF2-40B4-BE49-F238E27FC236}">
                  <a16:creationId xmlns:a16="http://schemas.microsoft.com/office/drawing/2014/main" id="{ECCFD62D-AD2D-4B0F-A9E4-00CB0A356EA6}"/>
                </a:ext>
              </a:extLst>
            </p:cNvPr>
            <p:cNvSpPr>
              <a:spLocks/>
            </p:cNvSpPr>
            <p:nvPr/>
          </p:nvSpPr>
          <p:spPr bwMode="auto">
            <a:xfrm>
              <a:off x="271463" y="2852738"/>
              <a:ext cx="1306513" cy="1149350"/>
            </a:xfrm>
            <a:custGeom>
              <a:avLst/>
              <a:gdLst>
                <a:gd name="T0" fmla="*/ 0 w 823"/>
                <a:gd name="T1" fmla="*/ 0 h 724"/>
                <a:gd name="T2" fmla="*/ 223 w 823"/>
                <a:gd name="T3" fmla="*/ 0 h 724"/>
                <a:gd name="T4" fmla="*/ 601 w 823"/>
                <a:gd name="T5" fmla="*/ 438 h 724"/>
                <a:gd name="T6" fmla="*/ 601 w 823"/>
                <a:gd name="T7" fmla="*/ 0 h 724"/>
                <a:gd name="T8" fmla="*/ 601 w 823"/>
                <a:gd name="T9" fmla="*/ 0 h 724"/>
                <a:gd name="T10" fmla="*/ 823 w 823"/>
                <a:gd name="T11" fmla="*/ 361 h 724"/>
                <a:gd name="T12" fmla="*/ 601 w 823"/>
                <a:gd name="T13" fmla="*/ 724 h 724"/>
                <a:gd name="T14" fmla="*/ 223 w 823"/>
                <a:gd name="T15" fmla="*/ 287 h 724"/>
                <a:gd name="T16" fmla="*/ 223 w 823"/>
                <a:gd name="T17" fmla="*/ 724 h 724"/>
                <a:gd name="T18" fmla="*/ 0 w 823"/>
                <a:gd name="T19" fmla="*/ 724 h 724"/>
                <a:gd name="T20" fmla="*/ 0 w 823"/>
                <a:gd name="T21"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3" h="724">
                  <a:moveTo>
                    <a:pt x="0" y="0"/>
                  </a:moveTo>
                  <a:lnTo>
                    <a:pt x="223" y="0"/>
                  </a:lnTo>
                  <a:lnTo>
                    <a:pt x="601" y="438"/>
                  </a:lnTo>
                  <a:lnTo>
                    <a:pt x="601" y="0"/>
                  </a:lnTo>
                  <a:lnTo>
                    <a:pt x="601" y="0"/>
                  </a:lnTo>
                  <a:lnTo>
                    <a:pt x="823" y="361"/>
                  </a:lnTo>
                  <a:lnTo>
                    <a:pt x="601" y="724"/>
                  </a:lnTo>
                  <a:lnTo>
                    <a:pt x="223" y="287"/>
                  </a:lnTo>
                  <a:lnTo>
                    <a:pt x="223" y="724"/>
                  </a:lnTo>
                  <a:lnTo>
                    <a:pt x="0" y="724"/>
                  </a:lnTo>
                  <a:lnTo>
                    <a:pt x="0" y="0"/>
                  </a:lnTo>
                  <a:close/>
                </a:path>
              </a:pathLst>
            </a:custGeom>
            <a:solidFill>
              <a:srgbClr val="FFAD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466164570"/>
      </p:ext>
    </p:extLst>
  </p:cSld>
  <p:clrMapOvr>
    <a:masterClrMapping/>
  </p:clrMapOvr>
  <p:transition>
    <p:fade/>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ull Image">
    <p:spTree>
      <p:nvGrpSpPr>
        <p:cNvPr id="1" name=""/>
        <p:cNvGrpSpPr/>
        <p:nvPr/>
      </p:nvGrpSpPr>
      <p:grpSpPr>
        <a:xfrm>
          <a:off x="0" y="0"/>
          <a:ext cx="0" cy="0"/>
          <a:chOff x="0" y="0"/>
          <a:chExt cx="0" cy="0"/>
        </a:xfrm>
      </p:grpSpPr>
      <p:sp>
        <p:nvSpPr>
          <p:cNvPr id="5" name="Rectangle 4"/>
          <p:cNvSpPr/>
          <p:nvPr userDrawn="1"/>
        </p:nvSpPr>
        <p:spPr>
          <a:xfrm>
            <a:off x="0" y="0"/>
            <a:ext cx="12192000" cy="6303694"/>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cs typeface="Arial" panose="020B0604020202020204" pitchFamily="34" charset="0"/>
            </a:endParaRPr>
          </a:p>
        </p:txBody>
      </p:sp>
      <p:sp>
        <p:nvSpPr>
          <p:cNvPr id="3" name="Picture Placeholder 2"/>
          <p:cNvSpPr>
            <a:spLocks noGrp="1"/>
          </p:cNvSpPr>
          <p:nvPr>
            <p:ph type="pic" sz="quarter" idx="11" hasCustomPrompt="1"/>
          </p:nvPr>
        </p:nvSpPr>
        <p:spPr>
          <a:xfrm>
            <a:off x="0" y="0"/>
            <a:ext cx="12192000" cy="6275070"/>
          </a:xfrm>
        </p:spPr>
        <p:txBody>
          <a:bodyPr>
            <a:normAutofit/>
          </a:bodyPr>
          <a:lstStyle>
            <a:lvl1pPr marL="0" indent="0" algn="ctr">
              <a:buFontTx/>
              <a:buNone/>
              <a:defRPr lang="en-US" dirty="0">
                <a:latin typeface="Arial" panose="020B0604020202020204" pitchFamily="34" charset="0"/>
                <a:cs typeface="Arial" panose="020B0604020202020204" pitchFamily="34" charset="0"/>
              </a:defRPr>
            </a:lvl1pPr>
          </a:lstStyle>
          <a:p>
            <a:r>
              <a:rPr lang="en-US"/>
              <a:t>Click to Insert Picture</a:t>
            </a:r>
          </a:p>
        </p:txBody>
      </p:sp>
    </p:spTree>
    <p:extLst>
      <p:ext uri="{BB962C8B-B14F-4D97-AF65-F5344CB8AC3E}">
        <p14:creationId xmlns:p14="http://schemas.microsoft.com/office/powerpoint/2010/main" val="3062841794"/>
      </p:ext>
    </p:extLst>
  </p:cSld>
  <p:clrMapOvr>
    <a:masterClrMapping/>
  </p:clrMapOvr>
  <p:transition>
    <p:fade/>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ull image with logo">
    <p:spTree>
      <p:nvGrpSpPr>
        <p:cNvPr id="1" name=""/>
        <p:cNvGrpSpPr/>
        <p:nvPr/>
      </p:nvGrpSpPr>
      <p:grpSpPr>
        <a:xfrm>
          <a:off x="0" y="0"/>
          <a:ext cx="0" cy="0"/>
          <a:chOff x="0" y="0"/>
          <a:chExt cx="0" cy="0"/>
        </a:xfrm>
      </p:grpSpPr>
      <p:sp>
        <p:nvSpPr>
          <p:cNvPr id="5" name="Rectangle 4"/>
          <p:cNvSpPr/>
          <p:nvPr userDrawn="1"/>
        </p:nvSpPr>
        <p:spPr>
          <a:xfrm>
            <a:off x="0" y="-71562"/>
            <a:ext cx="12192000" cy="6929561"/>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cs typeface="Arial" panose="020B0604020202020204" pitchFamily="34" charset="0"/>
            </a:endParaRPr>
          </a:p>
        </p:txBody>
      </p:sp>
      <p:sp>
        <p:nvSpPr>
          <p:cNvPr id="3" name="Picture Placeholder 2"/>
          <p:cNvSpPr>
            <a:spLocks noGrp="1"/>
          </p:cNvSpPr>
          <p:nvPr>
            <p:ph type="pic" sz="quarter" idx="11" hasCustomPrompt="1"/>
          </p:nvPr>
        </p:nvSpPr>
        <p:spPr>
          <a:xfrm>
            <a:off x="0" y="-71562"/>
            <a:ext cx="12191999" cy="6225758"/>
          </a:xfrm>
        </p:spPr>
        <p:txBody>
          <a:bodyPr>
            <a:normAutofit/>
          </a:bodyPr>
          <a:lstStyle>
            <a:lvl1pPr marL="0" indent="0" algn="ctr">
              <a:buFontTx/>
              <a:buNone/>
              <a:defRPr sz="1500" cap="all" baseline="0">
                <a:solidFill>
                  <a:schemeClr val="tx1"/>
                </a:solidFill>
                <a:latin typeface="Arial" panose="020B0604020202020204" pitchFamily="34" charset="0"/>
                <a:cs typeface="Arial" panose="020B0604020202020204" pitchFamily="34" charset="0"/>
              </a:defRPr>
            </a:lvl1pPr>
          </a:lstStyle>
          <a:p>
            <a:r>
              <a:rPr lang="en-US"/>
              <a:t>Click to Insert Picture</a:t>
            </a:r>
          </a:p>
        </p:txBody>
      </p:sp>
      <p:sp>
        <p:nvSpPr>
          <p:cNvPr id="32" name="Rectangle 31">
            <a:extLst>
              <a:ext uri="{FF2B5EF4-FFF2-40B4-BE49-F238E27FC236}">
                <a16:creationId xmlns:a16="http://schemas.microsoft.com/office/drawing/2014/main" id="{CE609E53-34EF-47AB-A843-534F1EA0FEA1}"/>
              </a:ext>
            </a:extLst>
          </p:cNvPr>
          <p:cNvSpPr/>
          <p:nvPr userDrawn="1"/>
        </p:nvSpPr>
        <p:spPr>
          <a:xfrm>
            <a:off x="0" y="6157904"/>
            <a:ext cx="12191999" cy="700095"/>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33" name="Group 32">
            <a:extLst>
              <a:ext uri="{FF2B5EF4-FFF2-40B4-BE49-F238E27FC236}">
                <a16:creationId xmlns:a16="http://schemas.microsoft.com/office/drawing/2014/main" id="{55E90DE7-7EDB-426E-8FBE-C811E19F3500}"/>
              </a:ext>
            </a:extLst>
          </p:cNvPr>
          <p:cNvGrpSpPr/>
          <p:nvPr userDrawn="1"/>
        </p:nvGrpSpPr>
        <p:grpSpPr>
          <a:xfrm>
            <a:off x="11049959" y="6358176"/>
            <a:ext cx="821338" cy="295844"/>
            <a:chOff x="271463" y="2852738"/>
            <a:chExt cx="3190876" cy="1149350"/>
          </a:xfrm>
        </p:grpSpPr>
        <p:sp>
          <p:nvSpPr>
            <p:cNvPr id="34" name="Freeform 6">
              <a:extLst>
                <a:ext uri="{FF2B5EF4-FFF2-40B4-BE49-F238E27FC236}">
                  <a16:creationId xmlns:a16="http://schemas.microsoft.com/office/drawing/2014/main" id="{F337B902-B9B5-4A30-9FE9-C8427C9AC6C5}"/>
                </a:ext>
              </a:extLst>
            </p:cNvPr>
            <p:cNvSpPr>
              <a:spLocks/>
            </p:cNvSpPr>
            <p:nvPr/>
          </p:nvSpPr>
          <p:spPr bwMode="auto">
            <a:xfrm>
              <a:off x="1577976" y="2852738"/>
              <a:ext cx="609600" cy="1149350"/>
            </a:xfrm>
            <a:custGeom>
              <a:avLst/>
              <a:gdLst>
                <a:gd name="T0" fmla="*/ 0 w 384"/>
                <a:gd name="T1" fmla="*/ 0 h 724"/>
                <a:gd name="T2" fmla="*/ 41 w 384"/>
                <a:gd name="T3" fmla="*/ 0 h 724"/>
                <a:gd name="T4" fmla="*/ 192 w 384"/>
                <a:gd name="T5" fmla="*/ 241 h 724"/>
                <a:gd name="T6" fmla="*/ 341 w 384"/>
                <a:gd name="T7" fmla="*/ 0 h 724"/>
                <a:gd name="T8" fmla="*/ 382 w 384"/>
                <a:gd name="T9" fmla="*/ 0 h 724"/>
                <a:gd name="T10" fmla="*/ 382 w 384"/>
                <a:gd name="T11" fmla="*/ 723 h 724"/>
                <a:gd name="T12" fmla="*/ 384 w 384"/>
                <a:gd name="T13" fmla="*/ 724 h 724"/>
                <a:gd name="T14" fmla="*/ 341 w 384"/>
                <a:gd name="T15" fmla="*/ 724 h 724"/>
                <a:gd name="T16" fmla="*/ 192 w 384"/>
                <a:gd name="T17" fmla="*/ 483 h 724"/>
                <a:gd name="T18" fmla="*/ 41 w 384"/>
                <a:gd name="T19" fmla="*/ 724 h 724"/>
                <a:gd name="T20" fmla="*/ 0 w 384"/>
                <a:gd name="T21" fmla="*/ 724 h 724"/>
                <a:gd name="T22" fmla="*/ 0 w 384"/>
                <a:gd name="T23"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724">
                  <a:moveTo>
                    <a:pt x="0" y="0"/>
                  </a:moveTo>
                  <a:lnTo>
                    <a:pt x="41" y="0"/>
                  </a:lnTo>
                  <a:lnTo>
                    <a:pt x="192" y="241"/>
                  </a:lnTo>
                  <a:lnTo>
                    <a:pt x="341" y="0"/>
                  </a:lnTo>
                  <a:lnTo>
                    <a:pt x="382" y="0"/>
                  </a:lnTo>
                  <a:lnTo>
                    <a:pt x="382" y="723"/>
                  </a:lnTo>
                  <a:lnTo>
                    <a:pt x="384" y="724"/>
                  </a:lnTo>
                  <a:lnTo>
                    <a:pt x="341" y="724"/>
                  </a:lnTo>
                  <a:lnTo>
                    <a:pt x="192" y="483"/>
                  </a:lnTo>
                  <a:lnTo>
                    <a:pt x="41" y="724"/>
                  </a:lnTo>
                  <a:lnTo>
                    <a:pt x="0" y="724"/>
                  </a:lnTo>
                  <a:lnTo>
                    <a:pt x="0" y="0"/>
                  </a:lnTo>
                  <a:close/>
                </a:path>
              </a:pathLst>
            </a:custGeom>
            <a:solidFill>
              <a:srgbClr val="7DB2D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5" name="Freeform 7">
              <a:extLst>
                <a:ext uri="{FF2B5EF4-FFF2-40B4-BE49-F238E27FC236}">
                  <a16:creationId xmlns:a16="http://schemas.microsoft.com/office/drawing/2014/main" id="{85490CE5-BA0D-4C8F-849E-8EADF30936A2}"/>
                </a:ext>
              </a:extLst>
            </p:cNvPr>
            <p:cNvSpPr>
              <a:spLocks/>
            </p:cNvSpPr>
            <p:nvPr/>
          </p:nvSpPr>
          <p:spPr bwMode="auto">
            <a:xfrm>
              <a:off x="1225551" y="2852738"/>
              <a:ext cx="352425" cy="1149350"/>
            </a:xfrm>
            <a:custGeom>
              <a:avLst/>
              <a:gdLst>
                <a:gd name="T0" fmla="*/ 0 w 222"/>
                <a:gd name="T1" fmla="*/ 0 h 724"/>
                <a:gd name="T2" fmla="*/ 222 w 222"/>
                <a:gd name="T3" fmla="*/ 0 h 724"/>
                <a:gd name="T4" fmla="*/ 222 w 222"/>
                <a:gd name="T5" fmla="*/ 724 h 724"/>
                <a:gd name="T6" fmla="*/ 0 w 222"/>
                <a:gd name="T7" fmla="*/ 724 h 724"/>
                <a:gd name="T8" fmla="*/ 222 w 222"/>
                <a:gd name="T9" fmla="*/ 361 h 724"/>
                <a:gd name="T10" fmla="*/ 0 w 222"/>
                <a:gd name="T11" fmla="*/ 0 h 724"/>
              </a:gdLst>
              <a:ahLst/>
              <a:cxnLst>
                <a:cxn ang="0">
                  <a:pos x="T0" y="T1"/>
                </a:cxn>
                <a:cxn ang="0">
                  <a:pos x="T2" y="T3"/>
                </a:cxn>
                <a:cxn ang="0">
                  <a:pos x="T4" y="T5"/>
                </a:cxn>
                <a:cxn ang="0">
                  <a:pos x="T6" y="T7"/>
                </a:cxn>
                <a:cxn ang="0">
                  <a:pos x="T8" y="T9"/>
                </a:cxn>
                <a:cxn ang="0">
                  <a:pos x="T10" y="T11"/>
                </a:cxn>
              </a:cxnLst>
              <a:rect l="0" t="0" r="r" b="b"/>
              <a:pathLst>
                <a:path w="222" h="724">
                  <a:moveTo>
                    <a:pt x="0" y="0"/>
                  </a:moveTo>
                  <a:lnTo>
                    <a:pt x="222" y="0"/>
                  </a:lnTo>
                  <a:lnTo>
                    <a:pt x="222" y="724"/>
                  </a:lnTo>
                  <a:lnTo>
                    <a:pt x="0" y="724"/>
                  </a:lnTo>
                  <a:lnTo>
                    <a:pt x="222" y="361"/>
                  </a:lnTo>
                  <a:lnTo>
                    <a:pt x="0" y="0"/>
                  </a:lnTo>
                  <a:close/>
                </a:path>
              </a:pathLst>
            </a:custGeom>
            <a:solidFill>
              <a:srgbClr val="9584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6" name="Freeform 8">
              <a:extLst>
                <a:ext uri="{FF2B5EF4-FFF2-40B4-BE49-F238E27FC236}">
                  <a16:creationId xmlns:a16="http://schemas.microsoft.com/office/drawing/2014/main" id="{737E4B73-24C5-4DE1-86E4-A3988EDF7932}"/>
                </a:ext>
              </a:extLst>
            </p:cNvPr>
            <p:cNvSpPr>
              <a:spLocks/>
            </p:cNvSpPr>
            <p:nvPr/>
          </p:nvSpPr>
          <p:spPr bwMode="auto">
            <a:xfrm>
              <a:off x="2184401" y="2852738"/>
              <a:ext cx="354013" cy="1149350"/>
            </a:xfrm>
            <a:custGeom>
              <a:avLst/>
              <a:gdLst>
                <a:gd name="T0" fmla="*/ 0 w 223"/>
                <a:gd name="T1" fmla="*/ 0 h 724"/>
                <a:gd name="T2" fmla="*/ 223 w 223"/>
                <a:gd name="T3" fmla="*/ 0 h 724"/>
                <a:gd name="T4" fmla="*/ 2 w 223"/>
                <a:gd name="T5" fmla="*/ 361 h 724"/>
                <a:gd name="T6" fmla="*/ 223 w 223"/>
                <a:gd name="T7" fmla="*/ 724 h 724"/>
                <a:gd name="T8" fmla="*/ 2 w 223"/>
                <a:gd name="T9" fmla="*/ 724 h 724"/>
                <a:gd name="T10" fmla="*/ 0 w 223"/>
                <a:gd name="T11" fmla="*/ 723 h 724"/>
                <a:gd name="T12" fmla="*/ 0 w 223"/>
                <a:gd name="T13" fmla="*/ 0 h 724"/>
              </a:gdLst>
              <a:ahLst/>
              <a:cxnLst>
                <a:cxn ang="0">
                  <a:pos x="T0" y="T1"/>
                </a:cxn>
                <a:cxn ang="0">
                  <a:pos x="T2" y="T3"/>
                </a:cxn>
                <a:cxn ang="0">
                  <a:pos x="T4" y="T5"/>
                </a:cxn>
                <a:cxn ang="0">
                  <a:pos x="T6" y="T7"/>
                </a:cxn>
                <a:cxn ang="0">
                  <a:pos x="T8" y="T9"/>
                </a:cxn>
                <a:cxn ang="0">
                  <a:pos x="T10" y="T11"/>
                </a:cxn>
                <a:cxn ang="0">
                  <a:pos x="T12" y="T13"/>
                </a:cxn>
              </a:cxnLst>
              <a:rect l="0" t="0" r="r" b="b"/>
              <a:pathLst>
                <a:path w="223" h="724">
                  <a:moveTo>
                    <a:pt x="0" y="0"/>
                  </a:moveTo>
                  <a:lnTo>
                    <a:pt x="223" y="0"/>
                  </a:lnTo>
                  <a:lnTo>
                    <a:pt x="2" y="361"/>
                  </a:lnTo>
                  <a:lnTo>
                    <a:pt x="223" y="724"/>
                  </a:lnTo>
                  <a:lnTo>
                    <a:pt x="2" y="724"/>
                  </a:lnTo>
                  <a:lnTo>
                    <a:pt x="0" y="723"/>
                  </a:lnTo>
                  <a:lnTo>
                    <a:pt x="0" y="0"/>
                  </a:lnTo>
                  <a:close/>
                </a:path>
              </a:pathLst>
            </a:custGeom>
            <a:solidFill>
              <a:srgbClr val="73983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7" name="Freeform 9">
              <a:extLst>
                <a:ext uri="{FF2B5EF4-FFF2-40B4-BE49-F238E27FC236}">
                  <a16:creationId xmlns:a16="http://schemas.microsoft.com/office/drawing/2014/main" id="{353659A9-1657-45EB-A9DC-4FF2A89D24FA}"/>
                </a:ext>
              </a:extLst>
            </p:cNvPr>
            <p:cNvSpPr>
              <a:spLocks noEditPoints="1"/>
            </p:cNvSpPr>
            <p:nvPr/>
          </p:nvSpPr>
          <p:spPr bwMode="auto">
            <a:xfrm>
              <a:off x="2187576" y="2852738"/>
              <a:ext cx="1274763" cy="1149350"/>
            </a:xfrm>
            <a:custGeom>
              <a:avLst/>
              <a:gdLst>
                <a:gd name="T0" fmla="*/ 221 w 803"/>
                <a:gd name="T1" fmla="*/ 179 h 724"/>
                <a:gd name="T2" fmla="*/ 221 w 803"/>
                <a:gd name="T3" fmla="*/ 383 h 724"/>
                <a:gd name="T4" fmla="*/ 523 w 803"/>
                <a:gd name="T5" fmla="*/ 383 h 724"/>
                <a:gd name="T6" fmla="*/ 543 w 803"/>
                <a:gd name="T7" fmla="*/ 382 h 724"/>
                <a:gd name="T8" fmla="*/ 560 w 803"/>
                <a:gd name="T9" fmla="*/ 374 h 724"/>
                <a:gd name="T10" fmla="*/ 573 w 803"/>
                <a:gd name="T11" fmla="*/ 361 h 724"/>
                <a:gd name="T12" fmla="*/ 583 w 803"/>
                <a:gd name="T13" fmla="*/ 346 h 724"/>
                <a:gd name="T14" fmla="*/ 589 w 803"/>
                <a:gd name="T15" fmla="*/ 329 h 724"/>
                <a:gd name="T16" fmla="*/ 594 w 803"/>
                <a:gd name="T17" fmla="*/ 310 h 724"/>
                <a:gd name="T18" fmla="*/ 596 w 803"/>
                <a:gd name="T19" fmla="*/ 292 h 724"/>
                <a:gd name="T20" fmla="*/ 596 w 803"/>
                <a:gd name="T21" fmla="*/ 256 h 724"/>
                <a:gd name="T22" fmla="*/ 592 w 803"/>
                <a:gd name="T23" fmla="*/ 233 h 724"/>
                <a:gd name="T24" fmla="*/ 586 w 803"/>
                <a:gd name="T25" fmla="*/ 215 h 724"/>
                <a:gd name="T26" fmla="*/ 574 w 803"/>
                <a:gd name="T27" fmla="*/ 200 h 724"/>
                <a:gd name="T28" fmla="*/ 558 w 803"/>
                <a:gd name="T29" fmla="*/ 188 h 724"/>
                <a:gd name="T30" fmla="*/ 533 w 803"/>
                <a:gd name="T31" fmla="*/ 182 h 724"/>
                <a:gd name="T32" fmla="*/ 504 w 803"/>
                <a:gd name="T33" fmla="*/ 179 h 724"/>
                <a:gd name="T34" fmla="*/ 221 w 803"/>
                <a:gd name="T35" fmla="*/ 179 h 724"/>
                <a:gd name="T36" fmla="*/ 221 w 803"/>
                <a:gd name="T37" fmla="*/ 0 h 724"/>
                <a:gd name="T38" fmla="*/ 540 w 803"/>
                <a:gd name="T39" fmla="*/ 0 h 724"/>
                <a:gd name="T40" fmla="*/ 589 w 803"/>
                <a:gd name="T41" fmla="*/ 2 h 724"/>
                <a:gd name="T42" fmla="*/ 633 w 803"/>
                <a:gd name="T43" fmla="*/ 8 h 724"/>
                <a:gd name="T44" fmla="*/ 670 w 803"/>
                <a:gd name="T45" fmla="*/ 18 h 724"/>
                <a:gd name="T46" fmla="*/ 702 w 803"/>
                <a:gd name="T47" fmla="*/ 33 h 724"/>
                <a:gd name="T48" fmla="*/ 729 w 803"/>
                <a:gd name="T49" fmla="*/ 49 h 724"/>
                <a:gd name="T50" fmla="*/ 750 w 803"/>
                <a:gd name="T51" fmla="*/ 70 h 724"/>
                <a:gd name="T52" fmla="*/ 768 w 803"/>
                <a:gd name="T53" fmla="*/ 93 h 724"/>
                <a:gd name="T54" fmla="*/ 781 w 803"/>
                <a:gd name="T55" fmla="*/ 120 h 724"/>
                <a:gd name="T56" fmla="*/ 791 w 803"/>
                <a:gd name="T57" fmla="*/ 149 h 724"/>
                <a:gd name="T58" fmla="*/ 798 w 803"/>
                <a:gd name="T59" fmla="*/ 180 h 724"/>
                <a:gd name="T60" fmla="*/ 803 w 803"/>
                <a:gd name="T61" fmla="*/ 213 h 724"/>
                <a:gd name="T62" fmla="*/ 803 w 803"/>
                <a:gd name="T63" fmla="*/ 247 h 724"/>
                <a:gd name="T64" fmla="*/ 803 w 803"/>
                <a:gd name="T65" fmla="*/ 333 h 724"/>
                <a:gd name="T66" fmla="*/ 803 w 803"/>
                <a:gd name="T67" fmla="*/ 361 h 724"/>
                <a:gd name="T68" fmla="*/ 798 w 803"/>
                <a:gd name="T69" fmla="*/ 392 h 724"/>
                <a:gd name="T70" fmla="*/ 791 w 803"/>
                <a:gd name="T71" fmla="*/ 421 h 724"/>
                <a:gd name="T72" fmla="*/ 781 w 803"/>
                <a:gd name="T73" fmla="*/ 449 h 724"/>
                <a:gd name="T74" fmla="*/ 768 w 803"/>
                <a:gd name="T75" fmla="*/ 475 h 724"/>
                <a:gd name="T76" fmla="*/ 750 w 803"/>
                <a:gd name="T77" fmla="*/ 500 h 724"/>
                <a:gd name="T78" fmla="*/ 729 w 803"/>
                <a:gd name="T79" fmla="*/ 521 h 724"/>
                <a:gd name="T80" fmla="*/ 704 w 803"/>
                <a:gd name="T81" fmla="*/ 539 h 724"/>
                <a:gd name="T82" fmla="*/ 673 w 803"/>
                <a:gd name="T83" fmla="*/ 552 h 724"/>
                <a:gd name="T84" fmla="*/ 638 w 803"/>
                <a:gd name="T85" fmla="*/ 560 h 724"/>
                <a:gd name="T86" fmla="*/ 597 w 803"/>
                <a:gd name="T87" fmla="*/ 564 h 724"/>
                <a:gd name="T88" fmla="*/ 221 w 803"/>
                <a:gd name="T89" fmla="*/ 564 h 724"/>
                <a:gd name="T90" fmla="*/ 221 w 803"/>
                <a:gd name="T91" fmla="*/ 724 h 724"/>
                <a:gd name="T92" fmla="*/ 221 w 803"/>
                <a:gd name="T93" fmla="*/ 724 h 724"/>
                <a:gd name="T94" fmla="*/ 0 w 803"/>
                <a:gd name="T95" fmla="*/ 361 h 724"/>
                <a:gd name="T96" fmla="*/ 221 w 803"/>
                <a:gd name="T97"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3" h="724">
                  <a:moveTo>
                    <a:pt x="221" y="179"/>
                  </a:moveTo>
                  <a:lnTo>
                    <a:pt x="221" y="383"/>
                  </a:lnTo>
                  <a:lnTo>
                    <a:pt x="523" y="383"/>
                  </a:lnTo>
                  <a:lnTo>
                    <a:pt x="543" y="382"/>
                  </a:lnTo>
                  <a:lnTo>
                    <a:pt x="560" y="374"/>
                  </a:lnTo>
                  <a:lnTo>
                    <a:pt x="573" y="361"/>
                  </a:lnTo>
                  <a:lnTo>
                    <a:pt x="583" y="346"/>
                  </a:lnTo>
                  <a:lnTo>
                    <a:pt x="589" y="329"/>
                  </a:lnTo>
                  <a:lnTo>
                    <a:pt x="594" y="310"/>
                  </a:lnTo>
                  <a:lnTo>
                    <a:pt x="596" y="292"/>
                  </a:lnTo>
                  <a:lnTo>
                    <a:pt x="596" y="256"/>
                  </a:lnTo>
                  <a:lnTo>
                    <a:pt x="592" y="233"/>
                  </a:lnTo>
                  <a:lnTo>
                    <a:pt x="586" y="215"/>
                  </a:lnTo>
                  <a:lnTo>
                    <a:pt x="574" y="200"/>
                  </a:lnTo>
                  <a:lnTo>
                    <a:pt x="558" y="188"/>
                  </a:lnTo>
                  <a:lnTo>
                    <a:pt x="533" y="182"/>
                  </a:lnTo>
                  <a:lnTo>
                    <a:pt x="504" y="179"/>
                  </a:lnTo>
                  <a:lnTo>
                    <a:pt x="221" y="179"/>
                  </a:lnTo>
                  <a:close/>
                  <a:moveTo>
                    <a:pt x="221" y="0"/>
                  </a:moveTo>
                  <a:lnTo>
                    <a:pt x="540" y="0"/>
                  </a:lnTo>
                  <a:lnTo>
                    <a:pt x="589" y="2"/>
                  </a:lnTo>
                  <a:lnTo>
                    <a:pt x="633" y="8"/>
                  </a:lnTo>
                  <a:lnTo>
                    <a:pt x="670" y="18"/>
                  </a:lnTo>
                  <a:lnTo>
                    <a:pt x="702" y="33"/>
                  </a:lnTo>
                  <a:lnTo>
                    <a:pt x="729" y="49"/>
                  </a:lnTo>
                  <a:lnTo>
                    <a:pt x="750" y="70"/>
                  </a:lnTo>
                  <a:lnTo>
                    <a:pt x="768" y="93"/>
                  </a:lnTo>
                  <a:lnTo>
                    <a:pt x="781" y="120"/>
                  </a:lnTo>
                  <a:lnTo>
                    <a:pt x="791" y="149"/>
                  </a:lnTo>
                  <a:lnTo>
                    <a:pt x="798" y="180"/>
                  </a:lnTo>
                  <a:lnTo>
                    <a:pt x="803" y="213"/>
                  </a:lnTo>
                  <a:lnTo>
                    <a:pt x="803" y="247"/>
                  </a:lnTo>
                  <a:lnTo>
                    <a:pt x="803" y="333"/>
                  </a:lnTo>
                  <a:lnTo>
                    <a:pt x="803" y="361"/>
                  </a:lnTo>
                  <a:lnTo>
                    <a:pt x="798" y="392"/>
                  </a:lnTo>
                  <a:lnTo>
                    <a:pt x="791" y="421"/>
                  </a:lnTo>
                  <a:lnTo>
                    <a:pt x="781" y="449"/>
                  </a:lnTo>
                  <a:lnTo>
                    <a:pt x="768" y="475"/>
                  </a:lnTo>
                  <a:lnTo>
                    <a:pt x="750" y="500"/>
                  </a:lnTo>
                  <a:lnTo>
                    <a:pt x="729" y="521"/>
                  </a:lnTo>
                  <a:lnTo>
                    <a:pt x="704" y="539"/>
                  </a:lnTo>
                  <a:lnTo>
                    <a:pt x="673" y="552"/>
                  </a:lnTo>
                  <a:lnTo>
                    <a:pt x="638" y="560"/>
                  </a:lnTo>
                  <a:lnTo>
                    <a:pt x="597" y="564"/>
                  </a:lnTo>
                  <a:lnTo>
                    <a:pt x="221" y="564"/>
                  </a:lnTo>
                  <a:lnTo>
                    <a:pt x="221" y="724"/>
                  </a:lnTo>
                  <a:lnTo>
                    <a:pt x="221" y="724"/>
                  </a:lnTo>
                  <a:lnTo>
                    <a:pt x="0" y="361"/>
                  </a:lnTo>
                  <a:lnTo>
                    <a:pt x="221" y="0"/>
                  </a:lnTo>
                  <a:close/>
                </a:path>
              </a:pathLst>
            </a:custGeom>
            <a:solidFill>
              <a:srgbClr val="C7D22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8" name="Freeform 10">
              <a:extLst>
                <a:ext uri="{FF2B5EF4-FFF2-40B4-BE49-F238E27FC236}">
                  <a16:creationId xmlns:a16="http://schemas.microsoft.com/office/drawing/2014/main" id="{AFB1B8AD-3EC7-4C49-90D7-F729E74FD2F6}"/>
                </a:ext>
              </a:extLst>
            </p:cNvPr>
            <p:cNvSpPr>
              <a:spLocks/>
            </p:cNvSpPr>
            <p:nvPr/>
          </p:nvSpPr>
          <p:spPr bwMode="auto">
            <a:xfrm>
              <a:off x="271463" y="2852738"/>
              <a:ext cx="1306513" cy="1149350"/>
            </a:xfrm>
            <a:custGeom>
              <a:avLst/>
              <a:gdLst>
                <a:gd name="T0" fmla="*/ 0 w 823"/>
                <a:gd name="T1" fmla="*/ 0 h 724"/>
                <a:gd name="T2" fmla="*/ 223 w 823"/>
                <a:gd name="T3" fmla="*/ 0 h 724"/>
                <a:gd name="T4" fmla="*/ 601 w 823"/>
                <a:gd name="T5" fmla="*/ 438 h 724"/>
                <a:gd name="T6" fmla="*/ 601 w 823"/>
                <a:gd name="T7" fmla="*/ 0 h 724"/>
                <a:gd name="T8" fmla="*/ 601 w 823"/>
                <a:gd name="T9" fmla="*/ 0 h 724"/>
                <a:gd name="T10" fmla="*/ 823 w 823"/>
                <a:gd name="T11" fmla="*/ 361 h 724"/>
                <a:gd name="T12" fmla="*/ 601 w 823"/>
                <a:gd name="T13" fmla="*/ 724 h 724"/>
                <a:gd name="T14" fmla="*/ 223 w 823"/>
                <a:gd name="T15" fmla="*/ 287 h 724"/>
                <a:gd name="T16" fmla="*/ 223 w 823"/>
                <a:gd name="T17" fmla="*/ 724 h 724"/>
                <a:gd name="T18" fmla="*/ 0 w 823"/>
                <a:gd name="T19" fmla="*/ 724 h 724"/>
                <a:gd name="T20" fmla="*/ 0 w 823"/>
                <a:gd name="T21"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3" h="724">
                  <a:moveTo>
                    <a:pt x="0" y="0"/>
                  </a:moveTo>
                  <a:lnTo>
                    <a:pt x="223" y="0"/>
                  </a:lnTo>
                  <a:lnTo>
                    <a:pt x="601" y="438"/>
                  </a:lnTo>
                  <a:lnTo>
                    <a:pt x="601" y="0"/>
                  </a:lnTo>
                  <a:lnTo>
                    <a:pt x="601" y="0"/>
                  </a:lnTo>
                  <a:lnTo>
                    <a:pt x="823" y="361"/>
                  </a:lnTo>
                  <a:lnTo>
                    <a:pt x="601" y="724"/>
                  </a:lnTo>
                  <a:lnTo>
                    <a:pt x="223" y="287"/>
                  </a:lnTo>
                  <a:lnTo>
                    <a:pt x="223" y="724"/>
                  </a:lnTo>
                  <a:lnTo>
                    <a:pt x="0" y="724"/>
                  </a:lnTo>
                  <a:lnTo>
                    <a:pt x="0" y="0"/>
                  </a:lnTo>
                  <a:close/>
                </a:path>
              </a:pathLst>
            </a:custGeom>
            <a:solidFill>
              <a:srgbClr val="FFAD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944861168"/>
      </p:ext>
    </p:extLst>
  </p:cSld>
  <p:clrMapOvr>
    <a:masterClrMapping/>
  </p:clrMapOvr>
  <p:transition>
    <p:fade/>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Full Image w tagline logo">
    <p:spTree>
      <p:nvGrpSpPr>
        <p:cNvPr id="1" name=""/>
        <p:cNvGrpSpPr/>
        <p:nvPr/>
      </p:nvGrpSpPr>
      <p:grpSpPr>
        <a:xfrm>
          <a:off x="0" y="0"/>
          <a:ext cx="0" cy="0"/>
          <a:chOff x="0" y="0"/>
          <a:chExt cx="0" cy="0"/>
        </a:xfrm>
      </p:grpSpPr>
      <p:sp>
        <p:nvSpPr>
          <p:cNvPr id="5" name="Rectangle 4"/>
          <p:cNvSpPr/>
          <p:nvPr userDrawn="1"/>
        </p:nvSpPr>
        <p:spPr>
          <a:xfrm>
            <a:off x="0" y="-71562"/>
            <a:ext cx="12192000" cy="6929562"/>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latin typeface="Arial" panose="020B0604020202020204" pitchFamily="34" charset="0"/>
              <a:cs typeface="Arial" panose="020B0604020202020204" pitchFamily="34" charset="0"/>
            </a:endParaRPr>
          </a:p>
        </p:txBody>
      </p:sp>
      <p:sp>
        <p:nvSpPr>
          <p:cNvPr id="3" name="Picture Placeholder 2"/>
          <p:cNvSpPr>
            <a:spLocks noGrp="1"/>
          </p:cNvSpPr>
          <p:nvPr>
            <p:ph type="pic" sz="quarter" idx="11" hasCustomPrompt="1"/>
          </p:nvPr>
        </p:nvSpPr>
        <p:spPr>
          <a:xfrm>
            <a:off x="0" y="-71562"/>
            <a:ext cx="12191999" cy="6929562"/>
          </a:xfrm>
        </p:spPr>
        <p:txBody>
          <a:bodyPr>
            <a:normAutofit/>
          </a:bodyPr>
          <a:lstStyle>
            <a:lvl1pPr marL="0" indent="0" algn="ctr">
              <a:buFontTx/>
              <a:buNone/>
              <a:defRPr sz="1500" cap="all" baseline="0">
                <a:solidFill>
                  <a:schemeClr val="tx1"/>
                </a:solidFill>
                <a:latin typeface="Arial" panose="020B0604020202020204" pitchFamily="34" charset="0"/>
                <a:cs typeface="Arial" panose="020B0604020202020204" pitchFamily="34" charset="0"/>
              </a:defRPr>
            </a:lvl1pPr>
          </a:lstStyle>
          <a:p>
            <a:r>
              <a:rPr lang="en-US"/>
              <a:t>Click to Insert Picture</a:t>
            </a:r>
          </a:p>
        </p:txBody>
      </p:sp>
    </p:spTree>
    <p:extLst>
      <p:ext uri="{BB962C8B-B14F-4D97-AF65-F5344CB8AC3E}">
        <p14:creationId xmlns:p14="http://schemas.microsoft.com/office/powerpoint/2010/main" val="2114980727"/>
      </p:ext>
    </p:extLst>
  </p:cSld>
  <p:clrMapOvr>
    <a:masterClrMapping/>
  </p:clrMapOvr>
  <p:transition>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ogo Slide Vert">
    <p:spTree>
      <p:nvGrpSpPr>
        <p:cNvPr id="1" name=""/>
        <p:cNvGrpSpPr/>
        <p:nvPr/>
      </p:nvGrpSpPr>
      <p:grpSpPr>
        <a:xfrm>
          <a:off x="0" y="0"/>
          <a:ext cx="0" cy="0"/>
          <a:chOff x="0" y="0"/>
          <a:chExt cx="0" cy="0"/>
        </a:xfrm>
      </p:grpSpPr>
      <p:pic>
        <p:nvPicPr>
          <p:cNvPr id="45" name="Graphic 44">
            <a:extLst>
              <a:ext uri="{FF2B5EF4-FFF2-40B4-BE49-F238E27FC236}">
                <a16:creationId xmlns:a16="http://schemas.microsoft.com/office/drawing/2014/main" id="{D06403FE-A5C1-4F8C-9DB3-87AD5BC911AA}"/>
              </a:ext>
            </a:extLst>
          </p:cNvPr>
          <p:cNvPicPr>
            <a:picLocks noChangeAspect="1"/>
          </p:cNvPicPr>
          <p:nvPr userDrawn="1"/>
        </p:nvPicPr>
        <p:blipFill>
          <a:blip r:embed="rId2" cstate="screen">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482853" y="1750077"/>
            <a:ext cx="11226294" cy="2461612"/>
          </a:xfrm>
          <a:prstGeom prst="rect">
            <a:avLst/>
          </a:prstGeom>
        </p:spPr>
      </p:pic>
      <p:sp>
        <p:nvSpPr>
          <p:cNvPr id="2" name="Rectangle 1">
            <a:extLst>
              <a:ext uri="{FF2B5EF4-FFF2-40B4-BE49-F238E27FC236}">
                <a16:creationId xmlns:a16="http://schemas.microsoft.com/office/drawing/2014/main" id="{5F1EFAB0-BF7B-486F-9F35-82AD1ED04BF1}"/>
              </a:ext>
            </a:extLst>
          </p:cNvPr>
          <p:cNvSpPr/>
          <p:nvPr userDrawn="1"/>
        </p:nvSpPr>
        <p:spPr>
          <a:xfrm>
            <a:off x="0" y="0"/>
            <a:ext cx="12192000" cy="610660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atin typeface="Arial" panose="020B0604020202020204" pitchFamily="34" charset="0"/>
              <a:cs typeface="Arial" panose="020B0604020202020204" pitchFamily="34" charset="0"/>
            </a:endParaRPr>
          </a:p>
        </p:txBody>
      </p:sp>
      <p:grpSp>
        <p:nvGrpSpPr>
          <p:cNvPr id="3" name="Group 2">
            <a:extLst>
              <a:ext uri="{FF2B5EF4-FFF2-40B4-BE49-F238E27FC236}">
                <a16:creationId xmlns:a16="http://schemas.microsoft.com/office/drawing/2014/main" id="{5CB4EE5C-CBF1-48C2-9111-7AF141DC059D}"/>
              </a:ext>
            </a:extLst>
          </p:cNvPr>
          <p:cNvGrpSpPr/>
          <p:nvPr userDrawn="1"/>
        </p:nvGrpSpPr>
        <p:grpSpPr>
          <a:xfrm>
            <a:off x="3751325" y="1373534"/>
            <a:ext cx="4689351" cy="1689100"/>
            <a:chOff x="271463" y="2852738"/>
            <a:chExt cx="3190876" cy="1149350"/>
          </a:xfrm>
        </p:grpSpPr>
        <p:sp>
          <p:nvSpPr>
            <p:cNvPr id="40" name="Freeform 6">
              <a:extLst>
                <a:ext uri="{FF2B5EF4-FFF2-40B4-BE49-F238E27FC236}">
                  <a16:creationId xmlns:a16="http://schemas.microsoft.com/office/drawing/2014/main" id="{80DC613D-8F28-4356-9AE2-4B01CAD6F548}"/>
                </a:ext>
              </a:extLst>
            </p:cNvPr>
            <p:cNvSpPr>
              <a:spLocks/>
            </p:cNvSpPr>
            <p:nvPr/>
          </p:nvSpPr>
          <p:spPr bwMode="auto">
            <a:xfrm>
              <a:off x="1577976" y="2852738"/>
              <a:ext cx="609600" cy="1149350"/>
            </a:xfrm>
            <a:custGeom>
              <a:avLst/>
              <a:gdLst>
                <a:gd name="T0" fmla="*/ 0 w 384"/>
                <a:gd name="T1" fmla="*/ 0 h 724"/>
                <a:gd name="T2" fmla="*/ 41 w 384"/>
                <a:gd name="T3" fmla="*/ 0 h 724"/>
                <a:gd name="T4" fmla="*/ 192 w 384"/>
                <a:gd name="T5" fmla="*/ 241 h 724"/>
                <a:gd name="T6" fmla="*/ 341 w 384"/>
                <a:gd name="T7" fmla="*/ 0 h 724"/>
                <a:gd name="T8" fmla="*/ 382 w 384"/>
                <a:gd name="T9" fmla="*/ 0 h 724"/>
                <a:gd name="T10" fmla="*/ 382 w 384"/>
                <a:gd name="T11" fmla="*/ 723 h 724"/>
                <a:gd name="T12" fmla="*/ 384 w 384"/>
                <a:gd name="T13" fmla="*/ 724 h 724"/>
                <a:gd name="T14" fmla="*/ 341 w 384"/>
                <a:gd name="T15" fmla="*/ 724 h 724"/>
                <a:gd name="T16" fmla="*/ 192 w 384"/>
                <a:gd name="T17" fmla="*/ 483 h 724"/>
                <a:gd name="T18" fmla="*/ 41 w 384"/>
                <a:gd name="T19" fmla="*/ 724 h 724"/>
                <a:gd name="T20" fmla="*/ 0 w 384"/>
                <a:gd name="T21" fmla="*/ 724 h 724"/>
                <a:gd name="T22" fmla="*/ 0 w 384"/>
                <a:gd name="T23"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724">
                  <a:moveTo>
                    <a:pt x="0" y="0"/>
                  </a:moveTo>
                  <a:lnTo>
                    <a:pt x="41" y="0"/>
                  </a:lnTo>
                  <a:lnTo>
                    <a:pt x="192" y="241"/>
                  </a:lnTo>
                  <a:lnTo>
                    <a:pt x="341" y="0"/>
                  </a:lnTo>
                  <a:lnTo>
                    <a:pt x="382" y="0"/>
                  </a:lnTo>
                  <a:lnTo>
                    <a:pt x="382" y="723"/>
                  </a:lnTo>
                  <a:lnTo>
                    <a:pt x="384" y="724"/>
                  </a:lnTo>
                  <a:lnTo>
                    <a:pt x="341" y="724"/>
                  </a:lnTo>
                  <a:lnTo>
                    <a:pt x="192" y="483"/>
                  </a:lnTo>
                  <a:lnTo>
                    <a:pt x="41" y="724"/>
                  </a:lnTo>
                  <a:lnTo>
                    <a:pt x="0" y="724"/>
                  </a:lnTo>
                  <a:lnTo>
                    <a:pt x="0" y="0"/>
                  </a:lnTo>
                  <a:close/>
                </a:path>
              </a:pathLst>
            </a:custGeom>
            <a:solidFill>
              <a:srgbClr val="7DB2D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1" name="Freeform 7">
              <a:extLst>
                <a:ext uri="{FF2B5EF4-FFF2-40B4-BE49-F238E27FC236}">
                  <a16:creationId xmlns:a16="http://schemas.microsoft.com/office/drawing/2014/main" id="{25389CD5-8A7A-4E07-8890-BA09512461C6}"/>
                </a:ext>
              </a:extLst>
            </p:cNvPr>
            <p:cNvSpPr>
              <a:spLocks/>
            </p:cNvSpPr>
            <p:nvPr/>
          </p:nvSpPr>
          <p:spPr bwMode="auto">
            <a:xfrm>
              <a:off x="1225551" y="2852738"/>
              <a:ext cx="352425" cy="1149350"/>
            </a:xfrm>
            <a:custGeom>
              <a:avLst/>
              <a:gdLst>
                <a:gd name="T0" fmla="*/ 0 w 222"/>
                <a:gd name="T1" fmla="*/ 0 h 724"/>
                <a:gd name="T2" fmla="*/ 222 w 222"/>
                <a:gd name="T3" fmla="*/ 0 h 724"/>
                <a:gd name="T4" fmla="*/ 222 w 222"/>
                <a:gd name="T5" fmla="*/ 724 h 724"/>
                <a:gd name="T6" fmla="*/ 0 w 222"/>
                <a:gd name="T7" fmla="*/ 724 h 724"/>
                <a:gd name="T8" fmla="*/ 222 w 222"/>
                <a:gd name="T9" fmla="*/ 361 h 724"/>
                <a:gd name="T10" fmla="*/ 0 w 222"/>
                <a:gd name="T11" fmla="*/ 0 h 724"/>
              </a:gdLst>
              <a:ahLst/>
              <a:cxnLst>
                <a:cxn ang="0">
                  <a:pos x="T0" y="T1"/>
                </a:cxn>
                <a:cxn ang="0">
                  <a:pos x="T2" y="T3"/>
                </a:cxn>
                <a:cxn ang="0">
                  <a:pos x="T4" y="T5"/>
                </a:cxn>
                <a:cxn ang="0">
                  <a:pos x="T6" y="T7"/>
                </a:cxn>
                <a:cxn ang="0">
                  <a:pos x="T8" y="T9"/>
                </a:cxn>
                <a:cxn ang="0">
                  <a:pos x="T10" y="T11"/>
                </a:cxn>
              </a:cxnLst>
              <a:rect l="0" t="0" r="r" b="b"/>
              <a:pathLst>
                <a:path w="222" h="724">
                  <a:moveTo>
                    <a:pt x="0" y="0"/>
                  </a:moveTo>
                  <a:lnTo>
                    <a:pt x="222" y="0"/>
                  </a:lnTo>
                  <a:lnTo>
                    <a:pt x="222" y="724"/>
                  </a:lnTo>
                  <a:lnTo>
                    <a:pt x="0" y="724"/>
                  </a:lnTo>
                  <a:lnTo>
                    <a:pt x="222" y="361"/>
                  </a:lnTo>
                  <a:lnTo>
                    <a:pt x="0" y="0"/>
                  </a:lnTo>
                  <a:close/>
                </a:path>
              </a:pathLst>
            </a:custGeom>
            <a:solidFill>
              <a:srgbClr val="9584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8">
              <a:extLst>
                <a:ext uri="{FF2B5EF4-FFF2-40B4-BE49-F238E27FC236}">
                  <a16:creationId xmlns:a16="http://schemas.microsoft.com/office/drawing/2014/main" id="{57CD6AE5-1C17-4916-ABDE-B2D11320C0AB}"/>
                </a:ext>
              </a:extLst>
            </p:cNvPr>
            <p:cNvSpPr>
              <a:spLocks/>
            </p:cNvSpPr>
            <p:nvPr/>
          </p:nvSpPr>
          <p:spPr bwMode="auto">
            <a:xfrm>
              <a:off x="2184401" y="2852738"/>
              <a:ext cx="354013" cy="1149350"/>
            </a:xfrm>
            <a:custGeom>
              <a:avLst/>
              <a:gdLst>
                <a:gd name="T0" fmla="*/ 0 w 223"/>
                <a:gd name="T1" fmla="*/ 0 h 724"/>
                <a:gd name="T2" fmla="*/ 223 w 223"/>
                <a:gd name="T3" fmla="*/ 0 h 724"/>
                <a:gd name="T4" fmla="*/ 2 w 223"/>
                <a:gd name="T5" fmla="*/ 361 h 724"/>
                <a:gd name="T6" fmla="*/ 223 w 223"/>
                <a:gd name="T7" fmla="*/ 724 h 724"/>
                <a:gd name="T8" fmla="*/ 2 w 223"/>
                <a:gd name="T9" fmla="*/ 724 h 724"/>
                <a:gd name="T10" fmla="*/ 0 w 223"/>
                <a:gd name="T11" fmla="*/ 723 h 724"/>
                <a:gd name="T12" fmla="*/ 0 w 223"/>
                <a:gd name="T13" fmla="*/ 0 h 724"/>
              </a:gdLst>
              <a:ahLst/>
              <a:cxnLst>
                <a:cxn ang="0">
                  <a:pos x="T0" y="T1"/>
                </a:cxn>
                <a:cxn ang="0">
                  <a:pos x="T2" y="T3"/>
                </a:cxn>
                <a:cxn ang="0">
                  <a:pos x="T4" y="T5"/>
                </a:cxn>
                <a:cxn ang="0">
                  <a:pos x="T6" y="T7"/>
                </a:cxn>
                <a:cxn ang="0">
                  <a:pos x="T8" y="T9"/>
                </a:cxn>
                <a:cxn ang="0">
                  <a:pos x="T10" y="T11"/>
                </a:cxn>
                <a:cxn ang="0">
                  <a:pos x="T12" y="T13"/>
                </a:cxn>
              </a:cxnLst>
              <a:rect l="0" t="0" r="r" b="b"/>
              <a:pathLst>
                <a:path w="223" h="724">
                  <a:moveTo>
                    <a:pt x="0" y="0"/>
                  </a:moveTo>
                  <a:lnTo>
                    <a:pt x="223" y="0"/>
                  </a:lnTo>
                  <a:lnTo>
                    <a:pt x="2" y="361"/>
                  </a:lnTo>
                  <a:lnTo>
                    <a:pt x="223" y="724"/>
                  </a:lnTo>
                  <a:lnTo>
                    <a:pt x="2" y="724"/>
                  </a:lnTo>
                  <a:lnTo>
                    <a:pt x="0" y="723"/>
                  </a:lnTo>
                  <a:lnTo>
                    <a:pt x="0" y="0"/>
                  </a:lnTo>
                  <a:close/>
                </a:path>
              </a:pathLst>
            </a:custGeom>
            <a:solidFill>
              <a:srgbClr val="73983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9">
              <a:extLst>
                <a:ext uri="{FF2B5EF4-FFF2-40B4-BE49-F238E27FC236}">
                  <a16:creationId xmlns:a16="http://schemas.microsoft.com/office/drawing/2014/main" id="{985F11E2-F842-41CA-9AF1-5287558B506C}"/>
                </a:ext>
              </a:extLst>
            </p:cNvPr>
            <p:cNvSpPr>
              <a:spLocks noEditPoints="1"/>
            </p:cNvSpPr>
            <p:nvPr/>
          </p:nvSpPr>
          <p:spPr bwMode="auto">
            <a:xfrm>
              <a:off x="2187576" y="2852738"/>
              <a:ext cx="1274763" cy="1149350"/>
            </a:xfrm>
            <a:custGeom>
              <a:avLst/>
              <a:gdLst>
                <a:gd name="T0" fmla="*/ 221 w 803"/>
                <a:gd name="T1" fmla="*/ 179 h 724"/>
                <a:gd name="T2" fmla="*/ 221 w 803"/>
                <a:gd name="T3" fmla="*/ 383 h 724"/>
                <a:gd name="T4" fmla="*/ 523 w 803"/>
                <a:gd name="T5" fmla="*/ 383 h 724"/>
                <a:gd name="T6" fmla="*/ 543 w 803"/>
                <a:gd name="T7" fmla="*/ 382 h 724"/>
                <a:gd name="T8" fmla="*/ 560 w 803"/>
                <a:gd name="T9" fmla="*/ 374 h 724"/>
                <a:gd name="T10" fmla="*/ 573 w 803"/>
                <a:gd name="T11" fmla="*/ 361 h 724"/>
                <a:gd name="T12" fmla="*/ 583 w 803"/>
                <a:gd name="T13" fmla="*/ 346 h 724"/>
                <a:gd name="T14" fmla="*/ 589 w 803"/>
                <a:gd name="T15" fmla="*/ 329 h 724"/>
                <a:gd name="T16" fmla="*/ 594 w 803"/>
                <a:gd name="T17" fmla="*/ 310 h 724"/>
                <a:gd name="T18" fmla="*/ 596 w 803"/>
                <a:gd name="T19" fmla="*/ 292 h 724"/>
                <a:gd name="T20" fmla="*/ 596 w 803"/>
                <a:gd name="T21" fmla="*/ 256 h 724"/>
                <a:gd name="T22" fmla="*/ 592 w 803"/>
                <a:gd name="T23" fmla="*/ 233 h 724"/>
                <a:gd name="T24" fmla="*/ 586 w 803"/>
                <a:gd name="T25" fmla="*/ 215 h 724"/>
                <a:gd name="T26" fmla="*/ 574 w 803"/>
                <a:gd name="T27" fmla="*/ 200 h 724"/>
                <a:gd name="T28" fmla="*/ 558 w 803"/>
                <a:gd name="T29" fmla="*/ 188 h 724"/>
                <a:gd name="T30" fmla="*/ 533 w 803"/>
                <a:gd name="T31" fmla="*/ 182 h 724"/>
                <a:gd name="T32" fmla="*/ 504 w 803"/>
                <a:gd name="T33" fmla="*/ 179 h 724"/>
                <a:gd name="T34" fmla="*/ 221 w 803"/>
                <a:gd name="T35" fmla="*/ 179 h 724"/>
                <a:gd name="T36" fmla="*/ 221 w 803"/>
                <a:gd name="T37" fmla="*/ 0 h 724"/>
                <a:gd name="T38" fmla="*/ 540 w 803"/>
                <a:gd name="T39" fmla="*/ 0 h 724"/>
                <a:gd name="T40" fmla="*/ 589 w 803"/>
                <a:gd name="T41" fmla="*/ 2 h 724"/>
                <a:gd name="T42" fmla="*/ 633 w 803"/>
                <a:gd name="T43" fmla="*/ 8 h 724"/>
                <a:gd name="T44" fmla="*/ 670 w 803"/>
                <a:gd name="T45" fmla="*/ 18 h 724"/>
                <a:gd name="T46" fmla="*/ 702 w 803"/>
                <a:gd name="T47" fmla="*/ 33 h 724"/>
                <a:gd name="T48" fmla="*/ 729 w 803"/>
                <a:gd name="T49" fmla="*/ 49 h 724"/>
                <a:gd name="T50" fmla="*/ 750 w 803"/>
                <a:gd name="T51" fmla="*/ 70 h 724"/>
                <a:gd name="T52" fmla="*/ 768 w 803"/>
                <a:gd name="T53" fmla="*/ 93 h 724"/>
                <a:gd name="T54" fmla="*/ 781 w 803"/>
                <a:gd name="T55" fmla="*/ 120 h 724"/>
                <a:gd name="T56" fmla="*/ 791 w 803"/>
                <a:gd name="T57" fmla="*/ 149 h 724"/>
                <a:gd name="T58" fmla="*/ 798 w 803"/>
                <a:gd name="T59" fmla="*/ 180 h 724"/>
                <a:gd name="T60" fmla="*/ 803 w 803"/>
                <a:gd name="T61" fmla="*/ 213 h 724"/>
                <a:gd name="T62" fmla="*/ 803 w 803"/>
                <a:gd name="T63" fmla="*/ 247 h 724"/>
                <a:gd name="T64" fmla="*/ 803 w 803"/>
                <a:gd name="T65" fmla="*/ 333 h 724"/>
                <a:gd name="T66" fmla="*/ 803 w 803"/>
                <a:gd name="T67" fmla="*/ 361 h 724"/>
                <a:gd name="T68" fmla="*/ 798 w 803"/>
                <a:gd name="T69" fmla="*/ 392 h 724"/>
                <a:gd name="T70" fmla="*/ 791 w 803"/>
                <a:gd name="T71" fmla="*/ 421 h 724"/>
                <a:gd name="T72" fmla="*/ 781 w 803"/>
                <a:gd name="T73" fmla="*/ 449 h 724"/>
                <a:gd name="T74" fmla="*/ 768 w 803"/>
                <a:gd name="T75" fmla="*/ 475 h 724"/>
                <a:gd name="T76" fmla="*/ 750 w 803"/>
                <a:gd name="T77" fmla="*/ 500 h 724"/>
                <a:gd name="T78" fmla="*/ 729 w 803"/>
                <a:gd name="T79" fmla="*/ 521 h 724"/>
                <a:gd name="T80" fmla="*/ 704 w 803"/>
                <a:gd name="T81" fmla="*/ 539 h 724"/>
                <a:gd name="T82" fmla="*/ 673 w 803"/>
                <a:gd name="T83" fmla="*/ 552 h 724"/>
                <a:gd name="T84" fmla="*/ 638 w 803"/>
                <a:gd name="T85" fmla="*/ 560 h 724"/>
                <a:gd name="T86" fmla="*/ 597 w 803"/>
                <a:gd name="T87" fmla="*/ 564 h 724"/>
                <a:gd name="T88" fmla="*/ 221 w 803"/>
                <a:gd name="T89" fmla="*/ 564 h 724"/>
                <a:gd name="T90" fmla="*/ 221 w 803"/>
                <a:gd name="T91" fmla="*/ 724 h 724"/>
                <a:gd name="T92" fmla="*/ 221 w 803"/>
                <a:gd name="T93" fmla="*/ 724 h 724"/>
                <a:gd name="T94" fmla="*/ 0 w 803"/>
                <a:gd name="T95" fmla="*/ 361 h 724"/>
                <a:gd name="T96" fmla="*/ 221 w 803"/>
                <a:gd name="T97"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3" h="724">
                  <a:moveTo>
                    <a:pt x="221" y="179"/>
                  </a:moveTo>
                  <a:lnTo>
                    <a:pt x="221" y="383"/>
                  </a:lnTo>
                  <a:lnTo>
                    <a:pt x="523" y="383"/>
                  </a:lnTo>
                  <a:lnTo>
                    <a:pt x="543" y="382"/>
                  </a:lnTo>
                  <a:lnTo>
                    <a:pt x="560" y="374"/>
                  </a:lnTo>
                  <a:lnTo>
                    <a:pt x="573" y="361"/>
                  </a:lnTo>
                  <a:lnTo>
                    <a:pt x="583" y="346"/>
                  </a:lnTo>
                  <a:lnTo>
                    <a:pt x="589" y="329"/>
                  </a:lnTo>
                  <a:lnTo>
                    <a:pt x="594" y="310"/>
                  </a:lnTo>
                  <a:lnTo>
                    <a:pt x="596" y="292"/>
                  </a:lnTo>
                  <a:lnTo>
                    <a:pt x="596" y="256"/>
                  </a:lnTo>
                  <a:lnTo>
                    <a:pt x="592" y="233"/>
                  </a:lnTo>
                  <a:lnTo>
                    <a:pt x="586" y="215"/>
                  </a:lnTo>
                  <a:lnTo>
                    <a:pt x="574" y="200"/>
                  </a:lnTo>
                  <a:lnTo>
                    <a:pt x="558" y="188"/>
                  </a:lnTo>
                  <a:lnTo>
                    <a:pt x="533" y="182"/>
                  </a:lnTo>
                  <a:lnTo>
                    <a:pt x="504" y="179"/>
                  </a:lnTo>
                  <a:lnTo>
                    <a:pt x="221" y="179"/>
                  </a:lnTo>
                  <a:close/>
                  <a:moveTo>
                    <a:pt x="221" y="0"/>
                  </a:moveTo>
                  <a:lnTo>
                    <a:pt x="540" y="0"/>
                  </a:lnTo>
                  <a:lnTo>
                    <a:pt x="589" y="2"/>
                  </a:lnTo>
                  <a:lnTo>
                    <a:pt x="633" y="8"/>
                  </a:lnTo>
                  <a:lnTo>
                    <a:pt x="670" y="18"/>
                  </a:lnTo>
                  <a:lnTo>
                    <a:pt x="702" y="33"/>
                  </a:lnTo>
                  <a:lnTo>
                    <a:pt x="729" y="49"/>
                  </a:lnTo>
                  <a:lnTo>
                    <a:pt x="750" y="70"/>
                  </a:lnTo>
                  <a:lnTo>
                    <a:pt x="768" y="93"/>
                  </a:lnTo>
                  <a:lnTo>
                    <a:pt x="781" y="120"/>
                  </a:lnTo>
                  <a:lnTo>
                    <a:pt x="791" y="149"/>
                  </a:lnTo>
                  <a:lnTo>
                    <a:pt x="798" y="180"/>
                  </a:lnTo>
                  <a:lnTo>
                    <a:pt x="803" y="213"/>
                  </a:lnTo>
                  <a:lnTo>
                    <a:pt x="803" y="247"/>
                  </a:lnTo>
                  <a:lnTo>
                    <a:pt x="803" y="333"/>
                  </a:lnTo>
                  <a:lnTo>
                    <a:pt x="803" y="361"/>
                  </a:lnTo>
                  <a:lnTo>
                    <a:pt x="798" y="392"/>
                  </a:lnTo>
                  <a:lnTo>
                    <a:pt x="791" y="421"/>
                  </a:lnTo>
                  <a:lnTo>
                    <a:pt x="781" y="449"/>
                  </a:lnTo>
                  <a:lnTo>
                    <a:pt x="768" y="475"/>
                  </a:lnTo>
                  <a:lnTo>
                    <a:pt x="750" y="500"/>
                  </a:lnTo>
                  <a:lnTo>
                    <a:pt x="729" y="521"/>
                  </a:lnTo>
                  <a:lnTo>
                    <a:pt x="704" y="539"/>
                  </a:lnTo>
                  <a:lnTo>
                    <a:pt x="673" y="552"/>
                  </a:lnTo>
                  <a:lnTo>
                    <a:pt x="638" y="560"/>
                  </a:lnTo>
                  <a:lnTo>
                    <a:pt x="597" y="564"/>
                  </a:lnTo>
                  <a:lnTo>
                    <a:pt x="221" y="564"/>
                  </a:lnTo>
                  <a:lnTo>
                    <a:pt x="221" y="724"/>
                  </a:lnTo>
                  <a:lnTo>
                    <a:pt x="221" y="724"/>
                  </a:lnTo>
                  <a:lnTo>
                    <a:pt x="0" y="361"/>
                  </a:lnTo>
                  <a:lnTo>
                    <a:pt x="221" y="0"/>
                  </a:lnTo>
                  <a:close/>
                </a:path>
              </a:pathLst>
            </a:custGeom>
            <a:solidFill>
              <a:srgbClr val="C7D22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4" name="Freeform 10">
              <a:extLst>
                <a:ext uri="{FF2B5EF4-FFF2-40B4-BE49-F238E27FC236}">
                  <a16:creationId xmlns:a16="http://schemas.microsoft.com/office/drawing/2014/main" id="{B0E5ECB3-F85C-46BC-B46B-3B8A9FE93BC0}"/>
                </a:ext>
              </a:extLst>
            </p:cNvPr>
            <p:cNvSpPr>
              <a:spLocks/>
            </p:cNvSpPr>
            <p:nvPr/>
          </p:nvSpPr>
          <p:spPr bwMode="auto">
            <a:xfrm>
              <a:off x="271463" y="2852738"/>
              <a:ext cx="1306513" cy="1149350"/>
            </a:xfrm>
            <a:custGeom>
              <a:avLst/>
              <a:gdLst>
                <a:gd name="T0" fmla="*/ 0 w 823"/>
                <a:gd name="T1" fmla="*/ 0 h 724"/>
                <a:gd name="T2" fmla="*/ 223 w 823"/>
                <a:gd name="T3" fmla="*/ 0 h 724"/>
                <a:gd name="T4" fmla="*/ 601 w 823"/>
                <a:gd name="T5" fmla="*/ 438 h 724"/>
                <a:gd name="T6" fmla="*/ 601 w 823"/>
                <a:gd name="T7" fmla="*/ 0 h 724"/>
                <a:gd name="T8" fmla="*/ 601 w 823"/>
                <a:gd name="T9" fmla="*/ 0 h 724"/>
                <a:gd name="T10" fmla="*/ 823 w 823"/>
                <a:gd name="T11" fmla="*/ 361 h 724"/>
                <a:gd name="T12" fmla="*/ 601 w 823"/>
                <a:gd name="T13" fmla="*/ 724 h 724"/>
                <a:gd name="T14" fmla="*/ 223 w 823"/>
                <a:gd name="T15" fmla="*/ 287 h 724"/>
                <a:gd name="T16" fmla="*/ 223 w 823"/>
                <a:gd name="T17" fmla="*/ 724 h 724"/>
                <a:gd name="T18" fmla="*/ 0 w 823"/>
                <a:gd name="T19" fmla="*/ 724 h 724"/>
                <a:gd name="T20" fmla="*/ 0 w 823"/>
                <a:gd name="T21"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3" h="724">
                  <a:moveTo>
                    <a:pt x="0" y="0"/>
                  </a:moveTo>
                  <a:lnTo>
                    <a:pt x="223" y="0"/>
                  </a:lnTo>
                  <a:lnTo>
                    <a:pt x="601" y="438"/>
                  </a:lnTo>
                  <a:lnTo>
                    <a:pt x="601" y="0"/>
                  </a:lnTo>
                  <a:lnTo>
                    <a:pt x="601" y="0"/>
                  </a:lnTo>
                  <a:lnTo>
                    <a:pt x="823" y="361"/>
                  </a:lnTo>
                  <a:lnTo>
                    <a:pt x="601" y="724"/>
                  </a:lnTo>
                  <a:lnTo>
                    <a:pt x="223" y="287"/>
                  </a:lnTo>
                  <a:lnTo>
                    <a:pt x="223" y="724"/>
                  </a:lnTo>
                  <a:lnTo>
                    <a:pt x="0" y="724"/>
                  </a:lnTo>
                  <a:lnTo>
                    <a:pt x="0" y="0"/>
                  </a:lnTo>
                  <a:close/>
                </a:path>
              </a:pathLst>
            </a:custGeom>
            <a:solidFill>
              <a:srgbClr val="FFAD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grpSp>
        <p:nvGrpSpPr>
          <p:cNvPr id="4" name="Group 3">
            <a:extLst>
              <a:ext uri="{FF2B5EF4-FFF2-40B4-BE49-F238E27FC236}">
                <a16:creationId xmlns:a16="http://schemas.microsoft.com/office/drawing/2014/main" id="{981DB8D8-7921-42FD-BC22-C65AD4B022CA}"/>
              </a:ext>
            </a:extLst>
          </p:cNvPr>
          <p:cNvGrpSpPr/>
          <p:nvPr userDrawn="1"/>
        </p:nvGrpSpPr>
        <p:grpSpPr>
          <a:xfrm>
            <a:off x="3364707" y="3905597"/>
            <a:ext cx="5462587" cy="1034628"/>
            <a:chOff x="4252913" y="4551363"/>
            <a:chExt cx="7040562" cy="1333500"/>
          </a:xfrm>
        </p:grpSpPr>
        <p:sp>
          <p:nvSpPr>
            <p:cNvPr id="5" name="Rectangle 12">
              <a:extLst>
                <a:ext uri="{FF2B5EF4-FFF2-40B4-BE49-F238E27FC236}">
                  <a16:creationId xmlns:a16="http://schemas.microsoft.com/office/drawing/2014/main" id="{00CC96BC-4DA8-479D-87E6-C4E04952DE55}"/>
                </a:ext>
              </a:extLst>
            </p:cNvPr>
            <p:cNvSpPr>
              <a:spLocks noChangeArrowheads="1"/>
            </p:cNvSpPr>
            <p:nvPr userDrawn="1"/>
          </p:nvSpPr>
          <p:spPr bwMode="auto">
            <a:xfrm>
              <a:off x="4252913" y="4551363"/>
              <a:ext cx="28575" cy="1333500"/>
            </a:xfrm>
            <a:prstGeom prst="rect">
              <a:avLst/>
            </a:prstGeom>
            <a:solidFill>
              <a:srgbClr val="00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6" name="Rectangle 13">
              <a:extLst>
                <a:ext uri="{FF2B5EF4-FFF2-40B4-BE49-F238E27FC236}">
                  <a16:creationId xmlns:a16="http://schemas.microsoft.com/office/drawing/2014/main" id="{6D87A060-163D-464D-9776-AB1C8145BC00}"/>
                </a:ext>
              </a:extLst>
            </p:cNvPr>
            <p:cNvSpPr>
              <a:spLocks noChangeArrowheads="1"/>
            </p:cNvSpPr>
            <p:nvPr userDrawn="1"/>
          </p:nvSpPr>
          <p:spPr bwMode="auto">
            <a:xfrm>
              <a:off x="11264900" y="4551363"/>
              <a:ext cx="28575" cy="1333500"/>
            </a:xfrm>
            <a:prstGeom prst="rect">
              <a:avLst/>
            </a:prstGeom>
            <a:solidFill>
              <a:srgbClr val="00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7" name="Freeform 14">
              <a:extLst>
                <a:ext uri="{FF2B5EF4-FFF2-40B4-BE49-F238E27FC236}">
                  <a16:creationId xmlns:a16="http://schemas.microsoft.com/office/drawing/2014/main" id="{178870DD-1F10-460E-BF01-C0295B1366F8}"/>
                </a:ext>
              </a:extLst>
            </p:cNvPr>
            <p:cNvSpPr>
              <a:spLocks/>
            </p:cNvSpPr>
            <p:nvPr userDrawn="1"/>
          </p:nvSpPr>
          <p:spPr bwMode="auto">
            <a:xfrm>
              <a:off x="4714875" y="4765676"/>
              <a:ext cx="250825" cy="396875"/>
            </a:xfrm>
            <a:custGeom>
              <a:avLst/>
              <a:gdLst>
                <a:gd name="T0" fmla="*/ 88 w 158"/>
                <a:gd name="T1" fmla="*/ 0 h 250"/>
                <a:gd name="T2" fmla="*/ 114 w 158"/>
                <a:gd name="T3" fmla="*/ 3 h 250"/>
                <a:gd name="T4" fmla="*/ 137 w 158"/>
                <a:gd name="T5" fmla="*/ 10 h 250"/>
                <a:gd name="T6" fmla="*/ 156 w 158"/>
                <a:gd name="T7" fmla="*/ 26 h 250"/>
                <a:gd name="T8" fmla="*/ 130 w 158"/>
                <a:gd name="T9" fmla="*/ 52 h 250"/>
                <a:gd name="T10" fmla="*/ 114 w 158"/>
                <a:gd name="T11" fmla="*/ 35 h 250"/>
                <a:gd name="T12" fmla="*/ 88 w 158"/>
                <a:gd name="T13" fmla="*/ 31 h 250"/>
                <a:gd name="T14" fmla="*/ 65 w 158"/>
                <a:gd name="T15" fmla="*/ 33 h 250"/>
                <a:gd name="T16" fmla="*/ 51 w 158"/>
                <a:gd name="T17" fmla="*/ 42 h 250"/>
                <a:gd name="T18" fmla="*/ 44 w 158"/>
                <a:gd name="T19" fmla="*/ 54 h 250"/>
                <a:gd name="T20" fmla="*/ 41 w 158"/>
                <a:gd name="T21" fmla="*/ 66 h 250"/>
                <a:gd name="T22" fmla="*/ 46 w 158"/>
                <a:gd name="T23" fmla="*/ 84 h 250"/>
                <a:gd name="T24" fmla="*/ 55 w 158"/>
                <a:gd name="T25" fmla="*/ 94 h 250"/>
                <a:gd name="T26" fmla="*/ 72 w 158"/>
                <a:gd name="T27" fmla="*/ 103 h 250"/>
                <a:gd name="T28" fmla="*/ 90 w 158"/>
                <a:gd name="T29" fmla="*/ 110 h 250"/>
                <a:gd name="T30" fmla="*/ 109 w 158"/>
                <a:gd name="T31" fmla="*/ 115 h 250"/>
                <a:gd name="T32" fmla="*/ 128 w 158"/>
                <a:gd name="T33" fmla="*/ 124 h 250"/>
                <a:gd name="T34" fmla="*/ 144 w 158"/>
                <a:gd name="T35" fmla="*/ 136 h 250"/>
                <a:gd name="T36" fmla="*/ 156 w 158"/>
                <a:gd name="T37" fmla="*/ 152 h 250"/>
                <a:gd name="T38" fmla="*/ 158 w 158"/>
                <a:gd name="T39" fmla="*/ 178 h 250"/>
                <a:gd name="T40" fmla="*/ 156 w 158"/>
                <a:gd name="T41" fmla="*/ 203 h 250"/>
                <a:gd name="T42" fmla="*/ 144 w 158"/>
                <a:gd name="T43" fmla="*/ 222 h 250"/>
                <a:gd name="T44" fmla="*/ 125 w 158"/>
                <a:gd name="T45" fmla="*/ 238 h 250"/>
                <a:gd name="T46" fmla="*/ 102 w 158"/>
                <a:gd name="T47" fmla="*/ 248 h 250"/>
                <a:gd name="T48" fmla="*/ 76 w 158"/>
                <a:gd name="T49" fmla="*/ 250 h 250"/>
                <a:gd name="T50" fmla="*/ 46 w 158"/>
                <a:gd name="T51" fmla="*/ 248 h 250"/>
                <a:gd name="T52" fmla="*/ 21 w 158"/>
                <a:gd name="T53" fmla="*/ 236 h 250"/>
                <a:gd name="T54" fmla="*/ 0 w 158"/>
                <a:gd name="T55" fmla="*/ 217 h 250"/>
                <a:gd name="T56" fmla="*/ 28 w 158"/>
                <a:gd name="T57" fmla="*/ 194 h 250"/>
                <a:gd name="T58" fmla="*/ 41 w 158"/>
                <a:gd name="T59" fmla="*/ 210 h 250"/>
                <a:gd name="T60" fmla="*/ 58 w 158"/>
                <a:gd name="T61" fmla="*/ 217 h 250"/>
                <a:gd name="T62" fmla="*/ 76 w 158"/>
                <a:gd name="T63" fmla="*/ 220 h 250"/>
                <a:gd name="T64" fmla="*/ 93 w 158"/>
                <a:gd name="T65" fmla="*/ 217 h 250"/>
                <a:gd name="T66" fmla="*/ 109 w 158"/>
                <a:gd name="T67" fmla="*/ 210 h 250"/>
                <a:gd name="T68" fmla="*/ 121 w 158"/>
                <a:gd name="T69" fmla="*/ 199 h 250"/>
                <a:gd name="T70" fmla="*/ 125 w 158"/>
                <a:gd name="T71" fmla="*/ 180 h 250"/>
                <a:gd name="T72" fmla="*/ 121 w 158"/>
                <a:gd name="T73" fmla="*/ 166 h 250"/>
                <a:gd name="T74" fmla="*/ 109 w 158"/>
                <a:gd name="T75" fmla="*/ 154 h 250"/>
                <a:gd name="T76" fmla="*/ 95 w 158"/>
                <a:gd name="T77" fmla="*/ 147 h 250"/>
                <a:gd name="T78" fmla="*/ 76 w 158"/>
                <a:gd name="T79" fmla="*/ 140 h 250"/>
                <a:gd name="T80" fmla="*/ 55 w 158"/>
                <a:gd name="T81" fmla="*/ 133 h 250"/>
                <a:gd name="T82" fmla="*/ 37 w 158"/>
                <a:gd name="T83" fmla="*/ 126 h 250"/>
                <a:gd name="T84" fmla="*/ 23 w 158"/>
                <a:gd name="T85" fmla="*/ 112 h 250"/>
                <a:gd name="T86" fmla="*/ 11 w 158"/>
                <a:gd name="T87" fmla="*/ 94 h 250"/>
                <a:gd name="T88" fmla="*/ 7 w 158"/>
                <a:gd name="T89" fmla="*/ 66 h 250"/>
                <a:gd name="T90" fmla="*/ 9 w 158"/>
                <a:gd name="T91" fmla="*/ 49 h 250"/>
                <a:gd name="T92" fmla="*/ 18 w 158"/>
                <a:gd name="T93" fmla="*/ 31 h 250"/>
                <a:gd name="T94" fmla="*/ 35 w 158"/>
                <a:gd name="T95" fmla="*/ 14 h 250"/>
                <a:gd name="T96" fmla="*/ 58 w 158"/>
                <a:gd name="T97" fmla="*/ 3 h 250"/>
                <a:gd name="T98" fmla="*/ 88 w 158"/>
                <a:gd name="T99"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8" h="250">
                  <a:moveTo>
                    <a:pt x="88" y="0"/>
                  </a:moveTo>
                  <a:lnTo>
                    <a:pt x="114" y="3"/>
                  </a:lnTo>
                  <a:lnTo>
                    <a:pt x="137" y="10"/>
                  </a:lnTo>
                  <a:lnTo>
                    <a:pt x="156" y="26"/>
                  </a:lnTo>
                  <a:lnTo>
                    <a:pt x="130" y="52"/>
                  </a:lnTo>
                  <a:lnTo>
                    <a:pt x="114" y="35"/>
                  </a:lnTo>
                  <a:lnTo>
                    <a:pt x="88" y="31"/>
                  </a:lnTo>
                  <a:lnTo>
                    <a:pt x="65" y="33"/>
                  </a:lnTo>
                  <a:lnTo>
                    <a:pt x="51" y="42"/>
                  </a:lnTo>
                  <a:lnTo>
                    <a:pt x="44" y="54"/>
                  </a:lnTo>
                  <a:lnTo>
                    <a:pt x="41" y="66"/>
                  </a:lnTo>
                  <a:lnTo>
                    <a:pt x="46" y="84"/>
                  </a:lnTo>
                  <a:lnTo>
                    <a:pt x="55" y="94"/>
                  </a:lnTo>
                  <a:lnTo>
                    <a:pt x="72" y="103"/>
                  </a:lnTo>
                  <a:lnTo>
                    <a:pt x="90" y="110"/>
                  </a:lnTo>
                  <a:lnTo>
                    <a:pt x="109" y="115"/>
                  </a:lnTo>
                  <a:lnTo>
                    <a:pt x="128" y="124"/>
                  </a:lnTo>
                  <a:lnTo>
                    <a:pt x="144" y="136"/>
                  </a:lnTo>
                  <a:lnTo>
                    <a:pt x="156" y="152"/>
                  </a:lnTo>
                  <a:lnTo>
                    <a:pt x="158" y="178"/>
                  </a:lnTo>
                  <a:lnTo>
                    <a:pt x="156" y="203"/>
                  </a:lnTo>
                  <a:lnTo>
                    <a:pt x="144" y="222"/>
                  </a:lnTo>
                  <a:lnTo>
                    <a:pt x="125" y="238"/>
                  </a:lnTo>
                  <a:lnTo>
                    <a:pt x="102" y="248"/>
                  </a:lnTo>
                  <a:lnTo>
                    <a:pt x="76" y="250"/>
                  </a:lnTo>
                  <a:lnTo>
                    <a:pt x="46" y="248"/>
                  </a:lnTo>
                  <a:lnTo>
                    <a:pt x="21" y="236"/>
                  </a:lnTo>
                  <a:lnTo>
                    <a:pt x="0" y="217"/>
                  </a:lnTo>
                  <a:lnTo>
                    <a:pt x="28" y="194"/>
                  </a:lnTo>
                  <a:lnTo>
                    <a:pt x="41" y="210"/>
                  </a:lnTo>
                  <a:lnTo>
                    <a:pt x="58" y="217"/>
                  </a:lnTo>
                  <a:lnTo>
                    <a:pt x="76" y="220"/>
                  </a:lnTo>
                  <a:lnTo>
                    <a:pt x="93" y="217"/>
                  </a:lnTo>
                  <a:lnTo>
                    <a:pt x="109" y="210"/>
                  </a:lnTo>
                  <a:lnTo>
                    <a:pt x="121" y="199"/>
                  </a:lnTo>
                  <a:lnTo>
                    <a:pt x="125" y="180"/>
                  </a:lnTo>
                  <a:lnTo>
                    <a:pt x="121" y="166"/>
                  </a:lnTo>
                  <a:lnTo>
                    <a:pt x="109" y="154"/>
                  </a:lnTo>
                  <a:lnTo>
                    <a:pt x="95" y="147"/>
                  </a:lnTo>
                  <a:lnTo>
                    <a:pt x="76" y="140"/>
                  </a:lnTo>
                  <a:lnTo>
                    <a:pt x="55" y="133"/>
                  </a:lnTo>
                  <a:lnTo>
                    <a:pt x="37" y="126"/>
                  </a:lnTo>
                  <a:lnTo>
                    <a:pt x="23" y="112"/>
                  </a:lnTo>
                  <a:lnTo>
                    <a:pt x="11" y="94"/>
                  </a:lnTo>
                  <a:lnTo>
                    <a:pt x="7" y="66"/>
                  </a:lnTo>
                  <a:lnTo>
                    <a:pt x="9" y="49"/>
                  </a:lnTo>
                  <a:lnTo>
                    <a:pt x="18" y="31"/>
                  </a:lnTo>
                  <a:lnTo>
                    <a:pt x="35" y="14"/>
                  </a:lnTo>
                  <a:lnTo>
                    <a:pt x="58" y="3"/>
                  </a:lnTo>
                  <a:lnTo>
                    <a:pt x="88"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8" name="Freeform 15">
              <a:extLst>
                <a:ext uri="{FF2B5EF4-FFF2-40B4-BE49-F238E27FC236}">
                  <a16:creationId xmlns:a16="http://schemas.microsoft.com/office/drawing/2014/main" id="{F79E3EF8-75A2-4972-91E3-048106FE4E33}"/>
                </a:ext>
              </a:extLst>
            </p:cNvPr>
            <p:cNvSpPr>
              <a:spLocks/>
            </p:cNvSpPr>
            <p:nvPr userDrawn="1"/>
          </p:nvSpPr>
          <p:spPr bwMode="auto">
            <a:xfrm>
              <a:off x="5043488" y="4773613"/>
              <a:ext cx="254000" cy="381000"/>
            </a:xfrm>
            <a:custGeom>
              <a:avLst/>
              <a:gdLst>
                <a:gd name="T0" fmla="*/ 0 w 160"/>
                <a:gd name="T1" fmla="*/ 0 h 240"/>
                <a:gd name="T2" fmla="*/ 153 w 160"/>
                <a:gd name="T3" fmla="*/ 0 h 240"/>
                <a:gd name="T4" fmla="*/ 153 w 160"/>
                <a:gd name="T5" fmla="*/ 30 h 240"/>
                <a:gd name="T6" fmla="*/ 32 w 160"/>
                <a:gd name="T7" fmla="*/ 30 h 240"/>
                <a:gd name="T8" fmla="*/ 32 w 160"/>
                <a:gd name="T9" fmla="*/ 103 h 240"/>
                <a:gd name="T10" fmla="*/ 146 w 160"/>
                <a:gd name="T11" fmla="*/ 103 h 240"/>
                <a:gd name="T12" fmla="*/ 146 w 160"/>
                <a:gd name="T13" fmla="*/ 133 h 240"/>
                <a:gd name="T14" fmla="*/ 32 w 160"/>
                <a:gd name="T15" fmla="*/ 133 h 240"/>
                <a:gd name="T16" fmla="*/ 32 w 160"/>
                <a:gd name="T17" fmla="*/ 210 h 240"/>
                <a:gd name="T18" fmla="*/ 160 w 160"/>
                <a:gd name="T19" fmla="*/ 210 h 240"/>
                <a:gd name="T20" fmla="*/ 160 w 160"/>
                <a:gd name="T21" fmla="*/ 240 h 240"/>
                <a:gd name="T22" fmla="*/ 0 w 160"/>
                <a:gd name="T23" fmla="*/ 240 h 240"/>
                <a:gd name="T24" fmla="*/ 0 w 160"/>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40">
                  <a:moveTo>
                    <a:pt x="0" y="0"/>
                  </a:moveTo>
                  <a:lnTo>
                    <a:pt x="153" y="0"/>
                  </a:lnTo>
                  <a:lnTo>
                    <a:pt x="153" y="30"/>
                  </a:lnTo>
                  <a:lnTo>
                    <a:pt x="32" y="30"/>
                  </a:lnTo>
                  <a:lnTo>
                    <a:pt x="32" y="103"/>
                  </a:lnTo>
                  <a:lnTo>
                    <a:pt x="146" y="103"/>
                  </a:lnTo>
                  <a:lnTo>
                    <a:pt x="146" y="133"/>
                  </a:lnTo>
                  <a:lnTo>
                    <a:pt x="32" y="133"/>
                  </a:lnTo>
                  <a:lnTo>
                    <a:pt x="32" y="210"/>
                  </a:lnTo>
                  <a:lnTo>
                    <a:pt x="160" y="210"/>
                  </a:lnTo>
                  <a:lnTo>
                    <a:pt x="160" y="240"/>
                  </a:lnTo>
                  <a:lnTo>
                    <a:pt x="0" y="240"/>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9" name="Freeform 16">
              <a:extLst>
                <a:ext uri="{FF2B5EF4-FFF2-40B4-BE49-F238E27FC236}">
                  <a16:creationId xmlns:a16="http://schemas.microsoft.com/office/drawing/2014/main" id="{67DD1A5C-D1B9-46AF-924C-131E9060ABBA}"/>
                </a:ext>
              </a:extLst>
            </p:cNvPr>
            <p:cNvSpPr>
              <a:spLocks/>
            </p:cNvSpPr>
            <p:nvPr userDrawn="1"/>
          </p:nvSpPr>
          <p:spPr bwMode="auto">
            <a:xfrm>
              <a:off x="5335588" y="4765676"/>
              <a:ext cx="339725" cy="396875"/>
            </a:xfrm>
            <a:custGeom>
              <a:avLst/>
              <a:gdLst>
                <a:gd name="T0" fmla="*/ 125 w 214"/>
                <a:gd name="T1" fmla="*/ 0 h 250"/>
                <a:gd name="T2" fmla="*/ 156 w 214"/>
                <a:gd name="T3" fmla="*/ 3 h 250"/>
                <a:gd name="T4" fmla="*/ 186 w 214"/>
                <a:gd name="T5" fmla="*/ 17 h 250"/>
                <a:gd name="T6" fmla="*/ 209 w 214"/>
                <a:gd name="T7" fmla="*/ 38 h 250"/>
                <a:gd name="T8" fmla="*/ 181 w 214"/>
                <a:gd name="T9" fmla="*/ 56 h 250"/>
                <a:gd name="T10" fmla="*/ 165 w 214"/>
                <a:gd name="T11" fmla="*/ 42 h 250"/>
                <a:gd name="T12" fmla="*/ 146 w 214"/>
                <a:gd name="T13" fmla="*/ 33 h 250"/>
                <a:gd name="T14" fmla="*/ 123 w 214"/>
                <a:gd name="T15" fmla="*/ 31 h 250"/>
                <a:gd name="T16" fmla="*/ 95 w 214"/>
                <a:gd name="T17" fmla="*/ 35 h 250"/>
                <a:gd name="T18" fmla="*/ 69 w 214"/>
                <a:gd name="T19" fmla="*/ 49 h 250"/>
                <a:gd name="T20" fmla="*/ 51 w 214"/>
                <a:gd name="T21" fmla="*/ 70 h 250"/>
                <a:gd name="T22" fmla="*/ 39 w 214"/>
                <a:gd name="T23" fmla="*/ 96 h 250"/>
                <a:gd name="T24" fmla="*/ 34 w 214"/>
                <a:gd name="T25" fmla="*/ 126 h 250"/>
                <a:gd name="T26" fmla="*/ 39 w 214"/>
                <a:gd name="T27" fmla="*/ 157 h 250"/>
                <a:gd name="T28" fmla="*/ 51 w 214"/>
                <a:gd name="T29" fmla="*/ 182 h 250"/>
                <a:gd name="T30" fmla="*/ 69 w 214"/>
                <a:gd name="T31" fmla="*/ 201 h 250"/>
                <a:gd name="T32" fmla="*/ 93 w 214"/>
                <a:gd name="T33" fmla="*/ 215 h 250"/>
                <a:gd name="T34" fmla="*/ 123 w 214"/>
                <a:gd name="T35" fmla="*/ 220 h 250"/>
                <a:gd name="T36" fmla="*/ 149 w 214"/>
                <a:gd name="T37" fmla="*/ 217 h 250"/>
                <a:gd name="T38" fmla="*/ 169 w 214"/>
                <a:gd name="T39" fmla="*/ 206 h 250"/>
                <a:gd name="T40" fmla="*/ 186 w 214"/>
                <a:gd name="T41" fmla="*/ 189 h 250"/>
                <a:gd name="T42" fmla="*/ 214 w 214"/>
                <a:gd name="T43" fmla="*/ 208 h 250"/>
                <a:gd name="T44" fmla="*/ 207 w 214"/>
                <a:gd name="T45" fmla="*/ 217 h 250"/>
                <a:gd name="T46" fmla="*/ 195 w 214"/>
                <a:gd name="T47" fmla="*/ 229 h 250"/>
                <a:gd name="T48" fmla="*/ 176 w 214"/>
                <a:gd name="T49" fmla="*/ 238 h 250"/>
                <a:gd name="T50" fmla="*/ 153 w 214"/>
                <a:gd name="T51" fmla="*/ 248 h 250"/>
                <a:gd name="T52" fmla="*/ 123 w 214"/>
                <a:gd name="T53" fmla="*/ 250 h 250"/>
                <a:gd name="T54" fmla="*/ 88 w 214"/>
                <a:gd name="T55" fmla="*/ 245 h 250"/>
                <a:gd name="T56" fmla="*/ 58 w 214"/>
                <a:gd name="T57" fmla="*/ 231 h 250"/>
                <a:gd name="T58" fmla="*/ 32 w 214"/>
                <a:gd name="T59" fmla="*/ 213 h 250"/>
                <a:gd name="T60" fmla="*/ 16 w 214"/>
                <a:gd name="T61" fmla="*/ 187 h 250"/>
                <a:gd name="T62" fmla="*/ 4 w 214"/>
                <a:gd name="T63" fmla="*/ 157 h 250"/>
                <a:gd name="T64" fmla="*/ 0 w 214"/>
                <a:gd name="T65" fmla="*/ 126 h 250"/>
                <a:gd name="T66" fmla="*/ 7 w 214"/>
                <a:gd name="T67" fmla="*/ 84 h 250"/>
                <a:gd name="T68" fmla="*/ 23 w 214"/>
                <a:gd name="T69" fmla="*/ 49 h 250"/>
                <a:gd name="T70" fmla="*/ 48 w 214"/>
                <a:gd name="T71" fmla="*/ 24 h 250"/>
                <a:gd name="T72" fmla="*/ 83 w 214"/>
                <a:gd name="T73" fmla="*/ 5 h 250"/>
                <a:gd name="T74" fmla="*/ 125 w 214"/>
                <a:gd name="T75"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4" h="250">
                  <a:moveTo>
                    <a:pt x="125" y="0"/>
                  </a:moveTo>
                  <a:lnTo>
                    <a:pt x="156" y="3"/>
                  </a:lnTo>
                  <a:lnTo>
                    <a:pt x="186" y="17"/>
                  </a:lnTo>
                  <a:lnTo>
                    <a:pt x="209" y="38"/>
                  </a:lnTo>
                  <a:lnTo>
                    <a:pt x="181" y="56"/>
                  </a:lnTo>
                  <a:lnTo>
                    <a:pt x="165" y="42"/>
                  </a:lnTo>
                  <a:lnTo>
                    <a:pt x="146" y="33"/>
                  </a:lnTo>
                  <a:lnTo>
                    <a:pt x="123" y="31"/>
                  </a:lnTo>
                  <a:lnTo>
                    <a:pt x="95" y="35"/>
                  </a:lnTo>
                  <a:lnTo>
                    <a:pt x="69" y="49"/>
                  </a:lnTo>
                  <a:lnTo>
                    <a:pt x="51" y="70"/>
                  </a:lnTo>
                  <a:lnTo>
                    <a:pt x="39" y="96"/>
                  </a:lnTo>
                  <a:lnTo>
                    <a:pt x="34" y="126"/>
                  </a:lnTo>
                  <a:lnTo>
                    <a:pt x="39" y="157"/>
                  </a:lnTo>
                  <a:lnTo>
                    <a:pt x="51" y="182"/>
                  </a:lnTo>
                  <a:lnTo>
                    <a:pt x="69" y="201"/>
                  </a:lnTo>
                  <a:lnTo>
                    <a:pt x="93" y="215"/>
                  </a:lnTo>
                  <a:lnTo>
                    <a:pt x="123" y="220"/>
                  </a:lnTo>
                  <a:lnTo>
                    <a:pt x="149" y="217"/>
                  </a:lnTo>
                  <a:lnTo>
                    <a:pt x="169" y="206"/>
                  </a:lnTo>
                  <a:lnTo>
                    <a:pt x="186" y="189"/>
                  </a:lnTo>
                  <a:lnTo>
                    <a:pt x="214" y="208"/>
                  </a:lnTo>
                  <a:lnTo>
                    <a:pt x="207" y="217"/>
                  </a:lnTo>
                  <a:lnTo>
                    <a:pt x="195" y="229"/>
                  </a:lnTo>
                  <a:lnTo>
                    <a:pt x="176" y="238"/>
                  </a:lnTo>
                  <a:lnTo>
                    <a:pt x="153" y="248"/>
                  </a:lnTo>
                  <a:lnTo>
                    <a:pt x="123" y="250"/>
                  </a:lnTo>
                  <a:lnTo>
                    <a:pt x="88" y="245"/>
                  </a:lnTo>
                  <a:lnTo>
                    <a:pt x="58" y="231"/>
                  </a:lnTo>
                  <a:lnTo>
                    <a:pt x="32" y="213"/>
                  </a:lnTo>
                  <a:lnTo>
                    <a:pt x="16" y="187"/>
                  </a:lnTo>
                  <a:lnTo>
                    <a:pt x="4" y="157"/>
                  </a:lnTo>
                  <a:lnTo>
                    <a:pt x="0" y="126"/>
                  </a:lnTo>
                  <a:lnTo>
                    <a:pt x="7" y="84"/>
                  </a:lnTo>
                  <a:lnTo>
                    <a:pt x="23" y="49"/>
                  </a:lnTo>
                  <a:lnTo>
                    <a:pt x="48" y="24"/>
                  </a:lnTo>
                  <a:lnTo>
                    <a:pt x="83" y="5"/>
                  </a:lnTo>
                  <a:lnTo>
                    <a:pt x="12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0" name="Freeform 17">
              <a:extLst>
                <a:ext uri="{FF2B5EF4-FFF2-40B4-BE49-F238E27FC236}">
                  <a16:creationId xmlns:a16="http://schemas.microsoft.com/office/drawing/2014/main" id="{8DD091C3-AD23-4B73-B114-AAB4BAB7A46B}"/>
                </a:ext>
              </a:extLst>
            </p:cNvPr>
            <p:cNvSpPr>
              <a:spLocks/>
            </p:cNvSpPr>
            <p:nvPr userDrawn="1"/>
          </p:nvSpPr>
          <p:spPr bwMode="auto">
            <a:xfrm>
              <a:off x="5719763" y="4773613"/>
              <a:ext cx="290513" cy="388938"/>
            </a:xfrm>
            <a:custGeom>
              <a:avLst/>
              <a:gdLst>
                <a:gd name="T0" fmla="*/ 0 w 183"/>
                <a:gd name="T1" fmla="*/ 0 h 245"/>
                <a:gd name="T2" fmla="*/ 32 w 183"/>
                <a:gd name="T3" fmla="*/ 0 h 245"/>
                <a:gd name="T4" fmla="*/ 32 w 183"/>
                <a:gd name="T5" fmla="*/ 147 h 245"/>
                <a:gd name="T6" fmla="*/ 35 w 183"/>
                <a:gd name="T7" fmla="*/ 166 h 245"/>
                <a:gd name="T8" fmla="*/ 39 w 183"/>
                <a:gd name="T9" fmla="*/ 184 h 245"/>
                <a:gd name="T10" fmla="*/ 51 w 183"/>
                <a:gd name="T11" fmla="*/ 201 h 245"/>
                <a:gd name="T12" fmla="*/ 67 w 183"/>
                <a:gd name="T13" fmla="*/ 212 h 245"/>
                <a:gd name="T14" fmla="*/ 93 w 183"/>
                <a:gd name="T15" fmla="*/ 215 h 245"/>
                <a:gd name="T16" fmla="*/ 116 w 183"/>
                <a:gd name="T17" fmla="*/ 212 h 245"/>
                <a:gd name="T18" fmla="*/ 132 w 183"/>
                <a:gd name="T19" fmla="*/ 201 h 245"/>
                <a:gd name="T20" fmla="*/ 144 w 183"/>
                <a:gd name="T21" fmla="*/ 184 h 245"/>
                <a:gd name="T22" fmla="*/ 151 w 183"/>
                <a:gd name="T23" fmla="*/ 166 h 245"/>
                <a:gd name="T24" fmla="*/ 151 w 183"/>
                <a:gd name="T25" fmla="*/ 147 h 245"/>
                <a:gd name="T26" fmla="*/ 151 w 183"/>
                <a:gd name="T27" fmla="*/ 0 h 245"/>
                <a:gd name="T28" fmla="*/ 183 w 183"/>
                <a:gd name="T29" fmla="*/ 0 h 245"/>
                <a:gd name="T30" fmla="*/ 183 w 183"/>
                <a:gd name="T31" fmla="*/ 152 h 245"/>
                <a:gd name="T32" fmla="*/ 179 w 183"/>
                <a:gd name="T33" fmla="*/ 184 h 245"/>
                <a:gd name="T34" fmla="*/ 167 w 183"/>
                <a:gd name="T35" fmla="*/ 210 h 245"/>
                <a:gd name="T36" fmla="*/ 146 w 183"/>
                <a:gd name="T37" fmla="*/ 229 h 245"/>
                <a:gd name="T38" fmla="*/ 121 w 183"/>
                <a:gd name="T39" fmla="*/ 240 h 245"/>
                <a:gd name="T40" fmla="*/ 93 w 183"/>
                <a:gd name="T41" fmla="*/ 245 h 245"/>
                <a:gd name="T42" fmla="*/ 62 w 183"/>
                <a:gd name="T43" fmla="*/ 240 h 245"/>
                <a:gd name="T44" fmla="*/ 37 w 183"/>
                <a:gd name="T45" fmla="*/ 229 h 245"/>
                <a:gd name="T46" fmla="*/ 16 w 183"/>
                <a:gd name="T47" fmla="*/ 210 h 245"/>
                <a:gd name="T48" fmla="*/ 4 w 183"/>
                <a:gd name="T49" fmla="*/ 184 h 245"/>
                <a:gd name="T50" fmla="*/ 0 w 183"/>
                <a:gd name="T51" fmla="*/ 152 h 245"/>
                <a:gd name="T52" fmla="*/ 0 w 183"/>
                <a:gd name="T53" fmla="*/ 0 h 2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83" h="245">
                  <a:moveTo>
                    <a:pt x="0" y="0"/>
                  </a:moveTo>
                  <a:lnTo>
                    <a:pt x="32" y="0"/>
                  </a:lnTo>
                  <a:lnTo>
                    <a:pt x="32" y="147"/>
                  </a:lnTo>
                  <a:lnTo>
                    <a:pt x="35" y="166"/>
                  </a:lnTo>
                  <a:lnTo>
                    <a:pt x="39" y="184"/>
                  </a:lnTo>
                  <a:lnTo>
                    <a:pt x="51" y="201"/>
                  </a:lnTo>
                  <a:lnTo>
                    <a:pt x="67" y="212"/>
                  </a:lnTo>
                  <a:lnTo>
                    <a:pt x="93" y="215"/>
                  </a:lnTo>
                  <a:lnTo>
                    <a:pt x="116" y="212"/>
                  </a:lnTo>
                  <a:lnTo>
                    <a:pt x="132" y="201"/>
                  </a:lnTo>
                  <a:lnTo>
                    <a:pt x="144" y="184"/>
                  </a:lnTo>
                  <a:lnTo>
                    <a:pt x="151" y="166"/>
                  </a:lnTo>
                  <a:lnTo>
                    <a:pt x="151" y="147"/>
                  </a:lnTo>
                  <a:lnTo>
                    <a:pt x="151" y="0"/>
                  </a:lnTo>
                  <a:lnTo>
                    <a:pt x="183" y="0"/>
                  </a:lnTo>
                  <a:lnTo>
                    <a:pt x="183" y="152"/>
                  </a:lnTo>
                  <a:lnTo>
                    <a:pt x="179" y="184"/>
                  </a:lnTo>
                  <a:lnTo>
                    <a:pt x="167" y="210"/>
                  </a:lnTo>
                  <a:lnTo>
                    <a:pt x="146" y="229"/>
                  </a:lnTo>
                  <a:lnTo>
                    <a:pt x="121" y="240"/>
                  </a:lnTo>
                  <a:lnTo>
                    <a:pt x="93" y="245"/>
                  </a:lnTo>
                  <a:lnTo>
                    <a:pt x="62" y="240"/>
                  </a:lnTo>
                  <a:lnTo>
                    <a:pt x="37" y="229"/>
                  </a:lnTo>
                  <a:lnTo>
                    <a:pt x="16" y="210"/>
                  </a:lnTo>
                  <a:lnTo>
                    <a:pt x="4" y="184"/>
                  </a:lnTo>
                  <a:lnTo>
                    <a:pt x="0" y="152"/>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1" name="Freeform 18">
              <a:extLst>
                <a:ext uri="{FF2B5EF4-FFF2-40B4-BE49-F238E27FC236}">
                  <a16:creationId xmlns:a16="http://schemas.microsoft.com/office/drawing/2014/main" id="{10EEE44F-F515-49DE-81E8-EF93A352EB88}"/>
                </a:ext>
              </a:extLst>
            </p:cNvPr>
            <p:cNvSpPr>
              <a:spLocks noEditPoints="1"/>
            </p:cNvSpPr>
            <p:nvPr userDrawn="1"/>
          </p:nvSpPr>
          <p:spPr bwMode="auto">
            <a:xfrm>
              <a:off x="6103938" y="4773613"/>
              <a:ext cx="269875" cy="381000"/>
            </a:xfrm>
            <a:custGeom>
              <a:avLst/>
              <a:gdLst>
                <a:gd name="T0" fmla="*/ 32 w 170"/>
                <a:gd name="T1" fmla="*/ 28 h 240"/>
                <a:gd name="T2" fmla="*/ 32 w 170"/>
                <a:gd name="T3" fmla="*/ 105 h 240"/>
                <a:gd name="T4" fmla="*/ 74 w 170"/>
                <a:gd name="T5" fmla="*/ 105 h 240"/>
                <a:gd name="T6" fmla="*/ 88 w 170"/>
                <a:gd name="T7" fmla="*/ 105 h 240"/>
                <a:gd name="T8" fmla="*/ 102 w 170"/>
                <a:gd name="T9" fmla="*/ 103 h 240"/>
                <a:gd name="T10" fmla="*/ 114 w 170"/>
                <a:gd name="T11" fmla="*/ 96 h 240"/>
                <a:gd name="T12" fmla="*/ 123 w 170"/>
                <a:gd name="T13" fmla="*/ 84 h 240"/>
                <a:gd name="T14" fmla="*/ 125 w 170"/>
                <a:gd name="T15" fmla="*/ 68 h 240"/>
                <a:gd name="T16" fmla="*/ 123 w 170"/>
                <a:gd name="T17" fmla="*/ 51 h 240"/>
                <a:gd name="T18" fmla="*/ 114 w 170"/>
                <a:gd name="T19" fmla="*/ 40 h 240"/>
                <a:gd name="T20" fmla="*/ 102 w 170"/>
                <a:gd name="T21" fmla="*/ 33 h 240"/>
                <a:gd name="T22" fmla="*/ 88 w 170"/>
                <a:gd name="T23" fmla="*/ 30 h 240"/>
                <a:gd name="T24" fmla="*/ 74 w 170"/>
                <a:gd name="T25" fmla="*/ 28 h 240"/>
                <a:gd name="T26" fmla="*/ 32 w 170"/>
                <a:gd name="T27" fmla="*/ 28 h 240"/>
                <a:gd name="T28" fmla="*/ 0 w 170"/>
                <a:gd name="T29" fmla="*/ 0 h 240"/>
                <a:gd name="T30" fmla="*/ 83 w 170"/>
                <a:gd name="T31" fmla="*/ 0 h 240"/>
                <a:gd name="T32" fmla="*/ 109 w 170"/>
                <a:gd name="T33" fmla="*/ 2 h 240"/>
                <a:gd name="T34" fmla="*/ 130 w 170"/>
                <a:gd name="T35" fmla="*/ 12 h 240"/>
                <a:gd name="T36" fmla="*/ 144 w 170"/>
                <a:gd name="T37" fmla="*/ 23 h 240"/>
                <a:gd name="T38" fmla="*/ 153 w 170"/>
                <a:gd name="T39" fmla="*/ 37 h 240"/>
                <a:gd name="T40" fmla="*/ 158 w 170"/>
                <a:gd name="T41" fmla="*/ 51 h 240"/>
                <a:gd name="T42" fmla="*/ 160 w 170"/>
                <a:gd name="T43" fmla="*/ 68 h 240"/>
                <a:gd name="T44" fmla="*/ 156 w 170"/>
                <a:gd name="T45" fmla="*/ 89 h 240"/>
                <a:gd name="T46" fmla="*/ 144 w 170"/>
                <a:gd name="T47" fmla="*/ 110 h 240"/>
                <a:gd name="T48" fmla="*/ 125 w 170"/>
                <a:gd name="T49" fmla="*/ 124 h 240"/>
                <a:gd name="T50" fmla="*/ 102 w 170"/>
                <a:gd name="T51" fmla="*/ 131 h 240"/>
                <a:gd name="T52" fmla="*/ 170 w 170"/>
                <a:gd name="T53" fmla="*/ 240 h 240"/>
                <a:gd name="T54" fmla="*/ 128 w 170"/>
                <a:gd name="T55" fmla="*/ 240 h 240"/>
                <a:gd name="T56" fmla="*/ 67 w 170"/>
                <a:gd name="T57" fmla="*/ 135 h 240"/>
                <a:gd name="T58" fmla="*/ 32 w 170"/>
                <a:gd name="T59" fmla="*/ 135 h 240"/>
                <a:gd name="T60" fmla="*/ 32 w 170"/>
                <a:gd name="T61" fmla="*/ 240 h 240"/>
                <a:gd name="T62" fmla="*/ 0 w 170"/>
                <a:gd name="T63" fmla="*/ 240 h 240"/>
                <a:gd name="T64" fmla="*/ 0 w 170"/>
                <a:gd name="T6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0" h="240">
                  <a:moveTo>
                    <a:pt x="32" y="28"/>
                  </a:moveTo>
                  <a:lnTo>
                    <a:pt x="32" y="105"/>
                  </a:lnTo>
                  <a:lnTo>
                    <a:pt x="74" y="105"/>
                  </a:lnTo>
                  <a:lnTo>
                    <a:pt x="88" y="105"/>
                  </a:lnTo>
                  <a:lnTo>
                    <a:pt x="102" y="103"/>
                  </a:lnTo>
                  <a:lnTo>
                    <a:pt x="114" y="96"/>
                  </a:lnTo>
                  <a:lnTo>
                    <a:pt x="123" y="84"/>
                  </a:lnTo>
                  <a:lnTo>
                    <a:pt x="125" y="68"/>
                  </a:lnTo>
                  <a:lnTo>
                    <a:pt x="123" y="51"/>
                  </a:lnTo>
                  <a:lnTo>
                    <a:pt x="114" y="40"/>
                  </a:lnTo>
                  <a:lnTo>
                    <a:pt x="102" y="33"/>
                  </a:lnTo>
                  <a:lnTo>
                    <a:pt x="88" y="30"/>
                  </a:lnTo>
                  <a:lnTo>
                    <a:pt x="74" y="28"/>
                  </a:lnTo>
                  <a:lnTo>
                    <a:pt x="32" y="28"/>
                  </a:lnTo>
                  <a:close/>
                  <a:moveTo>
                    <a:pt x="0" y="0"/>
                  </a:moveTo>
                  <a:lnTo>
                    <a:pt x="83" y="0"/>
                  </a:lnTo>
                  <a:lnTo>
                    <a:pt x="109" y="2"/>
                  </a:lnTo>
                  <a:lnTo>
                    <a:pt x="130" y="12"/>
                  </a:lnTo>
                  <a:lnTo>
                    <a:pt x="144" y="23"/>
                  </a:lnTo>
                  <a:lnTo>
                    <a:pt x="153" y="37"/>
                  </a:lnTo>
                  <a:lnTo>
                    <a:pt x="158" y="51"/>
                  </a:lnTo>
                  <a:lnTo>
                    <a:pt x="160" y="68"/>
                  </a:lnTo>
                  <a:lnTo>
                    <a:pt x="156" y="89"/>
                  </a:lnTo>
                  <a:lnTo>
                    <a:pt x="144" y="110"/>
                  </a:lnTo>
                  <a:lnTo>
                    <a:pt x="125" y="124"/>
                  </a:lnTo>
                  <a:lnTo>
                    <a:pt x="102" y="131"/>
                  </a:lnTo>
                  <a:lnTo>
                    <a:pt x="170" y="240"/>
                  </a:lnTo>
                  <a:lnTo>
                    <a:pt x="128" y="240"/>
                  </a:lnTo>
                  <a:lnTo>
                    <a:pt x="67" y="135"/>
                  </a:lnTo>
                  <a:lnTo>
                    <a:pt x="32" y="135"/>
                  </a:lnTo>
                  <a:lnTo>
                    <a:pt x="32" y="240"/>
                  </a:lnTo>
                  <a:lnTo>
                    <a:pt x="0" y="240"/>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2" name="Freeform 19">
              <a:extLst>
                <a:ext uri="{FF2B5EF4-FFF2-40B4-BE49-F238E27FC236}">
                  <a16:creationId xmlns:a16="http://schemas.microsoft.com/office/drawing/2014/main" id="{2348254D-B6B2-402C-86F4-3FEFA3F11BB7}"/>
                </a:ext>
              </a:extLst>
            </p:cNvPr>
            <p:cNvSpPr>
              <a:spLocks/>
            </p:cNvSpPr>
            <p:nvPr userDrawn="1"/>
          </p:nvSpPr>
          <p:spPr bwMode="auto">
            <a:xfrm>
              <a:off x="6427788" y="4773613"/>
              <a:ext cx="255588" cy="381000"/>
            </a:xfrm>
            <a:custGeom>
              <a:avLst/>
              <a:gdLst>
                <a:gd name="T0" fmla="*/ 0 w 161"/>
                <a:gd name="T1" fmla="*/ 0 h 240"/>
                <a:gd name="T2" fmla="*/ 156 w 161"/>
                <a:gd name="T3" fmla="*/ 0 h 240"/>
                <a:gd name="T4" fmla="*/ 156 w 161"/>
                <a:gd name="T5" fmla="*/ 30 h 240"/>
                <a:gd name="T6" fmla="*/ 33 w 161"/>
                <a:gd name="T7" fmla="*/ 30 h 240"/>
                <a:gd name="T8" fmla="*/ 33 w 161"/>
                <a:gd name="T9" fmla="*/ 103 h 240"/>
                <a:gd name="T10" fmla="*/ 147 w 161"/>
                <a:gd name="T11" fmla="*/ 103 h 240"/>
                <a:gd name="T12" fmla="*/ 147 w 161"/>
                <a:gd name="T13" fmla="*/ 133 h 240"/>
                <a:gd name="T14" fmla="*/ 33 w 161"/>
                <a:gd name="T15" fmla="*/ 133 h 240"/>
                <a:gd name="T16" fmla="*/ 33 w 161"/>
                <a:gd name="T17" fmla="*/ 210 h 240"/>
                <a:gd name="T18" fmla="*/ 161 w 161"/>
                <a:gd name="T19" fmla="*/ 210 h 240"/>
                <a:gd name="T20" fmla="*/ 161 w 161"/>
                <a:gd name="T21" fmla="*/ 240 h 240"/>
                <a:gd name="T22" fmla="*/ 0 w 161"/>
                <a:gd name="T23" fmla="*/ 240 h 240"/>
                <a:gd name="T24" fmla="*/ 0 w 161"/>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1" h="240">
                  <a:moveTo>
                    <a:pt x="0" y="0"/>
                  </a:moveTo>
                  <a:lnTo>
                    <a:pt x="156" y="0"/>
                  </a:lnTo>
                  <a:lnTo>
                    <a:pt x="156" y="30"/>
                  </a:lnTo>
                  <a:lnTo>
                    <a:pt x="33" y="30"/>
                  </a:lnTo>
                  <a:lnTo>
                    <a:pt x="33" y="103"/>
                  </a:lnTo>
                  <a:lnTo>
                    <a:pt x="147" y="103"/>
                  </a:lnTo>
                  <a:lnTo>
                    <a:pt x="147" y="133"/>
                  </a:lnTo>
                  <a:lnTo>
                    <a:pt x="33" y="133"/>
                  </a:lnTo>
                  <a:lnTo>
                    <a:pt x="33" y="210"/>
                  </a:lnTo>
                  <a:lnTo>
                    <a:pt x="161" y="210"/>
                  </a:lnTo>
                  <a:lnTo>
                    <a:pt x="161" y="240"/>
                  </a:lnTo>
                  <a:lnTo>
                    <a:pt x="0" y="240"/>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3" name="Freeform 20">
              <a:extLst>
                <a:ext uri="{FF2B5EF4-FFF2-40B4-BE49-F238E27FC236}">
                  <a16:creationId xmlns:a16="http://schemas.microsoft.com/office/drawing/2014/main" id="{08DE6A05-C7BC-441B-ACBB-A718E14E94E7}"/>
                </a:ext>
              </a:extLst>
            </p:cNvPr>
            <p:cNvSpPr>
              <a:spLocks/>
            </p:cNvSpPr>
            <p:nvPr userDrawn="1"/>
          </p:nvSpPr>
          <p:spPr bwMode="auto">
            <a:xfrm>
              <a:off x="6883400" y="4765676"/>
              <a:ext cx="334963" cy="396875"/>
            </a:xfrm>
            <a:custGeom>
              <a:avLst/>
              <a:gdLst>
                <a:gd name="T0" fmla="*/ 123 w 211"/>
                <a:gd name="T1" fmla="*/ 0 h 250"/>
                <a:gd name="T2" fmla="*/ 156 w 211"/>
                <a:gd name="T3" fmla="*/ 3 h 250"/>
                <a:gd name="T4" fmla="*/ 184 w 211"/>
                <a:gd name="T5" fmla="*/ 17 h 250"/>
                <a:gd name="T6" fmla="*/ 207 w 211"/>
                <a:gd name="T7" fmla="*/ 38 h 250"/>
                <a:gd name="T8" fmla="*/ 181 w 211"/>
                <a:gd name="T9" fmla="*/ 56 h 250"/>
                <a:gd name="T10" fmla="*/ 165 w 211"/>
                <a:gd name="T11" fmla="*/ 42 h 250"/>
                <a:gd name="T12" fmla="*/ 144 w 211"/>
                <a:gd name="T13" fmla="*/ 33 h 250"/>
                <a:gd name="T14" fmla="*/ 123 w 211"/>
                <a:gd name="T15" fmla="*/ 31 h 250"/>
                <a:gd name="T16" fmla="*/ 93 w 211"/>
                <a:gd name="T17" fmla="*/ 35 h 250"/>
                <a:gd name="T18" fmla="*/ 67 w 211"/>
                <a:gd name="T19" fmla="*/ 49 h 250"/>
                <a:gd name="T20" fmla="*/ 49 w 211"/>
                <a:gd name="T21" fmla="*/ 70 h 250"/>
                <a:gd name="T22" fmla="*/ 37 w 211"/>
                <a:gd name="T23" fmla="*/ 96 h 250"/>
                <a:gd name="T24" fmla="*/ 35 w 211"/>
                <a:gd name="T25" fmla="*/ 126 h 250"/>
                <a:gd name="T26" fmla="*/ 37 w 211"/>
                <a:gd name="T27" fmla="*/ 157 h 250"/>
                <a:gd name="T28" fmla="*/ 49 w 211"/>
                <a:gd name="T29" fmla="*/ 182 h 250"/>
                <a:gd name="T30" fmla="*/ 67 w 211"/>
                <a:gd name="T31" fmla="*/ 201 h 250"/>
                <a:gd name="T32" fmla="*/ 93 w 211"/>
                <a:gd name="T33" fmla="*/ 215 h 250"/>
                <a:gd name="T34" fmla="*/ 123 w 211"/>
                <a:gd name="T35" fmla="*/ 220 h 250"/>
                <a:gd name="T36" fmla="*/ 149 w 211"/>
                <a:gd name="T37" fmla="*/ 217 h 250"/>
                <a:gd name="T38" fmla="*/ 170 w 211"/>
                <a:gd name="T39" fmla="*/ 206 h 250"/>
                <a:gd name="T40" fmla="*/ 186 w 211"/>
                <a:gd name="T41" fmla="*/ 189 h 250"/>
                <a:gd name="T42" fmla="*/ 211 w 211"/>
                <a:gd name="T43" fmla="*/ 208 h 250"/>
                <a:gd name="T44" fmla="*/ 205 w 211"/>
                <a:gd name="T45" fmla="*/ 217 h 250"/>
                <a:gd name="T46" fmla="*/ 193 w 211"/>
                <a:gd name="T47" fmla="*/ 229 h 250"/>
                <a:gd name="T48" fmla="*/ 174 w 211"/>
                <a:gd name="T49" fmla="*/ 238 h 250"/>
                <a:gd name="T50" fmla="*/ 151 w 211"/>
                <a:gd name="T51" fmla="*/ 248 h 250"/>
                <a:gd name="T52" fmla="*/ 121 w 211"/>
                <a:gd name="T53" fmla="*/ 250 h 250"/>
                <a:gd name="T54" fmla="*/ 86 w 211"/>
                <a:gd name="T55" fmla="*/ 245 h 250"/>
                <a:gd name="T56" fmla="*/ 56 w 211"/>
                <a:gd name="T57" fmla="*/ 231 h 250"/>
                <a:gd name="T58" fmla="*/ 32 w 211"/>
                <a:gd name="T59" fmla="*/ 213 h 250"/>
                <a:gd name="T60" fmla="*/ 14 w 211"/>
                <a:gd name="T61" fmla="*/ 187 h 250"/>
                <a:gd name="T62" fmla="*/ 2 w 211"/>
                <a:gd name="T63" fmla="*/ 157 h 250"/>
                <a:gd name="T64" fmla="*/ 0 w 211"/>
                <a:gd name="T65" fmla="*/ 126 h 250"/>
                <a:gd name="T66" fmla="*/ 4 w 211"/>
                <a:gd name="T67" fmla="*/ 84 h 250"/>
                <a:gd name="T68" fmla="*/ 21 w 211"/>
                <a:gd name="T69" fmla="*/ 49 h 250"/>
                <a:gd name="T70" fmla="*/ 49 w 211"/>
                <a:gd name="T71" fmla="*/ 24 h 250"/>
                <a:gd name="T72" fmla="*/ 83 w 211"/>
                <a:gd name="T73" fmla="*/ 5 h 250"/>
                <a:gd name="T74" fmla="*/ 123 w 211"/>
                <a:gd name="T75"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1" h="250">
                  <a:moveTo>
                    <a:pt x="123" y="0"/>
                  </a:moveTo>
                  <a:lnTo>
                    <a:pt x="156" y="3"/>
                  </a:lnTo>
                  <a:lnTo>
                    <a:pt x="184" y="17"/>
                  </a:lnTo>
                  <a:lnTo>
                    <a:pt x="207" y="38"/>
                  </a:lnTo>
                  <a:lnTo>
                    <a:pt x="181" y="56"/>
                  </a:lnTo>
                  <a:lnTo>
                    <a:pt x="165" y="42"/>
                  </a:lnTo>
                  <a:lnTo>
                    <a:pt x="144" y="33"/>
                  </a:lnTo>
                  <a:lnTo>
                    <a:pt x="123" y="31"/>
                  </a:lnTo>
                  <a:lnTo>
                    <a:pt x="93" y="35"/>
                  </a:lnTo>
                  <a:lnTo>
                    <a:pt x="67" y="49"/>
                  </a:lnTo>
                  <a:lnTo>
                    <a:pt x="49" y="70"/>
                  </a:lnTo>
                  <a:lnTo>
                    <a:pt x="37" y="96"/>
                  </a:lnTo>
                  <a:lnTo>
                    <a:pt x="35" y="126"/>
                  </a:lnTo>
                  <a:lnTo>
                    <a:pt x="37" y="157"/>
                  </a:lnTo>
                  <a:lnTo>
                    <a:pt x="49" y="182"/>
                  </a:lnTo>
                  <a:lnTo>
                    <a:pt x="67" y="201"/>
                  </a:lnTo>
                  <a:lnTo>
                    <a:pt x="93" y="215"/>
                  </a:lnTo>
                  <a:lnTo>
                    <a:pt x="123" y="220"/>
                  </a:lnTo>
                  <a:lnTo>
                    <a:pt x="149" y="217"/>
                  </a:lnTo>
                  <a:lnTo>
                    <a:pt x="170" y="206"/>
                  </a:lnTo>
                  <a:lnTo>
                    <a:pt x="186" y="189"/>
                  </a:lnTo>
                  <a:lnTo>
                    <a:pt x="211" y="208"/>
                  </a:lnTo>
                  <a:lnTo>
                    <a:pt x="205" y="217"/>
                  </a:lnTo>
                  <a:lnTo>
                    <a:pt x="193" y="229"/>
                  </a:lnTo>
                  <a:lnTo>
                    <a:pt x="174" y="238"/>
                  </a:lnTo>
                  <a:lnTo>
                    <a:pt x="151" y="248"/>
                  </a:lnTo>
                  <a:lnTo>
                    <a:pt x="121" y="250"/>
                  </a:lnTo>
                  <a:lnTo>
                    <a:pt x="86" y="245"/>
                  </a:lnTo>
                  <a:lnTo>
                    <a:pt x="56" y="231"/>
                  </a:lnTo>
                  <a:lnTo>
                    <a:pt x="32" y="213"/>
                  </a:lnTo>
                  <a:lnTo>
                    <a:pt x="14" y="187"/>
                  </a:lnTo>
                  <a:lnTo>
                    <a:pt x="2" y="157"/>
                  </a:lnTo>
                  <a:lnTo>
                    <a:pt x="0" y="126"/>
                  </a:lnTo>
                  <a:lnTo>
                    <a:pt x="4" y="84"/>
                  </a:lnTo>
                  <a:lnTo>
                    <a:pt x="21" y="49"/>
                  </a:lnTo>
                  <a:lnTo>
                    <a:pt x="49" y="24"/>
                  </a:lnTo>
                  <a:lnTo>
                    <a:pt x="83" y="5"/>
                  </a:lnTo>
                  <a:lnTo>
                    <a:pt x="123"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4" name="Freeform 21">
              <a:extLst>
                <a:ext uri="{FF2B5EF4-FFF2-40B4-BE49-F238E27FC236}">
                  <a16:creationId xmlns:a16="http://schemas.microsoft.com/office/drawing/2014/main" id="{3263EE2E-385D-4439-9F23-2DD8CC79C0F5}"/>
                </a:ext>
              </a:extLst>
            </p:cNvPr>
            <p:cNvSpPr>
              <a:spLocks noEditPoints="1"/>
            </p:cNvSpPr>
            <p:nvPr userDrawn="1"/>
          </p:nvSpPr>
          <p:spPr bwMode="auto">
            <a:xfrm>
              <a:off x="7248525" y="4765676"/>
              <a:ext cx="395288" cy="396875"/>
            </a:xfrm>
            <a:custGeom>
              <a:avLst/>
              <a:gdLst>
                <a:gd name="T0" fmla="*/ 123 w 249"/>
                <a:gd name="T1" fmla="*/ 31 h 250"/>
                <a:gd name="T2" fmla="*/ 93 w 249"/>
                <a:gd name="T3" fmla="*/ 35 h 250"/>
                <a:gd name="T4" fmla="*/ 70 w 249"/>
                <a:gd name="T5" fmla="*/ 49 h 250"/>
                <a:gd name="T6" fmla="*/ 49 w 249"/>
                <a:gd name="T7" fmla="*/ 68 h 250"/>
                <a:gd name="T8" fmla="*/ 37 w 249"/>
                <a:gd name="T9" fmla="*/ 96 h 250"/>
                <a:gd name="T10" fmla="*/ 35 w 249"/>
                <a:gd name="T11" fmla="*/ 124 h 250"/>
                <a:gd name="T12" fmla="*/ 37 w 249"/>
                <a:gd name="T13" fmla="*/ 154 h 250"/>
                <a:gd name="T14" fmla="*/ 49 w 249"/>
                <a:gd name="T15" fmla="*/ 182 h 250"/>
                <a:gd name="T16" fmla="*/ 70 w 249"/>
                <a:gd name="T17" fmla="*/ 201 h 250"/>
                <a:gd name="T18" fmla="*/ 93 w 249"/>
                <a:gd name="T19" fmla="*/ 215 h 250"/>
                <a:gd name="T20" fmla="*/ 123 w 249"/>
                <a:gd name="T21" fmla="*/ 220 h 250"/>
                <a:gd name="T22" fmla="*/ 154 w 249"/>
                <a:gd name="T23" fmla="*/ 215 h 250"/>
                <a:gd name="T24" fmla="*/ 179 w 249"/>
                <a:gd name="T25" fmla="*/ 201 h 250"/>
                <a:gd name="T26" fmla="*/ 198 w 249"/>
                <a:gd name="T27" fmla="*/ 182 h 250"/>
                <a:gd name="T28" fmla="*/ 210 w 249"/>
                <a:gd name="T29" fmla="*/ 154 h 250"/>
                <a:gd name="T30" fmla="*/ 214 w 249"/>
                <a:gd name="T31" fmla="*/ 124 h 250"/>
                <a:gd name="T32" fmla="*/ 210 w 249"/>
                <a:gd name="T33" fmla="*/ 96 h 250"/>
                <a:gd name="T34" fmla="*/ 198 w 249"/>
                <a:gd name="T35" fmla="*/ 68 h 250"/>
                <a:gd name="T36" fmla="*/ 179 w 249"/>
                <a:gd name="T37" fmla="*/ 49 h 250"/>
                <a:gd name="T38" fmla="*/ 154 w 249"/>
                <a:gd name="T39" fmla="*/ 35 h 250"/>
                <a:gd name="T40" fmla="*/ 123 w 249"/>
                <a:gd name="T41" fmla="*/ 31 h 250"/>
                <a:gd name="T42" fmla="*/ 123 w 249"/>
                <a:gd name="T43" fmla="*/ 0 h 250"/>
                <a:gd name="T44" fmla="*/ 165 w 249"/>
                <a:gd name="T45" fmla="*/ 5 h 250"/>
                <a:gd name="T46" fmla="*/ 200 w 249"/>
                <a:gd name="T47" fmla="*/ 24 h 250"/>
                <a:gd name="T48" fmla="*/ 226 w 249"/>
                <a:gd name="T49" fmla="*/ 49 h 250"/>
                <a:gd name="T50" fmla="*/ 242 w 249"/>
                <a:gd name="T51" fmla="*/ 84 h 250"/>
                <a:gd name="T52" fmla="*/ 249 w 249"/>
                <a:gd name="T53" fmla="*/ 124 h 250"/>
                <a:gd name="T54" fmla="*/ 242 w 249"/>
                <a:gd name="T55" fmla="*/ 166 h 250"/>
                <a:gd name="T56" fmla="*/ 226 w 249"/>
                <a:gd name="T57" fmla="*/ 201 h 250"/>
                <a:gd name="T58" fmla="*/ 200 w 249"/>
                <a:gd name="T59" fmla="*/ 227 h 250"/>
                <a:gd name="T60" fmla="*/ 165 w 249"/>
                <a:gd name="T61" fmla="*/ 245 h 250"/>
                <a:gd name="T62" fmla="*/ 123 w 249"/>
                <a:gd name="T63" fmla="*/ 250 h 250"/>
                <a:gd name="T64" fmla="*/ 84 w 249"/>
                <a:gd name="T65" fmla="*/ 245 h 250"/>
                <a:gd name="T66" fmla="*/ 49 w 249"/>
                <a:gd name="T67" fmla="*/ 227 h 250"/>
                <a:gd name="T68" fmla="*/ 23 w 249"/>
                <a:gd name="T69" fmla="*/ 201 h 250"/>
                <a:gd name="T70" fmla="*/ 5 w 249"/>
                <a:gd name="T71" fmla="*/ 166 h 250"/>
                <a:gd name="T72" fmla="*/ 0 w 249"/>
                <a:gd name="T73" fmla="*/ 124 h 250"/>
                <a:gd name="T74" fmla="*/ 5 w 249"/>
                <a:gd name="T75" fmla="*/ 84 h 250"/>
                <a:gd name="T76" fmla="*/ 23 w 249"/>
                <a:gd name="T77" fmla="*/ 49 h 250"/>
                <a:gd name="T78" fmla="*/ 49 w 249"/>
                <a:gd name="T79" fmla="*/ 24 h 250"/>
                <a:gd name="T80" fmla="*/ 84 w 249"/>
                <a:gd name="T81" fmla="*/ 5 h 250"/>
                <a:gd name="T82" fmla="*/ 123 w 249"/>
                <a:gd name="T83"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9" h="250">
                  <a:moveTo>
                    <a:pt x="123" y="31"/>
                  </a:moveTo>
                  <a:lnTo>
                    <a:pt x="93" y="35"/>
                  </a:lnTo>
                  <a:lnTo>
                    <a:pt x="70" y="49"/>
                  </a:lnTo>
                  <a:lnTo>
                    <a:pt x="49" y="68"/>
                  </a:lnTo>
                  <a:lnTo>
                    <a:pt x="37" y="96"/>
                  </a:lnTo>
                  <a:lnTo>
                    <a:pt x="35" y="124"/>
                  </a:lnTo>
                  <a:lnTo>
                    <a:pt x="37" y="154"/>
                  </a:lnTo>
                  <a:lnTo>
                    <a:pt x="49" y="182"/>
                  </a:lnTo>
                  <a:lnTo>
                    <a:pt x="70" y="201"/>
                  </a:lnTo>
                  <a:lnTo>
                    <a:pt x="93" y="215"/>
                  </a:lnTo>
                  <a:lnTo>
                    <a:pt x="123" y="220"/>
                  </a:lnTo>
                  <a:lnTo>
                    <a:pt x="154" y="215"/>
                  </a:lnTo>
                  <a:lnTo>
                    <a:pt x="179" y="201"/>
                  </a:lnTo>
                  <a:lnTo>
                    <a:pt x="198" y="182"/>
                  </a:lnTo>
                  <a:lnTo>
                    <a:pt x="210" y="154"/>
                  </a:lnTo>
                  <a:lnTo>
                    <a:pt x="214" y="124"/>
                  </a:lnTo>
                  <a:lnTo>
                    <a:pt x="210" y="96"/>
                  </a:lnTo>
                  <a:lnTo>
                    <a:pt x="198" y="68"/>
                  </a:lnTo>
                  <a:lnTo>
                    <a:pt x="179" y="49"/>
                  </a:lnTo>
                  <a:lnTo>
                    <a:pt x="154" y="35"/>
                  </a:lnTo>
                  <a:lnTo>
                    <a:pt x="123" y="31"/>
                  </a:lnTo>
                  <a:close/>
                  <a:moveTo>
                    <a:pt x="123" y="0"/>
                  </a:moveTo>
                  <a:lnTo>
                    <a:pt x="165" y="5"/>
                  </a:lnTo>
                  <a:lnTo>
                    <a:pt x="200" y="24"/>
                  </a:lnTo>
                  <a:lnTo>
                    <a:pt x="226" y="49"/>
                  </a:lnTo>
                  <a:lnTo>
                    <a:pt x="242" y="84"/>
                  </a:lnTo>
                  <a:lnTo>
                    <a:pt x="249" y="124"/>
                  </a:lnTo>
                  <a:lnTo>
                    <a:pt x="242" y="166"/>
                  </a:lnTo>
                  <a:lnTo>
                    <a:pt x="226" y="201"/>
                  </a:lnTo>
                  <a:lnTo>
                    <a:pt x="200" y="227"/>
                  </a:lnTo>
                  <a:lnTo>
                    <a:pt x="165" y="245"/>
                  </a:lnTo>
                  <a:lnTo>
                    <a:pt x="123" y="250"/>
                  </a:lnTo>
                  <a:lnTo>
                    <a:pt x="84" y="245"/>
                  </a:lnTo>
                  <a:lnTo>
                    <a:pt x="49" y="227"/>
                  </a:lnTo>
                  <a:lnTo>
                    <a:pt x="23" y="201"/>
                  </a:lnTo>
                  <a:lnTo>
                    <a:pt x="5" y="166"/>
                  </a:lnTo>
                  <a:lnTo>
                    <a:pt x="0" y="124"/>
                  </a:lnTo>
                  <a:lnTo>
                    <a:pt x="5" y="84"/>
                  </a:lnTo>
                  <a:lnTo>
                    <a:pt x="23" y="49"/>
                  </a:lnTo>
                  <a:lnTo>
                    <a:pt x="49" y="24"/>
                  </a:lnTo>
                  <a:lnTo>
                    <a:pt x="84" y="5"/>
                  </a:lnTo>
                  <a:lnTo>
                    <a:pt x="123"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5" name="Freeform 22">
              <a:extLst>
                <a:ext uri="{FF2B5EF4-FFF2-40B4-BE49-F238E27FC236}">
                  <a16:creationId xmlns:a16="http://schemas.microsoft.com/office/drawing/2014/main" id="{1C444F54-FE98-4D3F-B2BF-9E943561A1B3}"/>
                </a:ext>
              </a:extLst>
            </p:cNvPr>
            <p:cNvSpPr>
              <a:spLocks/>
            </p:cNvSpPr>
            <p:nvPr userDrawn="1"/>
          </p:nvSpPr>
          <p:spPr bwMode="auto">
            <a:xfrm>
              <a:off x="7718425" y="4773613"/>
              <a:ext cx="328613" cy="381000"/>
            </a:xfrm>
            <a:custGeom>
              <a:avLst/>
              <a:gdLst>
                <a:gd name="T0" fmla="*/ 0 w 207"/>
                <a:gd name="T1" fmla="*/ 0 h 240"/>
                <a:gd name="T2" fmla="*/ 42 w 207"/>
                <a:gd name="T3" fmla="*/ 0 h 240"/>
                <a:gd name="T4" fmla="*/ 172 w 207"/>
                <a:gd name="T5" fmla="*/ 198 h 240"/>
                <a:gd name="T6" fmla="*/ 174 w 207"/>
                <a:gd name="T7" fmla="*/ 198 h 240"/>
                <a:gd name="T8" fmla="*/ 174 w 207"/>
                <a:gd name="T9" fmla="*/ 0 h 240"/>
                <a:gd name="T10" fmla="*/ 207 w 207"/>
                <a:gd name="T11" fmla="*/ 0 h 240"/>
                <a:gd name="T12" fmla="*/ 207 w 207"/>
                <a:gd name="T13" fmla="*/ 240 h 240"/>
                <a:gd name="T14" fmla="*/ 165 w 207"/>
                <a:gd name="T15" fmla="*/ 240 h 240"/>
                <a:gd name="T16" fmla="*/ 32 w 207"/>
                <a:gd name="T17" fmla="*/ 42 h 240"/>
                <a:gd name="T18" fmla="*/ 32 w 207"/>
                <a:gd name="T19" fmla="*/ 42 h 240"/>
                <a:gd name="T20" fmla="*/ 32 w 207"/>
                <a:gd name="T21" fmla="*/ 240 h 240"/>
                <a:gd name="T22" fmla="*/ 0 w 207"/>
                <a:gd name="T23" fmla="*/ 240 h 240"/>
                <a:gd name="T24" fmla="*/ 0 w 207"/>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7" h="240">
                  <a:moveTo>
                    <a:pt x="0" y="0"/>
                  </a:moveTo>
                  <a:lnTo>
                    <a:pt x="42" y="0"/>
                  </a:lnTo>
                  <a:lnTo>
                    <a:pt x="172" y="198"/>
                  </a:lnTo>
                  <a:lnTo>
                    <a:pt x="174" y="198"/>
                  </a:lnTo>
                  <a:lnTo>
                    <a:pt x="174" y="0"/>
                  </a:lnTo>
                  <a:lnTo>
                    <a:pt x="207" y="0"/>
                  </a:lnTo>
                  <a:lnTo>
                    <a:pt x="207" y="240"/>
                  </a:lnTo>
                  <a:lnTo>
                    <a:pt x="165" y="240"/>
                  </a:lnTo>
                  <a:lnTo>
                    <a:pt x="32" y="42"/>
                  </a:lnTo>
                  <a:lnTo>
                    <a:pt x="32" y="42"/>
                  </a:lnTo>
                  <a:lnTo>
                    <a:pt x="32" y="240"/>
                  </a:lnTo>
                  <a:lnTo>
                    <a:pt x="0" y="240"/>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6" name="Freeform 23">
              <a:extLst>
                <a:ext uri="{FF2B5EF4-FFF2-40B4-BE49-F238E27FC236}">
                  <a16:creationId xmlns:a16="http://schemas.microsoft.com/office/drawing/2014/main" id="{70DE95AC-6559-4209-B4BF-3F7A0F99FD05}"/>
                </a:ext>
              </a:extLst>
            </p:cNvPr>
            <p:cNvSpPr>
              <a:spLocks/>
            </p:cNvSpPr>
            <p:nvPr userDrawn="1"/>
          </p:nvSpPr>
          <p:spPr bwMode="auto">
            <a:xfrm>
              <a:off x="8131175" y="4773613"/>
              <a:ext cx="328613" cy="381000"/>
            </a:xfrm>
            <a:custGeom>
              <a:avLst/>
              <a:gdLst>
                <a:gd name="T0" fmla="*/ 0 w 207"/>
                <a:gd name="T1" fmla="*/ 0 h 240"/>
                <a:gd name="T2" fmla="*/ 42 w 207"/>
                <a:gd name="T3" fmla="*/ 0 h 240"/>
                <a:gd name="T4" fmla="*/ 175 w 207"/>
                <a:gd name="T5" fmla="*/ 198 h 240"/>
                <a:gd name="T6" fmla="*/ 175 w 207"/>
                <a:gd name="T7" fmla="*/ 198 h 240"/>
                <a:gd name="T8" fmla="*/ 175 w 207"/>
                <a:gd name="T9" fmla="*/ 0 h 240"/>
                <a:gd name="T10" fmla="*/ 207 w 207"/>
                <a:gd name="T11" fmla="*/ 0 h 240"/>
                <a:gd name="T12" fmla="*/ 207 w 207"/>
                <a:gd name="T13" fmla="*/ 240 h 240"/>
                <a:gd name="T14" fmla="*/ 166 w 207"/>
                <a:gd name="T15" fmla="*/ 240 h 240"/>
                <a:gd name="T16" fmla="*/ 33 w 207"/>
                <a:gd name="T17" fmla="*/ 42 h 240"/>
                <a:gd name="T18" fmla="*/ 33 w 207"/>
                <a:gd name="T19" fmla="*/ 42 h 240"/>
                <a:gd name="T20" fmla="*/ 33 w 207"/>
                <a:gd name="T21" fmla="*/ 240 h 240"/>
                <a:gd name="T22" fmla="*/ 0 w 207"/>
                <a:gd name="T23" fmla="*/ 240 h 240"/>
                <a:gd name="T24" fmla="*/ 0 w 207"/>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7" h="240">
                  <a:moveTo>
                    <a:pt x="0" y="0"/>
                  </a:moveTo>
                  <a:lnTo>
                    <a:pt x="42" y="0"/>
                  </a:lnTo>
                  <a:lnTo>
                    <a:pt x="175" y="198"/>
                  </a:lnTo>
                  <a:lnTo>
                    <a:pt x="175" y="198"/>
                  </a:lnTo>
                  <a:lnTo>
                    <a:pt x="175" y="0"/>
                  </a:lnTo>
                  <a:lnTo>
                    <a:pt x="207" y="0"/>
                  </a:lnTo>
                  <a:lnTo>
                    <a:pt x="207" y="240"/>
                  </a:lnTo>
                  <a:lnTo>
                    <a:pt x="166" y="240"/>
                  </a:lnTo>
                  <a:lnTo>
                    <a:pt x="33" y="42"/>
                  </a:lnTo>
                  <a:lnTo>
                    <a:pt x="33" y="42"/>
                  </a:lnTo>
                  <a:lnTo>
                    <a:pt x="33" y="240"/>
                  </a:lnTo>
                  <a:lnTo>
                    <a:pt x="0" y="240"/>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7" name="Freeform 24">
              <a:extLst>
                <a:ext uri="{FF2B5EF4-FFF2-40B4-BE49-F238E27FC236}">
                  <a16:creationId xmlns:a16="http://schemas.microsoft.com/office/drawing/2014/main" id="{0B3D8A17-9A89-406F-BDDA-692E691C5197}"/>
                </a:ext>
              </a:extLst>
            </p:cNvPr>
            <p:cNvSpPr>
              <a:spLocks/>
            </p:cNvSpPr>
            <p:nvPr userDrawn="1"/>
          </p:nvSpPr>
          <p:spPr bwMode="auto">
            <a:xfrm>
              <a:off x="8559800" y="4773613"/>
              <a:ext cx="252413" cy="381000"/>
            </a:xfrm>
            <a:custGeom>
              <a:avLst/>
              <a:gdLst>
                <a:gd name="T0" fmla="*/ 0 w 159"/>
                <a:gd name="T1" fmla="*/ 0 h 240"/>
                <a:gd name="T2" fmla="*/ 154 w 159"/>
                <a:gd name="T3" fmla="*/ 0 h 240"/>
                <a:gd name="T4" fmla="*/ 154 w 159"/>
                <a:gd name="T5" fmla="*/ 30 h 240"/>
                <a:gd name="T6" fmla="*/ 31 w 159"/>
                <a:gd name="T7" fmla="*/ 30 h 240"/>
                <a:gd name="T8" fmla="*/ 31 w 159"/>
                <a:gd name="T9" fmla="*/ 103 h 240"/>
                <a:gd name="T10" fmla="*/ 145 w 159"/>
                <a:gd name="T11" fmla="*/ 103 h 240"/>
                <a:gd name="T12" fmla="*/ 145 w 159"/>
                <a:gd name="T13" fmla="*/ 133 h 240"/>
                <a:gd name="T14" fmla="*/ 31 w 159"/>
                <a:gd name="T15" fmla="*/ 133 h 240"/>
                <a:gd name="T16" fmla="*/ 31 w 159"/>
                <a:gd name="T17" fmla="*/ 210 h 240"/>
                <a:gd name="T18" fmla="*/ 159 w 159"/>
                <a:gd name="T19" fmla="*/ 210 h 240"/>
                <a:gd name="T20" fmla="*/ 159 w 159"/>
                <a:gd name="T21" fmla="*/ 240 h 240"/>
                <a:gd name="T22" fmla="*/ 0 w 159"/>
                <a:gd name="T23" fmla="*/ 240 h 240"/>
                <a:gd name="T24" fmla="*/ 0 w 159"/>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59" h="240">
                  <a:moveTo>
                    <a:pt x="0" y="0"/>
                  </a:moveTo>
                  <a:lnTo>
                    <a:pt x="154" y="0"/>
                  </a:lnTo>
                  <a:lnTo>
                    <a:pt x="154" y="30"/>
                  </a:lnTo>
                  <a:lnTo>
                    <a:pt x="31" y="30"/>
                  </a:lnTo>
                  <a:lnTo>
                    <a:pt x="31" y="103"/>
                  </a:lnTo>
                  <a:lnTo>
                    <a:pt x="145" y="103"/>
                  </a:lnTo>
                  <a:lnTo>
                    <a:pt x="145" y="133"/>
                  </a:lnTo>
                  <a:lnTo>
                    <a:pt x="31" y="133"/>
                  </a:lnTo>
                  <a:lnTo>
                    <a:pt x="31" y="210"/>
                  </a:lnTo>
                  <a:lnTo>
                    <a:pt x="159" y="210"/>
                  </a:lnTo>
                  <a:lnTo>
                    <a:pt x="159" y="240"/>
                  </a:lnTo>
                  <a:lnTo>
                    <a:pt x="0" y="240"/>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8" name="Freeform 25">
              <a:extLst>
                <a:ext uri="{FF2B5EF4-FFF2-40B4-BE49-F238E27FC236}">
                  <a16:creationId xmlns:a16="http://schemas.microsoft.com/office/drawing/2014/main" id="{6D59C8B4-43F1-48C7-90E9-E42FCC626BD3}"/>
                </a:ext>
              </a:extLst>
            </p:cNvPr>
            <p:cNvSpPr>
              <a:spLocks/>
            </p:cNvSpPr>
            <p:nvPr userDrawn="1"/>
          </p:nvSpPr>
          <p:spPr bwMode="auto">
            <a:xfrm>
              <a:off x="8863013" y="4765676"/>
              <a:ext cx="336550" cy="396875"/>
            </a:xfrm>
            <a:custGeom>
              <a:avLst/>
              <a:gdLst>
                <a:gd name="T0" fmla="*/ 123 w 212"/>
                <a:gd name="T1" fmla="*/ 0 h 250"/>
                <a:gd name="T2" fmla="*/ 156 w 212"/>
                <a:gd name="T3" fmla="*/ 3 h 250"/>
                <a:gd name="T4" fmla="*/ 184 w 212"/>
                <a:gd name="T5" fmla="*/ 17 h 250"/>
                <a:gd name="T6" fmla="*/ 207 w 212"/>
                <a:gd name="T7" fmla="*/ 38 h 250"/>
                <a:gd name="T8" fmla="*/ 179 w 212"/>
                <a:gd name="T9" fmla="*/ 56 h 250"/>
                <a:gd name="T10" fmla="*/ 165 w 212"/>
                <a:gd name="T11" fmla="*/ 42 h 250"/>
                <a:gd name="T12" fmla="*/ 144 w 212"/>
                <a:gd name="T13" fmla="*/ 33 h 250"/>
                <a:gd name="T14" fmla="*/ 123 w 212"/>
                <a:gd name="T15" fmla="*/ 31 h 250"/>
                <a:gd name="T16" fmla="*/ 93 w 212"/>
                <a:gd name="T17" fmla="*/ 35 h 250"/>
                <a:gd name="T18" fmla="*/ 68 w 212"/>
                <a:gd name="T19" fmla="*/ 49 h 250"/>
                <a:gd name="T20" fmla="*/ 49 w 212"/>
                <a:gd name="T21" fmla="*/ 70 h 250"/>
                <a:gd name="T22" fmla="*/ 37 w 212"/>
                <a:gd name="T23" fmla="*/ 96 h 250"/>
                <a:gd name="T24" fmla="*/ 33 w 212"/>
                <a:gd name="T25" fmla="*/ 126 h 250"/>
                <a:gd name="T26" fmla="*/ 37 w 212"/>
                <a:gd name="T27" fmla="*/ 157 h 250"/>
                <a:gd name="T28" fmla="*/ 49 w 212"/>
                <a:gd name="T29" fmla="*/ 182 h 250"/>
                <a:gd name="T30" fmla="*/ 68 w 212"/>
                <a:gd name="T31" fmla="*/ 201 h 250"/>
                <a:gd name="T32" fmla="*/ 93 w 212"/>
                <a:gd name="T33" fmla="*/ 215 h 250"/>
                <a:gd name="T34" fmla="*/ 123 w 212"/>
                <a:gd name="T35" fmla="*/ 220 h 250"/>
                <a:gd name="T36" fmla="*/ 147 w 212"/>
                <a:gd name="T37" fmla="*/ 217 h 250"/>
                <a:gd name="T38" fmla="*/ 168 w 212"/>
                <a:gd name="T39" fmla="*/ 206 h 250"/>
                <a:gd name="T40" fmla="*/ 184 w 212"/>
                <a:gd name="T41" fmla="*/ 189 h 250"/>
                <a:gd name="T42" fmla="*/ 212 w 212"/>
                <a:gd name="T43" fmla="*/ 208 h 250"/>
                <a:gd name="T44" fmla="*/ 205 w 212"/>
                <a:gd name="T45" fmla="*/ 217 h 250"/>
                <a:gd name="T46" fmla="*/ 193 w 212"/>
                <a:gd name="T47" fmla="*/ 229 h 250"/>
                <a:gd name="T48" fmla="*/ 175 w 212"/>
                <a:gd name="T49" fmla="*/ 238 h 250"/>
                <a:gd name="T50" fmla="*/ 151 w 212"/>
                <a:gd name="T51" fmla="*/ 248 h 250"/>
                <a:gd name="T52" fmla="*/ 121 w 212"/>
                <a:gd name="T53" fmla="*/ 250 h 250"/>
                <a:gd name="T54" fmla="*/ 86 w 212"/>
                <a:gd name="T55" fmla="*/ 245 h 250"/>
                <a:gd name="T56" fmla="*/ 56 w 212"/>
                <a:gd name="T57" fmla="*/ 231 h 250"/>
                <a:gd name="T58" fmla="*/ 33 w 212"/>
                <a:gd name="T59" fmla="*/ 213 h 250"/>
                <a:gd name="T60" fmla="*/ 14 w 212"/>
                <a:gd name="T61" fmla="*/ 187 h 250"/>
                <a:gd name="T62" fmla="*/ 2 w 212"/>
                <a:gd name="T63" fmla="*/ 157 h 250"/>
                <a:gd name="T64" fmla="*/ 0 w 212"/>
                <a:gd name="T65" fmla="*/ 126 h 250"/>
                <a:gd name="T66" fmla="*/ 5 w 212"/>
                <a:gd name="T67" fmla="*/ 84 h 250"/>
                <a:gd name="T68" fmla="*/ 21 w 212"/>
                <a:gd name="T69" fmla="*/ 49 h 250"/>
                <a:gd name="T70" fmla="*/ 49 w 212"/>
                <a:gd name="T71" fmla="*/ 24 h 250"/>
                <a:gd name="T72" fmla="*/ 82 w 212"/>
                <a:gd name="T73" fmla="*/ 5 h 250"/>
                <a:gd name="T74" fmla="*/ 123 w 212"/>
                <a:gd name="T75"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12" h="250">
                  <a:moveTo>
                    <a:pt x="123" y="0"/>
                  </a:moveTo>
                  <a:lnTo>
                    <a:pt x="156" y="3"/>
                  </a:lnTo>
                  <a:lnTo>
                    <a:pt x="184" y="17"/>
                  </a:lnTo>
                  <a:lnTo>
                    <a:pt x="207" y="38"/>
                  </a:lnTo>
                  <a:lnTo>
                    <a:pt x="179" y="56"/>
                  </a:lnTo>
                  <a:lnTo>
                    <a:pt x="165" y="42"/>
                  </a:lnTo>
                  <a:lnTo>
                    <a:pt x="144" y="33"/>
                  </a:lnTo>
                  <a:lnTo>
                    <a:pt x="123" y="31"/>
                  </a:lnTo>
                  <a:lnTo>
                    <a:pt x="93" y="35"/>
                  </a:lnTo>
                  <a:lnTo>
                    <a:pt x="68" y="49"/>
                  </a:lnTo>
                  <a:lnTo>
                    <a:pt x="49" y="70"/>
                  </a:lnTo>
                  <a:lnTo>
                    <a:pt x="37" y="96"/>
                  </a:lnTo>
                  <a:lnTo>
                    <a:pt x="33" y="126"/>
                  </a:lnTo>
                  <a:lnTo>
                    <a:pt x="37" y="157"/>
                  </a:lnTo>
                  <a:lnTo>
                    <a:pt x="49" y="182"/>
                  </a:lnTo>
                  <a:lnTo>
                    <a:pt x="68" y="201"/>
                  </a:lnTo>
                  <a:lnTo>
                    <a:pt x="93" y="215"/>
                  </a:lnTo>
                  <a:lnTo>
                    <a:pt x="123" y="220"/>
                  </a:lnTo>
                  <a:lnTo>
                    <a:pt x="147" y="217"/>
                  </a:lnTo>
                  <a:lnTo>
                    <a:pt x="168" y="206"/>
                  </a:lnTo>
                  <a:lnTo>
                    <a:pt x="184" y="189"/>
                  </a:lnTo>
                  <a:lnTo>
                    <a:pt x="212" y="208"/>
                  </a:lnTo>
                  <a:lnTo>
                    <a:pt x="205" y="217"/>
                  </a:lnTo>
                  <a:lnTo>
                    <a:pt x="193" y="229"/>
                  </a:lnTo>
                  <a:lnTo>
                    <a:pt x="175" y="238"/>
                  </a:lnTo>
                  <a:lnTo>
                    <a:pt x="151" y="248"/>
                  </a:lnTo>
                  <a:lnTo>
                    <a:pt x="121" y="250"/>
                  </a:lnTo>
                  <a:lnTo>
                    <a:pt x="86" y="245"/>
                  </a:lnTo>
                  <a:lnTo>
                    <a:pt x="56" y="231"/>
                  </a:lnTo>
                  <a:lnTo>
                    <a:pt x="33" y="213"/>
                  </a:lnTo>
                  <a:lnTo>
                    <a:pt x="14" y="187"/>
                  </a:lnTo>
                  <a:lnTo>
                    <a:pt x="2" y="157"/>
                  </a:lnTo>
                  <a:lnTo>
                    <a:pt x="0" y="126"/>
                  </a:lnTo>
                  <a:lnTo>
                    <a:pt x="5" y="84"/>
                  </a:lnTo>
                  <a:lnTo>
                    <a:pt x="21" y="49"/>
                  </a:lnTo>
                  <a:lnTo>
                    <a:pt x="49" y="24"/>
                  </a:lnTo>
                  <a:lnTo>
                    <a:pt x="82" y="5"/>
                  </a:lnTo>
                  <a:lnTo>
                    <a:pt x="123"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19" name="Freeform 26">
              <a:extLst>
                <a:ext uri="{FF2B5EF4-FFF2-40B4-BE49-F238E27FC236}">
                  <a16:creationId xmlns:a16="http://schemas.microsoft.com/office/drawing/2014/main" id="{8FE9DE02-D405-481D-AA4A-5BF5156FCC21}"/>
                </a:ext>
              </a:extLst>
            </p:cNvPr>
            <p:cNvSpPr>
              <a:spLocks/>
            </p:cNvSpPr>
            <p:nvPr userDrawn="1"/>
          </p:nvSpPr>
          <p:spPr bwMode="auto">
            <a:xfrm>
              <a:off x="9218613" y="4773613"/>
              <a:ext cx="295275" cy="381000"/>
            </a:xfrm>
            <a:custGeom>
              <a:avLst/>
              <a:gdLst>
                <a:gd name="T0" fmla="*/ 0 w 186"/>
                <a:gd name="T1" fmla="*/ 0 h 240"/>
                <a:gd name="T2" fmla="*/ 186 w 186"/>
                <a:gd name="T3" fmla="*/ 0 h 240"/>
                <a:gd name="T4" fmla="*/ 186 w 186"/>
                <a:gd name="T5" fmla="*/ 30 h 240"/>
                <a:gd name="T6" fmla="*/ 109 w 186"/>
                <a:gd name="T7" fmla="*/ 30 h 240"/>
                <a:gd name="T8" fmla="*/ 109 w 186"/>
                <a:gd name="T9" fmla="*/ 240 h 240"/>
                <a:gd name="T10" fmla="*/ 76 w 186"/>
                <a:gd name="T11" fmla="*/ 240 h 240"/>
                <a:gd name="T12" fmla="*/ 76 w 186"/>
                <a:gd name="T13" fmla="*/ 30 h 240"/>
                <a:gd name="T14" fmla="*/ 0 w 186"/>
                <a:gd name="T15" fmla="*/ 30 h 240"/>
                <a:gd name="T16" fmla="*/ 0 w 186"/>
                <a:gd name="T17"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6" h="240">
                  <a:moveTo>
                    <a:pt x="0" y="0"/>
                  </a:moveTo>
                  <a:lnTo>
                    <a:pt x="186" y="0"/>
                  </a:lnTo>
                  <a:lnTo>
                    <a:pt x="186" y="30"/>
                  </a:lnTo>
                  <a:lnTo>
                    <a:pt x="109" y="30"/>
                  </a:lnTo>
                  <a:lnTo>
                    <a:pt x="109" y="240"/>
                  </a:lnTo>
                  <a:lnTo>
                    <a:pt x="76" y="240"/>
                  </a:lnTo>
                  <a:lnTo>
                    <a:pt x="76" y="30"/>
                  </a:lnTo>
                  <a:lnTo>
                    <a:pt x="0" y="30"/>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0" name="Rectangle 27">
              <a:extLst>
                <a:ext uri="{FF2B5EF4-FFF2-40B4-BE49-F238E27FC236}">
                  <a16:creationId xmlns:a16="http://schemas.microsoft.com/office/drawing/2014/main" id="{50A1FC23-1C8C-446C-AFEF-919D11344FC7}"/>
                </a:ext>
              </a:extLst>
            </p:cNvPr>
            <p:cNvSpPr>
              <a:spLocks noChangeArrowheads="1"/>
            </p:cNvSpPr>
            <p:nvPr userDrawn="1"/>
          </p:nvSpPr>
          <p:spPr bwMode="auto">
            <a:xfrm>
              <a:off x="9569450" y="4773613"/>
              <a:ext cx="50800" cy="381000"/>
            </a:xfrm>
            <a:prstGeom prst="rect">
              <a:avLst/>
            </a:prstGeom>
            <a:solidFill>
              <a:srgbClr val="000000"/>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1" name="Freeform 28">
              <a:extLst>
                <a:ext uri="{FF2B5EF4-FFF2-40B4-BE49-F238E27FC236}">
                  <a16:creationId xmlns:a16="http://schemas.microsoft.com/office/drawing/2014/main" id="{BFE1875A-2710-49EB-9C82-3A8C2D77CDAB}"/>
                </a:ext>
              </a:extLst>
            </p:cNvPr>
            <p:cNvSpPr>
              <a:spLocks noEditPoints="1"/>
            </p:cNvSpPr>
            <p:nvPr userDrawn="1"/>
          </p:nvSpPr>
          <p:spPr bwMode="auto">
            <a:xfrm>
              <a:off x="9683750" y="4765676"/>
              <a:ext cx="395288" cy="396875"/>
            </a:xfrm>
            <a:custGeom>
              <a:avLst/>
              <a:gdLst>
                <a:gd name="T0" fmla="*/ 125 w 249"/>
                <a:gd name="T1" fmla="*/ 31 h 250"/>
                <a:gd name="T2" fmla="*/ 95 w 249"/>
                <a:gd name="T3" fmla="*/ 35 h 250"/>
                <a:gd name="T4" fmla="*/ 70 w 249"/>
                <a:gd name="T5" fmla="*/ 49 h 250"/>
                <a:gd name="T6" fmla="*/ 51 w 249"/>
                <a:gd name="T7" fmla="*/ 68 h 250"/>
                <a:gd name="T8" fmla="*/ 39 w 249"/>
                <a:gd name="T9" fmla="*/ 96 h 250"/>
                <a:gd name="T10" fmla="*/ 35 w 249"/>
                <a:gd name="T11" fmla="*/ 124 h 250"/>
                <a:gd name="T12" fmla="*/ 39 w 249"/>
                <a:gd name="T13" fmla="*/ 154 h 250"/>
                <a:gd name="T14" fmla="*/ 51 w 249"/>
                <a:gd name="T15" fmla="*/ 182 h 250"/>
                <a:gd name="T16" fmla="*/ 70 w 249"/>
                <a:gd name="T17" fmla="*/ 201 h 250"/>
                <a:gd name="T18" fmla="*/ 95 w 249"/>
                <a:gd name="T19" fmla="*/ 215 h 250"/>
                <a:gd name="T20" fmla="*/ 125 w 249"/>
                <a:gd name="T21" fmla="*/ 220 h 250"/>
                <a:gd name="T22" fmla="*/ 156 w 249"/>
                <a:gd name="T23" fmla="*/ 215 h 250"/>
                <a:gd name="T24" fmla="*/ 179 w 249"/>
                <a:gd name="T25" fmla="*/ 201 h 250"/>
                <a:gd name="T26" fmla="*/ 198 w 249"/>
                <a:gd name="T27" fmla="*/ 182 h 250"/>
                <a:gd name="T28" fmla="*/ 212 w 249"/>
                <a:gd name="T29" fmla="*/ 154 h 250"/>
                <a:gd name="T30" fmla="*/ 214 w 249"/>
                <a:gd name="T31" fmla="*/ 124 h 250"/>
                <a:gd name="T32" fmla="*/ 212 w 249"/>
                <a:gd name="T33" fmla="*/ 96 h 250"/>
                <a:gd name="T34" fmla="*/ 198 w 249"/>
                <a:gd name="T35" fmla="*/ 68 h 250"/>
                <a:gd name="T36" fmla="*/ 179 w 249"/>
                <a:gd name="T37" fmla="*/ 49 h 250"/>
                <a:gd name="T38" fmla="*/ 156 w 249"/>
                <a:gd name="T39" fmla="*/ 35 h 250"/>
                <a:gd name="T40" fmla="*/ 125 w 249"/>
                <a:gd name="T41" fmla="*/ 31 h 250"/>
                <a:gd name="T42" fmla="*/ 125 w 249"/>
                <a:gd name="T43" fmla="*/ 0 h 250"/>
                <a:gd name="T44" fmla="*/ 165 w 249"/>
                <a:gd name="T45" fmla="*/ 5 h 250"/>
                <a:gd name="T46" fmla="*/ 200 w 249"/>
                <a:gd name="T47" fmla="*/ 24 h 250"/>
                <a:gd name="T48" fmla="*/ 226 w 249"/>
                <a:gd name="T49" fmla="*/ 49 h 250"/>
                <a:gd name="T50" fmla="*/ 244 w 249"/>
                <a:gd name="T51" fmla="*/ 84 h 250"/>
                <a:gd name="T52" fmla="*/ 249 w 249"/>
                <a:gd name="T53" fmla="*/ 124 h 250"/>
                <a:gd name="T54" fmla="*/ 244 w 249"/>
                <a:gd name="T55" fmla="*/ 166 h 250"/>
                <a:gd name="T56" fmla="*/ 226 w 249"/>
                <a:gd name="T57" fmla="*/ 201 h 250"/>
                <a:gd name="T58" fmla="*/ 200 w 249"/>
                <a:gd name="T59" fmla="*/ 227 h 250"/>
                <a:gd name="T60" fmla="*/ 165 w 249"/>
                <a:gd name="T61" fmla="*/ 245 h 250"/>
                <a:gd name="T62" fmla="*/ 125 w 249"/>
                <a:gd name="T63" fmla="*/ 250 h 250"/>
                <a:gd name="T64" fmla="*/ 84 w 249"/>
                <a:gd name="T65" fmla="*/ 245 h 250"/>
                <a:gd name="T66" fmla="*/ 49 w 249"/>
                <a:gd name="T67" fmla="*/ 227 h 250"/>
                <a:gd name="T68" fmla="*/ 23 w 249"/>
                <a:gd name="T69" fmla="*/ 201 h 250"/>
                <a:gd name="T70" fmla="*/ 7 w 249"/>
                <a:gd name="T71" fmla="*/ 166 h 250"/>
                <a:gd name="T72" fmla="*/ 0 w 249"/>
                <a:gd name="T73" fmla="*/ 124 h 250"/>
                <a:gd name="T74" fmla="*/ 7 w 249"/>
                <a:gd name="T75" fmla="*/ 84 h 250"/>
                <a:gd name="T76" fmla="*/ 23 w 249"/>
                <a:gd name="T77" fmla="*/ 49 h 250"/>
                <a:gd name="T78" fmla="*/ 49 w 249"/>
                <a:gd name="T79" fmla="*/ 24 h 250"/>
                <a:gd name="T80" fmla="*/ 84 w 249"/>
                <a:gd name="T81" fmla="*/ 5 h 250"/>
                <a:gd name="T82" fmla="*/ 125 w 249"/>
                <a:gd name="T83"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9" h="250">
                  <a:moveTo>
                    <a:pt x="125" y="31"/>
                  </a:moveTo>
                  <a:lnTo>
                    <a:pt x="95" y="35"/>
                  </a:lnTo>
                  <a:lnTo>
                    <a:pt x="70" y="49"/>
                  </a:lnTo>
                  <a:lnTo>
                    <a:pt x="51" y="68"/>
                  </a:lnTo>
                  <a:lnTo>
                    <a:pt x="39" y="96"/>
                  </a:lnTo>
                  <a:lnTo>
                    <a:pt x="35" y="124"/>
                  </a:lnTo>
                  <a:lnTo>
                    <a:pt x="39" y="154"/>
                  </a:lnTo>
                  <a:lnTo>
                    <a:pt x="51" y="182"/>
                  </a:lnTo>
                  <a:lnTo>
                    <a:pt x="70" y="201"/>
                  </a:lnTo>
                  <a:lnTo>
                    <a:pt x="95" y="215"/>
                  </a:lnTo>
                  <a:lnTo>
                    <a:pt x="125" y="220"/>
                  </a:lnTo>
                  <a:lnTo>
                    <a:pt x="156" y="215"/>
                  </a:lnTo>
                  <a:lnTo>
                    <a:pt x="179" y="201"/>
                  </a:lnTo>
                  <a:lnTo>
                    <a:pt x="198" y="182"/>
                  </a:lnTo>
                  <a:lnTo>
                    <a:pt x="212" y="154"/>
                  </a:lnTo>
                  <a:lnTo>
                    <a:pt x="214" y="124"/>
                  </a:lnTo>
                  <a:lnTo>
                    <a:pt x="212" y="96"/>
                  </a:lnTo>
                  <a:lnTo>
                    <a:pt x="198" y="68"/>
                  </a:lnTo>
                  <a:lnTo>
                    <a:pt x="179" y="49"/>
                  </a:lnTo>
                  <a:lnTo>
                    <a:pt x="156" y="35"/>
                  </a:lnTo>
                  <a:lnTo>
                    <a:pt x="125" y="31"/>
                  </a:lnTo>
                  <a:close/>
                  <a:moveTo>
                    <a:pt x="125" y="0"/>
                  </a:moveTo>
                  <a:lnTo>
                    <a:pt x="165" y="5"/>
                  </a:lnTo>
                  <a:lnTo>
                    <a:pt x="200" y="24"/>
                  </a:lnTo>
                  <a:lnTo>
                    <a:pt x="226" y="49"/>
                  </a:lnTo>
                  <a:lnTo>
                    <a:pt x="244" y="84"/>
                  </a:lnTo>
                  <a:lnTo>
                    <a:pt x="249" y="124"/>
                  </a:lnTo>
                  <a:lnTo>
                    <a:pt x="244" y="166"/>
                  </a:lnTo>
                  <a:lnTo>
                    <a:pt x="226" y="201"/>
                  </a:lnTo>
                  <a:lnTo>
                    <a:pt x="200" y="227"/>
                  </a:lnTo>
                  <a:lnTo>
                    <a:pt x="165" y="245"/>
                  </a:lnTo>
                  <a:lnTo>
                    <a:pt x="125" y="250"/>
                  </a:lnTo>
                  <a:lnTo>
                    <a:pt x="84" y="245"/>
                  </a:lnTo>
                  <a:lnTo>
                    <a:pt x="49" y="227"/>
                  </a:lnTo>
                  <a:lnTo>
                    <a:pt x="23" y="201"/>
                  </a:lnTo>
                  <a:lnTo>
                    <a:pt x="7" y="166"/>
                  </a:lnTo>
                  <a:lnTo>
                    <a:pt x="0" y="124"/>
                  </a:lnTo>
                  <a:lnTo>
                    <a:pt x="7" y="84"/>
                  </a:lnTo>
                  <a:lnTo>
                    <a:pt x="23" y="49"/>
                  </a:lnTo>
                  <a:lnTo>
                    <a:pt x="49" y="24"/>
                  </a:lnTo>
                  <a:lnTo>
                    <a:pt x="84" y="5"/>
                  </a:lnTo>
                  <a:lnTo>
                    <a:pt x="12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2" name="Freeform 29">
              <a:extLst>
                <a:ext uri="{FF2B5EF4-FFF2-40B4-BE49-F238E27FC236}">
                  <a16:creationId xmlns:a16="http://schemas.microsoft.com/office/drawing/2014/main" id="{BD9A8FB5-2923-47CF-A7A5-7F30C4118785}"/>
                </a:ext>
              </a:extLst>
            </p:cNvPr>
            <p:cNvSpPr>
              <a:spLocks/>
            </p:cNvSpPr>
            <p:nvPr userDrawn="1"/>
          </p:nvSpPr>
          <p:spPr bwMode="auto">
            <a:xfrm>
              <a:off x="10152063" y="4773613"/>
              <a:ext cx="328613" cy="381000"/>
            </a:xfrm>
            <a:custGeom>
              <a:avLst/>
              <a:gdLst>
                <a:gd name="T0" fmla="*/ 0 w 207"/>
                <a:gd name="T1" fmla="*/ 0 h 240"/>
                <a:gd name="T2" fmla="*/ 42 w 207"/>
                <a:gd name="T3" fmla="*/ 0 h 240"/>
                <a:gd name="T4" fmla="*/ 175 w 207"/>
                <a:gd name="T5" fmla="*/ 198 h 240"/>
                <a:gd name="T6" fmla="*/ 175 w 207"/>
                <a:gd name="T7" fmla="*/ 198 h 240"/>
                <a:gd name="T8" fmla="*/ 175 w 207"/>
                <a:gd name="T9" fmla="*/ 0 h 240"/>
                <a:gd name="T10" fmla="*/ 207 w 207"/>
                <a:gd name="T11" fmla="*/ 0 h 240"/>
                <a:gd name="T12" fmla="*/ 207 w 207"/>
                <a:gd name="T13" fmla="*/ 240 h 240"/>
                <a:gd name="T14" fmla="*/ 166 w 207"/>
                <a:gd name="T15" fmla="*/ 240 h 240"/>
                <a:gd name="T16" fmla="*/ 33 w 207"/>
                <a:gd name="T17" fmla="*/ 42 h 240"/>
                <a:gd name="T18" fmla="*/ 33 w 207"/>
                <a:gd name="T19" fmla="*/ 42 h 240"/>
                <a:gd name="T20" fmla="*/ 33 w 207"/>
                <a:gd name="T21" fmla="*/ 240 h 240"/>
                <a:gd name="T22" fmla="*/ 0 w 207"/>
                <a:gd name="T23" fmla="*/ 240 h 240"/>
                <a:gd name="T24" fmla="*/ 0 w 207"/>
                <a:gd name="T25" fmla="*/ 0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07" h="240">
                  <a:moveTo>
                    <a:pt x="0" y="0"/>
                  </a:moveTo>
                  <a:lnTo>
                    <a:pt x="42" y="0"/>
                  </a:lnTo>
                  <a:lnTo>
                    <a:pt x="175" y="198"/>
                  </a:lnTo>
                  <a:lnTo>
                    <a:pt x="175" y="198"/>
                  </a:lnTo>
                  <a:lnTo>
                    <a:pt x="175" y="0"/>
                  </a:lnTo>
                  <a:lnTo>
                    <a:pt x="207" y="0"/>
                  </a:lnTo>
                  <a:lnTo>
                    <a:pt x="207" y="240"/>
                  </a:lnTo>
                  <a:lnTo>
                    <a:pt x="166" y="240"/>
                  </a:lnTo>
                  <a:lnTo>
                    <a:pt x="33" y="42"/>
                  </a:lnTo>
                  <a:lnTo>
                    <a:pt x="33" y="42"/>
                  </a:lnTo>
                  <a:lnTo>
                    <a:pt x="33" y="240"/>
                  </a:lnTo>
                  <a:lnTo>
                    <a:pt x="0" y="240"/>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3" name="Freeform 30">
              <a:extLst>
                <a:ext uri="{FF2B5EF4-FFF2-40B4-BE49-F238E27FC236}">
                  <a16:creationId xmlns:a16="http://schemas.microsoft.com/office/drawing/2014/main" id="{D006FE11-4B75-4368-8A6D-A2465F9FD365}"/>
                </a:ext>
              </a:extLst>
            </p:cNvPr>
            <p:cNvSpPr>
              <a:spLocks/>
            </p:cNvSpPr>
            <p:nvPr userDrawn="1"/>
          </p:nvSpPr>
          <p:spPr bwMode="auto">
            <a:xfrm>
              <a:off x="10547350" y="4765676"/>
              <a:ext cx="252413" cy="396875"/>
            </a:xfrm>
            <a:custGeom>
              <a:avLst/>
              <a:gdLst>
                <a:gd name="T0" fmla="*/ 89 w 159"/>
                <a:gd name="T1" fmla="*/ 0 h 250"/>
                <a:gd name="T2" fmla="*/ 114 w 159"/>
                <a:gd name="T3" fmla="*/ 3 h 250"/>
                <a:gd name="T4" fmla="*/ 138 w 159"/>
                <a:gd name="T5" fmla="*/ 10 h 250"/>
                <a:gd name="T6" fmla="*/ 156 w 159"/>
                <a:gd name="T7" fmla="*/ 26 h 250"/>
                <a:gd name="T8" fmla="*/ 131 w 159"/>
                <a:gd name="T9" fmla="*/ 52 h 250"/>
                <a:gd name="T10" fmla="*/ 114 w 159"/>
                <a:gd name="T11" fmla="*/ 35 h 250"/>
                <a:gd name="T12" fmla="*/ 89 w 159"/>
                <a:gd name="T13" fmla="*/ 31 h 250"/>
                <a:gd name="T14" fmla="*/ 66 w 159"/>
                <a:gd name="T15" fmla="*/ 33 h 250"/>
                <a:gd name="T16" fmla="*/ 52 w 159"/>
                <a:gd name="T17" fmla="*/ 42 h 250"/>
                <a:gd name="T18" fmla="*/ 45 w 159"/>
                <a:gd name="T19" fmla="*/ 54 h 250"/>
                <a:gd name="T20" fmla="*/ 42 w 159"/>
                <a:gd name="T21" fmla="*/ 66 h 250"/>
                <a:gd name="T22" fmla="*/ 47 w 159"/>
                <a:gd name="T23" fmla="*/ 84 h 250"/>
                <a:gd name="T24" fmla="*/ 56 w 159"/>
                <a:gd name="T25" fmla="*/ 94 h 250"/>
                <a:gd name="T26" fmla="*/ 73 w 159"/>
                <a:gd name="T27" fmla="*/ 103 h 250"/>
                <a:gd name="T28" fmla="*/ 91 w 159"/>
                <a:gd name="T29" fmla="*/ 110 h 250"/>
                <a:gd name="T30" fmla="*/ 110 w 159"/>
                <a:gd name="T31" fmla="*/ 115 h 250"/>
                <a:gd name="T32" fmla="*/ 128 w 159"/>
                <a:gd name="T33" fmla="*/ 124 h 250"/>
                <a:gd name="T34" fmla="*/ 145 w 159"/>
                <a:gd name="T35" fmla="*/ 136 h 250"/>
                <a:gd name="T36" fmla="*/ 156 w 159"/>
                <a:gd name="T37" fmla="*/ 152 h 250"/>
                <a:gd name="T38" fmla="*/ 159 w 159"/>
                <a:gd name="T39" fmla="*/ 178 h 250"/>
                <a:gd name="T40" fmla="*/ 156 w 159"/>
                <a:gd name="T41" fmla="*/ 203 h 250"/>
                <a:gd name="T42" fmla="*/ 145 w 159"/>
                <a:gd name="T43" fmla="*/ 222 h 250"/>
                <a:gd name="T44" fmla="*/ 126 w 159"/>
                <a:gd name="T45" fmla="*/ 238 h 250"/>
                <a:gd name="T46" fmla="*/ 103 w 159"/>
                <a:gd name="T47" fmla="*/ 248 h 250"/>
                <a:gd name="T48" fmla="*/ 77 w 159"/>
                <a:gd name="T49" fmla="*/ 250 h 250"/>
                <a:gd name="T50" fmla="*/ 47 w 159"/>
                <a:gd name="T51" fmla="*/ 248 h 250"/>
                <a:gd name="T52" fmla="*/ 21 w 159"/>
                <a:gd name="T53" fmla="*/ 236 h 250"/>
                <a:gd name="T54" fmla="*/ 0 w 159"/>
                <a:gd name="T55" fmla="*/ 217 h 250"/>
                <a:gd name="T56" fmla="*/ 26 w 159"/>
                <a:gd name="T57" fmla="*/ 194 h 250"/>
                <a:gd name="T58" fmla="*/ 40 w 159"/>
                <a:gd name="T59" fmla="*/ 210 h 250"/>
                <a:gd name="T60" fmla="*/ 59 w 159"/>
                <a:gd name="T61" fmla="*/ 217 h 250"/>
                <a:gd name="T62" fmla="*/ 77 w 159"/>
                <a:gd name="T63" fmla="*/ 220 h 250"/>
                <a:gd name="T64" fmla="*/ 93 w 159"/>
                <a:gd name="T65" fmla="*/ 217 h 250"/>
                <a:gd name="T66" fmla="*/ 110 w 159"/>
                <a:gd name="T67" fmla="*/ 210 h 250"/>
                <a:gd name="T68" fmla="*/ 121 w 159"/>
                <a:gd name="T69" fmla="*/ 199 h 250"/>
                <a:gd name="T70" fmla="*/ 126 w 159"/>
                <a:gd name="T71" fmla="*/ 180 h 250"/>
                <a:gd name="T72" fmla="*/ 121 w 159"/>
                <a:gd name="T73" fmla="*/ 166 h 250"/>
                <a:gd name="T74" fmla="*/ 110 w 159"/>
                <a:gd name="T75" fmla="*/ 154 h 250"/>
                <a:gd name="T76" fmla="*/ 96 w 159"/>
                <a:gd name="T77" fmla="*/ 147 h 250"/>
                <a:gd name="T78" fmla="*/ 77 w 159"/>
                <a:gd name="T79" fmla="*/ 140 h 250"/>
                <a:gd name="T80" fmla="*/ 56 w 159"/>
                <a:gd name="T81" fmla="*/ 133 h 250"/>
                <a:gd name="T82" fmla="*/ 38 w 159"/>
                <a:gd name="T83" fmla="*/ 126 h 250"/>
                <a:gd name="T84" fmla="*/ 21 w 159"/>
                <a:gd name="T85" fmla="*/ 112 h 250"/>
                <a:gd name="T86" fmla="*/ 12 w 159"/>
                <a:gd name="T87" fmla="*/ 94 h 250"/>
                <a:gd name="T88" fmla="*/ 7 w 159"/>
                <a:gd name="T89" fmla="*/ 66 h 250"/>
                <a:gd name="T90" fmla="*/ 10 w 159"/>
                <a:gd name="T91" fmla="*/ 49 h 250"/>
                <a:gd name="T92" fmla="*/ 19 w 159"/>
                <a:gd name="T93" fmla="*/ 31 h 250"/>
                <a:gd name="T94" fmla="*/ 35 w 159"/>
                <a:gd name="T95" fmla="*/ 14 h 250"/>
                <a:gd name="T96" fmla="*/ 59 w 159"/>
                <a:gd name="T97" fmla="*/ 3 h 250"/>
                <a:gd name="T98" fmla="*/ 89 w 159"/>
                <a:gd name="T99" fmla="*/ 0 h 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59" h="250">
                  <a:moveTo>
                    <a:pt x="89" y="0"/>
                  </a:moveTo>
                  <a:lnTo>
                    <a:pt x="114" y="3"/>
                  </a:lnTo>
                  <a:lnTo>
                    <a:pt x="138" y="10"/>
                  </a:lnTo>
                  <a:lnTo>
                    <a:pt x="156" y="26"/>
                  </a:lnTo>
                  <a:lnTo>
                    <a:pt x="131" y="52"/>
                  </a:lnTo>
                  <a:lnTo>
                    <a:pt x="114" y="35"/>
                  </a:lnTo>
                  <a:lnTo>
                    <a:pt x="89" y="31"/>
                  </a:lnTo>
                  <a:lnTo>
                    <a:pt x="66" y="33"/>
                  </a:lnTo>
                  <a:lnTo>
                    <a:pt x="52" y="42"/>
                  </a:lnTo>
                  <a:lnTo>
                    <a:pt x="45" y="54"/>
                  </a:lnTo>
                  <a:lnTo>
                    <a:pt x="42" y="66"/>
                  </a:lnTo>
                  <a:lnTo>
                    <a:pt x="47" y="84"/>
                  </a:lnTo>
                  <a:lnTo>
                    <a:pt x="56" y="94"/>
                  </a:lnTo>
                  <a:lnTo>
                    <a:pt x="73" y="103"/>
                  </a:lnTo>
                  <a:lnTo>
                    <a:pt x="91" y="110"/>
                  </a:lnTo>
                  <a:lnTo>
                    <a:pt x="110" y="115"/>
                  </a:lnTo>
                  <a:lnTo>
                    <a:pt x="128" y="124"/>
                  </a:lnTo>
                  <a:lnTo>
                    <a:pt x="145" y="136"/>
                  </a:lnTo>
                  <a:lnTo>
                    <a:pt x="156" y="152"/>
                  </a:lnTo>
                  <a:lnTo>
                    <a:pt x="159" y="178"/>
                  </a:lnTo>
                  <a:lnTo>
                    <a:pt x="156" y="203"/>
                  </a:lnTo>
                  <a:lnTo>
                    <a:pt x="145" y="222"/>
                  </a:lnTo>
                  <a:lnTo>
                    <a:pt x="126" y="238"/>
                  </a:lnTo>
                  <a:lnTo>
                    <a:pt x="103" y="248"/>
                  </a:lnTo>
                  <a:lnTo>
                    <a:pt x="77" y="250"/>
                  </a:lnTo>
                  <a:lnTo>
                    <a:pt x="47" y="248"/>
                  </a:lnTo>
                  <a:lnTo>
                    <a:pt x="21" y="236"/>
                  </a:lnTo>
                  <a:lnTo>
                    <a:pt x="0" y="217"/>
                  </a:lnTo>
                  <a:lnTo>
                    <a:pt x="26" y="194"/>
                  </a:lnTo>
                  <a:lnTo>
                    <a:pt x="40" y="210"/>
                  </a:lnTo>
                  <a:lnTo>
                    <a:pt x="59" y="217"/>
                  </a:lnTo>
                  <a:lnTo>
                    <a:pt x="77" y="220"/>
                  </a:lnTo>
                  <a:lnTo>
                    <a:pt x="93" y="217"/>
                  </a:lnTo>
                  <a:lnTo>
                    <a:pt x="110" y="210"/>
                  </a:lnTo>
                  <a:lnTo>
                    <a:pt x="121" y="199"/>
                  </a:lnTo>
                  <a:lnTo>
                    <a:pt x="126" y="180"/>
                  </a:lnTo>
                  <a:lnTo>
                    <a:pt x="121" y="166"/>
                  </a:lnTo>
                  <a:lnTo>
                    <a:pt x="110" y="154"/>
                  </a:lnTo>
                  <a:lnTo>
                    <a:pt x="96" y="147"/>
                  </a:lnTo>
                  <a:lnTo>
                    <a:pt x="77" y="140"/>
                  </a:lnTo>
                  <a:lnTo>
                    <a:pt x="56" y="133"/>
                  </a:lnTo>
                  <a:lnTo>
                    <a:pt x="38" y="126"/>
                  </a:lnTo>
                  <a:lnTo>
                    <a:pt x="21" y="112"/>
                  </a:lnTo>
                  <a:lnTo>
                    <a:pt x="12" y="94"/>
                  </a:lnTo>
                  <a:lnTo>
                    <a:pt x="7" y="66"/>
                  </a:lnTo>
                  <a:lnTo>
                    <a:pt x="10" y="49"/>
                  </a:lnTo>
                  <a:lnTo>
                    <a:pt x="19" y="31"/>
                  </a:lnTo>
                  <a:lnTo>
                    <a:pt x="35" y="14"/>
                  </a:lnTo>
                  <a:lnTo>
                    <a:pt x="59" y="3"/>
                  </a:lnTo>
                  <a:lnTo>
                    <a:pt x="89"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4" name="Freeform 31">
              <a:extLst>
                <a:ext uri="{FF2B5EF4-FFF2-40B4-BE49-F238E27FC236}">
                  <a16:creationId xmlns:a16="http://schemas.microsoft.com/office/drawing/2014/main" id="{65C9CAA0-65C0-41DF-87AB-707836166A19}"/>
                </a:ext>
              </a:extLst>
            </p:cNvPr>
            <p:cNvSpPr>
              <a:spLocks/>
            </p:cNvSpPr>
            <p:nvPr userDrawn="1"/>
          </p:nvSpPr>
          <p:spPr bwMode="auto">
            <a:xfrm>
              <a:off x="4743450" y="5280026"/>
              <a:ext cx="239713" cy="382588"/>
            </a:xfrm>
            <a:custGeom>
              <a:avLst/>
              <a:gdLst>
                <a:gd name="T0" fmla="*/ 0 w 151"/>
                <a:gd name="T1" fmla="*/ 0 h 241"/>
                <a:gd name="T2" fmla="*/ 151 w 151"/>
                <a:gd name="T3" fmla="*/ 0 h 241"/>
                <a:gd name="T4" fmla="*/ 151 w 151"/>
                <a:gd name="T5" fmla="*/ 31 h 241"/>
                <a:gd name="T6" fmla="*/ 33 w 151"/>
                <a:gd name="T7" fmla="*/ 31 h 241"/>
                <a:gd name="T8" fmla="*/ 33 w 151"/>
                <a:gd name="T9" fmla="*/ 105 h 241"/>
                <a:gd name="T10" fmla="*/ 142 w 151"/>
                <a:gd name="T11" fmla="*/ 105 h 241"/>
                <a:gd name="T12" fmla="*/ 142 w 151"/>
                <a:gd name="T13" fmla="*/ 136 h 241"/>
                <a:gd name="T14" fmla="*/ 33 w 151"/>
                <a:gd name="T15" fmla="*/ 136 h 241"/>
                <a:gd name="T16" fmla="*/ 33 w 151"/>
                <a:gd name="T17" fmla="*/ 241 h 241"/>
                <a:gd name="T18" fmla="*/ 0 w 151"/>
                <a:gd name="T19" fmla="*/ 241 h 241"/>
                <a:gd name="T20" fmla="*/ 0 w 151"/>
                <a:gd name="T21"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51" h="241">
                  <a:moveTo>
                    <a:pt x="0" y="0"/>
                  </a:moveTo>
                  <a:lnTo>
                    <a:pt x="151" y="0"/>
                  </a:lnTo>
                  <a:lnTo>
                    <a:pt x="151" y="31"/>
                  </a:lnTo>
                  <a:lnTo>
                    <a:pt x="33" y="31"/>
                  </a:lnTo>
                  <a:lnTo>
                    <a:pt x="33" y="105"/>
                  </a:lnTo>
                  <a:lnTo>
                    <a:pt x="142" y="105"/>
                  </a:lnTo>
                  <a:lnTo>
                    <a:pt x="142" y="136"/>
                  </a:lnTo>
                  <a:lnTo>
                    <a:pt x="33" y="136"/>
                  </a:lnTo>
                  <a:lnTo>
                    <a:pt x="33" y="241"/>
                  </a:lnTo>
                  <a:lnTo>
                    <a:pt x="0" y="241"/>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32">
              <a:extLst>
                <a:ext uri="{FF2B5EF4-FFF2-40B4-BE49-F238E27FC236}">
                  <a16:creationId xmlns:a16="http://schemas.microsoft.com/office/drawing/2014/main" id="{B60FBEDB-2491-45C7-B661-CAAAD5CA1903}"/>
                </a:ext>
              </a:extLst>
            </p:cNvPr>
            <p:cNvSpPr>
              <a:spLocks noEditPoints="1"/>
            </p:cNvSpPr>
            <p:nvPr userDrawn="1"/>
          </p:nvSpPr>
          <p:spPr bwMode="auto">
            <a:xfrm>
              <a:off x="5021263" y="5268913"/>
              <a:ext cx="395288" cy="400050"/>
            </a:xfrm>
            <a:custGeom>
              <a:avLst/>
              <a:gdLst>
                <a:gd name="T0" fmla="*/ 125 w 249"/>
                <a:gd name="T1" fmla="*/ 33 h 252"/>
                <a:gd name="T2" fmla="*/ 95 w 249"/>
                <a:gd name="T3" fmla="*/ 38 h 252"/>
                <a:gd name="T4" fmla="*/ 70 w 249"/>
                <a:gd name="T5" fmla="*/ 49 h 252"/>
                <a:gd name="T6" fmla="*/ 51 w 249"/>
                <a:gd name="T7" fmla="*/ 70 h 252"/>
                <a:gd name="T8" fmla="*/ 39 w 249"/>
                <a:gd name="T9" fmla="*/ 98 h 252"/>
                <a:gd name="T10" fmla="*/ 35 w 249"/>
                <a:gd name="T11" fmla="*/ 126 h 252"/>
                <a:gd name="T12" fmla="*/ 39 w 249"/>
                <a:gd name="T13" fmla="*/ 157 h 252"/>
                <a:gd name="T14" fmla="*/ 51 w 249"/>
                <a:gd name="T15" fmla="*/ 182 h 252"/>
                <a:gd name="T16" fmla="*/ 70 w 249"/>
                <a:gd name="T17" fmla="*/ 203 h 252"/>
                <a:gd name="T18" fmla="*/ 95 w 249"/>
                <a:gd name="T19" fmla="*/ 217 h 252"/>
                <a:gd name="T20" fmla="*/ 125 w 249"/>
                <a:gd name="T21" fmla="*/ 222 h 252"/>
                <a:gd name="T22" fmla="*/ 156 w 249"/>
                <a:gd name="T23" fmla="*/ 217 h 252"/>
                <a:gd name="T24" fmla="*/ 179 w 249"/>
                <a:gd name="T25" fmla="*/ 203 h 252"/>
                <a:gd name="T26" fmla="*/ 200 w 249"/>
                <a:gd name="T27" fmla="*/ 182 h 252"/>
                <a:gd name="T28" fmla="*/ 212 w 249"/>
                <a:gd name="T29" fmla="*/ 157 h 252"/>
                <a:gd name="T30" fmla="*/ 214 w 249"/>
                <a:gd name="T31" fmla="*/ 126 h 252"/>
                <a:gd name="T32" fmla="*/ 212 w 249"/>
                <a:gd name="T33" fmla="*/ 98 h 252"/>
                <a:gd name="T34" fmla="*/ 200 w 249"/>
                <a:gd name="T35" fmla="*/ 70 h 252"/>
                <a:gd name="T36" fmla="*/ 179 w 249"/>
                <a:gd name="T37" fmla="*/ 49 h 252"/>
                <a:gd name="T38" fmla="*/ 156 w 249"/>
                <a:gd name="T39" fmla="*/ 38 h 252"/>
                <a:gd name="T40" fmla="*/ 125 w 249"/>
                <a:gd name="T41" fmla="*/ 33 h 252"/>
                <a:gd name="T42" fmla="*/ 125 w 249"/>
                <a:gd name="T43" fmla="*/ 0 h 252"/>
                <a:gd name="T44" fmla="*/ 165 w 249"/>
                <a:gd name="T45" fmla="*/ 7 h 252"/>
                <a:gd name="T46" fmla="*/ 200 w 249"/>
                <a:gd name="T47" fmla="*/ 26 h 252"/>
                <a:gd name="T48" fmla="*/ 226 w 249"/>
                <a:gd name="T49" fmla="*/ 52 h 252"/>
                <a:gd name="T50" fmla="*/ 244 w 249"/>
                <a:gd name="T51" fmla="*/ 87 h 252"/>
                <a:gd name="T52" fmla="*/ 249 w 249"/>
                <a:gd name="T53" fmla="*/ 126 h 252"/>
                <a:gd name="T54" fmla="*/ 244 w 249"/>
                <a:gd name="T55" fmla="*/ 168 h 252"/>
                <a:gd name="T56" fmla="*/ 226 w 249"/>
                <a:gd name="T57" fmla="*/ 203 h 252"/>
                <a:gd name="T58" fmla="*/ 200 w 249"/>
                <a:gd name="T59" fmla="*/ 229 h 252"/>
                <a:gd name="T60" fmla="*/ 165 w 249"/>
                <a:gd name="T61" fmla="*/ 248 h 252"/>
                <a:gd name="T62" fmla="*/ 125 w 249"/>
                <a:gd name="T63" fmla="*/ 252 h 252"/>
                <a:gd name="T64" fmla="*/ 84 w 249"/>
                <a:gd name="T65" fmla="*/ 248 h 252"/>
                <a:gd name="T66" fmla="*/ 49 w 249"/>
                <a:gd name="T67" fmla="*/ 229 h 252"/>
                <a:gd name="T68" fmla="*/ 23 w 249"/>
                <a:gd name="T69" fmla="*/ 203 h 252"/>
                <a:gd name="T70" fmla="*/ 7 w 249"/>
                <a:gd name="T71" fmla="*/ 168 h 252"/>
                <a:gd name="T72" fmla="*/ 0 w 249"/>
                <a:gd name="T73" fmla="*/ 126 h 252"/>
                <a:gd name="T74" fmla="*/ 7 w 249"/>
                <a:gd name="T75" fmla="*/ 87 h 252"/>
                <a:gd name="T76" fmla="*/ 23 w 249"/>
                <a:gd name="T77" fmla="*/ 52 h 252"/>
                <a:gd name="T78" fmla="*/ 49 w 249"/>
                <a:gd name="T79" fmla="*/ 26 h 252"/>
                <a:gd name="T80" fmla="*/ 84 w 249"/>
                <a:gd name="T81" fmla="*/ 7 h 252"/>
                <a:gd name="T82" fmla="*/ 125 w 249"/>
                <a:gd name="T83"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9" h="252">
                  <a:moveTo>
                    <a:pt x="125" y="33"/>
                  </a:moveTo>
                  <a:lnTo>
                    <a:pt x="95" y="38"/>
                  </a:lnTo>
                  <a:lnTo>
                    <a:pt x="70" y="49"/>
                  </a:lnTo>
                  <a:lnTo>
                    <a:pt x="51" y="70"/>
                  </a:lnTo>
                  <a:lnTo>
                    <a:pt x="39" y="98"/>
                  </a:lnTo>
                  <a:lnTo>
                    <a:pt x="35" y="126"/>
                  </a:lnTo>
                  <a:lnTo>
                    <a:pt x="39" y="157"/>
                  </a:lnTo>
                  <a:lnTo>
                    <a:pt x="51" y="182"/>
                  </a:lnTo>
                  <a:lnTo>
                    <a:pt x="70" y="203"/>
                  </a:lnTo>
                  <a:lnTo>
                    <a:pt x="95" y="217"/>
                  </a:lnTo>
                  <a:lnTo>
                    <a:pt x="125" y="222"/>
                  </a:lnTo>
                  <a:lnTo>
                    <a:pt x="156" y="217"/>
                  </a:lnTo>
                  <a:lnTo>
                    <a:pt x="179" y="203"/>
                  </a:lnTo>
                  <a:lnTo>
                    <a:pt x="200" y="182"/>
                  </a:lnTo>
                  <a:lnTo>
                    <a:pt x="212" y="157"/>
                  </a:lnTo>
                  <a:lnTo>
                    <a:pt x="214" y="126"/>
                  </a:lnTo>
                  <a:lnTo>
                    <a:pt x="212" y="98"/>
                  </a:lnTo>
                  <a:lnTo>
                    <a:pt x="200" y="70"/>
                  </a:lnTo>
                  <a:lnTo>
                    <a:pt x="179" y="49"/>
                  </a:lnTo>
                  <a:lnTo>
                    <a:pt x="156" y="38"/>
                  </a:lnTo>
                  <a:lnTo>
                    <a:pt x="125" y="33"/>
                  </a:lnTo>
                  <a:close/>
                  <a:moveTo>
                    <a:pt x="125" y="0"/>
                  </a:moveTo>
                  <a:lnTo>
                    <a:pt x="165" y="7"/>
                  </a:lnTo>
                  <a:lnTo>
                    <a:pt x="200" y="26"/>
                  </a:lnTo>
                  <a:lnTo>
                    <a:pt x="226" y="52"/>
                  </a:lnTo>
                  <a:lnTo>
                    <a:pt x="244" y="87"/>
                  </a:lnTo>
                  <a:lnTo>
                    <a:pt x="249" y="126"/>
                  </a:lnTo>
                  <a:lnTo>
                    <a:pt x="244" y="168"/>
                  </a:lnTo>
                  <a:lnTo>
                    <a:pt x="226" y="203"/>
                  </a:lnTo>
                  <a:lnTo>
                    <a:pt x="200" y="229"/>
                  </a:lnTo>
                  <a:lnTo>
                    <a:pt x="165" y="248"/>
                  </a:lnTo>
                  <a:lnTo>
                    <a:pt x="125" y="252"/>
                  </a:lnTo>
                  <a:lnTo>
                    <a:pt x="84" y="248"/>
                  </a:lnTo>
                  <a:lnTo>
                    <a:pt x="49" y="229"/>
                  </a:lnTo>
                  <a:lnTo>
                    <a:pt x="23" y="203"/>
                  </a:lnTo>
                  <a:lnTo>
                    <a:pt x="7" y="168"/>
                  </a:lnTo>
                  <a:lnTo>
                    <a:pt x="0" y="126"/>
                  </a:lnTo>
                  <a:lnTo>
                    <a:pt x="7" y="87"/>
                  </a:lnTo>
                  <a:lnTo>
                    <a:pt x="23" y="52"/>
                  </a:lnTo>
                  <a:lnTo>
                    <a:pt x="49" y="26"/>
                  </a:lnTo>
                  <a:lnTo>
                    <a:pt x="84" y="7"/>
                  </a:lnTo>
                  <a:lnTo>
                    <a:pt x="12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33">
              <a:extLst>
                <a:ext uri="{FF2B5EF4-FFF2-40B4-BE49-F238E27FC236}">
                  <a16:creationId xmlns:a16="http://schemas.microsoft.com/office/drawing/2014/main" id="{C7394692-1D5B-4A3A-BE52-4CB6852F469D}"/>
                </a:ext>
              </a:extLst>
            </p:cNvPr>
            <p:cNvSpPr>
              <a:spLocks noEditPoints="1"/>
            </p:cNvSpPr>
            <p:nvPr userDrawn="1"/>
          </p:nvSpPr>
          <p:spPr bwMode="auto">
            <a:xfrm>
              <a:off x="5483225" y="5280026"/>
              <a:ext cx="269875" cy="382588"/>
            </a:xfrm>
            <a:custGeom>
              <a:avLst/>
              <a:gdLst>
                <a:gd name="T0" fmla="*/ 32 w 170"/>
                <a:gd name="T1" fmla="*/ 28 h 241"/>
                <a:gd name="T2" fmla="*/ 32 w 170"/>
                <a:gd name="T3" fmla="*/ 105 h 241"/>
                <a:gd name="T4" fmla="*/ 74 w 170"/>
                <a:gd name="T5" fmla="*/ 105 h 241"/>
                <a:gd name="T6" fmla="*/ 90 w 170"/>
                <a:gd name="T7" fmla="*/ 105 h 241"/>
                <a:gd name="T8" fmla="*/ 104 w 170"/>
                <a:gd name="T9" fmla="*/ 101 h 241"/>
                <a:gd name="T10" fmla="*/ 116 w 170"/>
                <a:gd name="T11" fmla="*/ 96 h 241"/>
                <a:gd name="T12" fmla="*/ 123 w 170"/>
                <a:gd name="T13" fmla="*/ 84 h 241"/>
                <a:gd name="T14" fmla="*/ 125 w 170"/>
                <a:gd name="T15" fmla="*/ 68 h 241"/>
                <a:gd name="T16" fmla="*/ 123 w 170"/>
                <a:gd name="T17" fmla="*/ 52 h 241"/>
                <a:gd name="T18" fmla="*/ 116 w 170"/>
                <a:gd name="T19" fmla="*/ 40 h 241"/>
                <a:gd name="T20" fmla="*/ 104 w 170"/>
                <a:gd name="T21" fmla="*/ 33 h 241"/>
                <a:gd name="T22" fmla="*/ 90 w 170"/>
                <a:gd name="T23" fmla="*/ 31 h 241"/>
                <a:gd name="T24" fmla="*/ 74 w 170"/>
                <a:gd name="T25" fmla="*/ 28 h 241"/>
                <a:gd name="T26" fmla="*/ 32 w 170"/>
                <a:gd name="T27" fmla="*/ 28 h 241"/>
                <a:gd name="T28" fmla="*/ 0 w 170"/>
                <a:gd name="T29" fmla="*/ 0 h 241"/>
                <a:gd name="T30" fmla="*/ 83 w 170"/>
                <a:gd name="T31" fmla="*/ 0 h 241"/>
                <a:gd name="T32" fmla="*/ 111 w 170"/>
                <a:gd name="T33" fmla="*/ 3 h 241"/>
                <a:gd name="T34" fmla="*/ 130 w 170"/>
                <a:gd name="T35" fmla="*/ 12 h 241"/>
                <a:gd name="T36" fmla="*/ 144 w 170"/>
                <a:gd name="T37" fmla="*/ 24 h 241"/>
                <a:gd name="T38" fmla="*/ 153 w 170"/>
                <a:gd name="T39" fmla="*/ 38 h 241"/>
                <a:gd name="T40" fmla="*/ 158 w 170"/>
                <a:gd name="T41" fmla="*/ 52 h 241"/>
                <a:gd name="T42" fmla="*/ 160 w 170"/>
                <a:gd name="T43" fmla="*/ 68 h 241"/>
                <a:gd name="T44" fmla="*/ 156 w 170"/>
                <a:gd name="T45" fmla="*/ 89 h 241"/>
                <a:gd name="T46" fmla="*/ 144 w 170"/>
                <a:gd name="T47" fmla="*/ 110 h 241"/>
                <a:gd name="T48" fmla="*/ 125 w 170"/>
                <a:gd name="T49" fmla="*/ 124 h 241"/>
                <a:gd name="T50" fmla="*/ 102 w 170"/>
                <a:gd name="T51" fmla="*/ 131 h 241"/>
                <a:gd name="T52" fmla="*/ 170 w 170"/>
                <a:gd name="T53" fmla="*/ 241 h 241"/>
                <a:gd name="T54" fmla="*/ 130 w 170"/>
                <a:gd name="T55" fmla="*/ 241 h 241"/>
                <a:gd name="T56" fmla="*/ 69 w 170"/>
                <a:gd name="T57" fmla="*/ 133 h 241"/>
                <a:gd name="T58" fmla="*/ 32 w 170"/>
                <a:gd name="T59" fmla="*/ 133 h 241"/>
                <a:gd name="T60" fmla="*/ 32 w 170"/>
                <a:gd name="T61" fmla="*/ 241 h 241"/>
                <a:gd name="T62" fmla="*/ 0 w 170"/>
                <a:gd name="T63" fmla="*/ 241 h 241"/>
                <a:gd name="T64" fmla="*/ 0 w 170"/>
                <a:gd name="T65"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0" h="241">
                  <a:moveTo>
                    <a:pt x="32" y="28"/>
                  </a:moveTo>
                  <a:lnTo>
                    <a:pt x="32" y="105"/>
                  </a:lnTo>
                  <a:lnTo>
                    <a:pt x="74" y="105"/>
                  </a:lnTo>
                  <a:lnTo>
                    <a:pt x="90" y="105"/>
                  </a:lnTo>
                  <a:lnTo>
                    <a:pt x="104" y="101"/>
                  </a:lnTo>
                  <a:lnTo>
                    <a:pt x="116" y="96"/>
                  </a:lnTo>
                  <a:lnTo>
                    <a:pt x="123" y="84"/>
                  </a:lnTo>
                  <a:lnTo>
                    <a:pt x="125" y="68"/>
                  </a:lnTo>
                  <a:lnTo>
                    <a:pt x="123" y="52"/>
                  </a:lnTo>
                  <a:lnTo>
                    <a:pt x="116" y="40"/>
                  </a:lnTo>
                  <a:lnTo>
                    <a:pt x="104" y="33"/>
                  </a:lnTo>
                  <a:lnTo>
                    <a:pt x="90" y="31"/>
                  </a:lnTo>
                  <a:lnTo>
                    <a:pt x="74" y="28"/>
                  </a:lnTo>
                  <a:lnTo>
                    <a:pt x="32" y="28"/>
                  </a:lnTo>
                  <a:close/>
                  <a:moveTo>
                    <a:pt x="0" y="0"/>
                  </a:moveTo>
                  <a:lnTo>
                    <a:pt x="83" y="0"/>
                  </a:lnTo>
                  <a:lnTo>
                    <a:pt x="111" y="3"/>
                  </a:lnTo>
                  <a:lnTo>
                    <a:pt x="130" y="12"/>
                  </a:lnTo>
                  <a:lnTo>
                    <a:pt x="144" y="24"/>
                  </a:lnTo>
                  <a:lnTo>
                    <a:pt x="153" y="38"/>
                  </a:lnTo>
                  <a:lnTo>
                    <a:pt x="158" y="52"/>
                  </a:lnTo>
                  <a:lnTo>
                    <a:pt x="160" y="68"/>
                  </a:lnTo>
                  <a:lnTo>
                    <a:pt x="156" y="89"/>
                  </a:lnTo>
                  <a:lnTo>
                    <a:pt x="144" y="110"/>
                  </a:lnTo>
                  <a:lnTo>
                    <a:pt x="125" y="124"/>
                  </a:lnTo>
                  <a:lnTo>
                    <a:pt x="102" y="131"/>
                  </a:lnTo>
                  <a:lnTo>
                    <a:pt x="170" y="241"/>
                  </a:lnTo>
                  <a:lnTo>
                    <a:pt x="130" y="241"/>
                  </a:lnTo>
                  <a:lnTo>
                    <a:pt x="69" y="133"/>
                  </a:lnTo>
                  <a:lnTo>
                    <a:pt x="32" y="133"/>
                  </a:lnTo>
                  <a:lnTo>
                    <a:pt x="32" y="241"/>
                  </a:lnTo>
                  <a:lnTo>
                    <a:pt x="0" y="241"/>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7" name="Freeform 34">
              <a:extLst>
                <a:ext uri="{FF2B5EF4-FFF2-40B4-BE49-F238E27FC236}">
                  <a16:creationId xmlns:a16="http://schemas.microsoft.com/office/drawing/2014/main" id="{1F1940BD-EDC4-43F8-A4E2-6D056A9942F6}"/>
                </a:ext>
              </a:extLst>
            </p:cNvPr>
            <p:cNvSpPr>
              <a:spLocks noEditPoints="1"/>
            </p:cNvSpPr>
            <p:nvPr userDrawn="1"/>
          </p:nvSpPr>
          <p:spPr bwMode="auto">
            <a:xfrm>
              <a:off x="5895975" y="5280026"/>
              <a:ext cx="373063" cy="382588"/>
            </a:xfrm>
            <a:custGeom>
              <a:avLst/>
              <a:gdLst>
                <a:gd name="T0" fmla="*/ 117 w 235"/>
                <a:gd name="T1" fmla="*/ 42 h 241"/>
                <a:gd name="T2" fmla="*/ 72 w 235"/>
                <a:gd name="T3" fmla="*/ 152 h 241"/>
                <a:gd name="T4" fmla="*/ 163 w 235"/>
                <a:gd name="T5" fmla="*/ 152 h 241"/>
                <a:gd name="T6" fmla="*/ 119 w 235"/>
                <a:gd name="T7" fmla="*/ 42 h 241"/>
                <a:gd name="T8" fmla="*/ 117 w 235"/>
                <a:gd name="T9" fmla="*/ 42 h 241"/>
                <a:gd name="T10" fmla="*/ 105 w 235"/>
                <a:gd name="T11" fmla="*/ 0 h 241"/>
                <a:gd name="T12" fmla="*/ 135 w 235"/>
                <a:gd name="T13" fmla="*/ 0 h 241"/>
                <a:gd name="T14" fmla="*/ 235 w 235"/>
                <a:gd name="T15" fmla="*/ 241 h 241"/>
                <a:gd name="T16" fmla="*/ 198 w 235"/>
                <a:gd name="T17" fmla="*/ 241 h 241"/>
                <a:gd name="T18" fmla="*/ 175 w 235"/>
                <a:gd name="T19" fmla="*/ 180 h 241"/>
                <a:gd name="T20" fmla="*/ 61 w 235"/>
                <a:gd name="T21" fmla="*/ 180 h 241"/>
                <a:gd name="T22" fmla="*/ 38 w 235"/>
                <a:gd name="T23" fmla="*/ 241 h 241"/>
                <a:gd name="T24" fmla="*/ 0 w 235"/>
                <a:gd name="T25" fmla="*/ 241 h 241"/>
                <a:gd name="T26" fmla="*/ 105 w 235"/>
                <a:gd name="T27"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5" h="241">
                  <a:moveTo>
                    <a:pt x="117" y="42"/>
                  </a:moveTo>
                  <a:lnTo>
                    <a:pt x="72" y="152"/>
                  </a:lnTo>
                  <a:lnTo>
                    <a:pt x="163" y="152"/>
                  </a:lnTo>
                  <a:lnTo>
                    <a:pt x="119" y="42"/>
                  </a:lnTo>
                  <a:lnTo>
                    <a:pt x="117" y="42"/>
                  </a:lnTo>
                  <a:close/>
                  <a:moveTo>
                    <a:pt x="105" y="0"/>
                  </a:moveTo>
                  <a:lnTo>
                    <a:pt x="135" y="0"/>
                  </a:lnTo>
                  <a:lnTo>
                    <a:pt x="235" y="241"/>
                  </a:lnTo>
                  <a:lnTo>
                    <a:pt x="198" y="241"/>
                  </a:lnTo>
                  <a:lnTo>
                    <a:pt x="175" y="180"/>
                  </a:lnTo>
                  <a:lnTo>
                    <a:pt x="61" y="180"/>
                  </a:lnTo>
                  <a:lnTo>
                    <a:pt x="38" y="241"/>
                  </a:lnTo>
                  <a:lnTo>
                    <a:pt x="0" y="241"/>
                  </a:lnTo>
                  <a:lnTo>
                    <a:pt x="10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 name="Freeform 35">
              <a:extLst>
                <a:ext uri="{FF2B5EF4-FFF2-40B4-BE49-F238E27FC236}">
                  <a16:creationId xmlns:a16="http://schemas.microsoft.com/office/drawing/2014/main" id="{8F46F961-D81B-4055-B6D7-E6EE66017066}"/>
                </a:ext>
              </a:extLst>
            </p:cNvPr>
            <p:cNvSpPr>
              <a:spLocks/>
            </p:cNvSpPr>
            <p:nvPr userDrawn="1"/>
          </p:nvSpPr>
          <p:spPr bwMode="auto">
            <a:xfrm>
              <a:off x="6421438" y="5268913"/>
              <a:ext cx="254000" cy="400050"/>
            </a:xfrm>
            <a:custGeom>
              <a:avLst/>
              <a:gdLst>
                <a:gd name="T0" fmla="*/ 88 w 160"/>
                <a:gd name="T1" fmla="*/ 0 h 252"/>
                <a:gd name="T2" fmla="*/ 114 w 160"/>
                <a:gd name="T3" fmla="*/ 3 h 252"/>
                <a:gd name="T4" fmla="*/ 137 w 160"/>
                <a:gd name="T5" fmla="*/ 12 h 252"/>
                <a:gd name="T6" fmla="*/ 158 w 160"/>
                <a:gd name="T7" fmla="*/ 28 h 252"/>
                <a:gd name="T8" fmla="*/ 130 w 160"/>
                <a:gd name="T9" fmla="*/ 54 h 252"/>
                <a:gd name="T10" fmla="*/ 114 w 160"/>
                <a:gd name="T11" fmla="*/ 38 h 252"/>
                <a:gd name="T12" fmla="*/ 88 w 160"/>
                <a:gd name="T13" fmla="*/ 33 h 252"/>
                <a:gd name="T14" fmla="*/ 65 w 160"/>
                <a:gd name="T15" fmla="*/ 35 h 252"/>
                <a:gd name="T16" fmla="*/ 51 w 160"/>
                <a:gd name="T17" fmla="*/ 45 h 252"/>
                <a:gd name="T18" fmla="*/ 44 w 160"/>
                <a:gd name="T19" fmla="*/ 56 h 252"/>
                <a:gd name="T20" fmla="*/ 42 w 160"/>
                <a:gd name="T21" fmla="*/ 68 h 252"/>
                <a:gd name="T22" fmla="*/ 46 w 160"/>
                <a:gd name="T23" fmla="*/ 84 h 252"/>
                <a:gd name="T24" fmla="*/ 56 w 160"/>
                <a:gd name="T25" fmla="*/ 96 h 252"/>
                <a:gd name="T26" fmla="*/ 72 w 160"/>
                <a:gd name="T27" fmla="*/ 105 h 252"/>
                <a:gd name="T28" fmla="*/ 91 w 160"/>
                <a:gd name="T29" fmla="*/ 110 h 252"/>
                <a:gd name="T30" fmla="*/ 112 w 160"/>
                <a:gd name="T31" fmla="*/ 117 h 252"/>
                <a:gd name="T32" fmla="*/ 130 w 160"/>
                <a:gd name="T33" fmla="*/ 126 h 252"/>
                <a:gd name="T34" fmla="*/ 144 w 160"/>
                <a:gd name="T35" fmla="*/ 138 h 252"/>
                <a:gd name="T36" fmla="*/ 156 w 160"/>
                <a:gd name="T37" fmla="*/ 154 h 252"/>
                <a:gd name="T38" fmla="*/ 160 w 160"/>
                <a:gd name="T39" fmla="*/ 180 h 252"/>
                <a:gd name="T40" fmla="*/ 156 w 160"/>
                <a:gd name="T41" fmla="*/ 203 h 252"/>
                <a:gd name="T42" fmla="*/ 144 w 160"/>
                <a:gd name="T43" fmla="*/ 224 h 252"/>
                <a:gd name="T44" fmla="*/ 125 w 160"/>
                <a:gd name="T45" fmla="*/ 241 h 252"/>
                <a:gd name="T46" fmla="*/ 102 w 160"/>
                <a:gd name="T47" fmla="*/ 250 h 252"/>
                <a:gd name="T48" fmla="*/ 77 w 160"/>
                <a:gd name="T49" fmla="*/ 252 h 252"/>
                <a:gd name="T50" fmla="*/ 46 w 160"/>
                <a:gd name="T51" fmla="*/ 250 h 252"/>
                <a:gd name="T52" fmla="*/ 21 w 160"/>
                <a:gd name="T53" fmla="*/ 238 h 252"/>
                <a:gd name="T54" fmla="*/ 0 w 160"/>
                <a:gd name="T55" fmla="*/ 220 h 252"/>
                <a:gd name="T56" fmla="*/ 28 w 160"/>
                <a:gd name="T57" fmla="*/ 196 h 252"/>
                <a:gd name="T58" fmla="*/ 42 w 160"/>
                <a:gd name="T59" fmla="*/ 210 h 252"/>
                <a:gd name="T60" fmla="*/ 58 w 160"/>
                <a:gd name="T61" fmla="*/ 220 h 252"/>
                <a:gd name="T62" fmla="*/ 77 w 160"/>
                <a:gd name="T63" fmla="*/ 222 h 252"/>
                <a:gd name="T64" fmla="*/ 93 w 160"/>
                <a:gd name="T65" fmla="*/ 220 h 252"/>
                <a:gd name="T66" fmla="*/ 109 w 160"/>
                <a:gd name="T67" fmla="*/ 213 h 252"/>
                <a:gd name="T68" fmla="*/ 121 w 160"/>
                <a:gd name="T69" fmla="*/ 201 h 252"/>
                <a:gd name="T70" fmla="*/ 125 w 160"/>
                <a:gd name="T71" fmla="*/ 182 h 252"/>
                <a:gd name="T72" fmla="*/ 121 w 160"/>
                <a:gd name="T73" fmla="*/ 168 h 252"/>
                <a:gd name="T74" fmla="*/ 109 w 160"/>
                <a:gd name="T75" fmla="*/ 157 h 252"/>
                <a:gd name="T76" fmla="*/ 95 w 160"/>
                <a:gd name="T77" fmla="*/ 150 h 252"/>
                <a:gd name="T78" fmla="*/ 77 w 160"/>
                <a:gd name="T79" fmla="*/ 143 h 252"/>
                <a:gd name="T80" fmla="*/ 56 w 160"/>
                <a:gd name="T81" fmla="*/ 136 h 252"/>
                <a:gd name="T82" fmla="*/ 37 w 160"/>
                <a:gd name="T83" fmla="*/ 126 h 252"/>
                <a:gd name="T84" fmla="*/ 23 w 160"/>
                <a:gd name="T85" fmla="*/ 115 h 252"/>
                <a:gd name="T86" fmla="*/ 11 w 160"/>
                <a:gd name="T87" fmla="*/ 96 h 252"/>
                <a:gd name="T88" fmla="*/ 7 w 160"/>
                <a:gd name="T89" fmla="*/ 68 h 252"/>
                <a:gd name="T90" fmla="*/ 11 w 160"/>
                <a:gd name="T91" fmla="*/ 52 h 252"/>
                <a:gd name="T92" fmla="*/ 18 w 160"/>
                <a:gd name="T93" fmla="*/ 33 h 252"/>
                <a:gd name="T94" fmla="*/ 35 w 160"/>
                <a:gd name="T95" fmla="*/ 17 h 252"/>
                <a:gd name="T96" fmla="*/ 58 w 160"/>
                <a:gd name="T97" fmla="*/ 5 h 252"/>
                <a:gd name="T98" fmla="*/ 88 w 160"/>
                <a:gd name="T99"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160" h="252">
                  <a:moveTo>
                    <a:pt x="88" y="0"/>
                  </a:moveTo>
                  <a:lnTo>
                    <a:pt x="114" y="3"/>
                  </a:lnTo>
                  <a:lnTo>
                    <a:pt x="137" y="12"/>
                  </a:lnTo>
                  <a:lnTo>
                    <a:pt x="158" y="28"/>
                  </a:lnTo>
                  <a:lnTo>
                    <a:pt x="130" y="54"/>
                  </a:lnTo>
                  <a:lnTo>
                    <a:pt x="114" y="38"/>
                  </a:lnTo>
                  <a:lnTo>
                    <a:pt x="88" y="33"/>
                  </a:lnTo>
                  <a:lnTo>
                    <a:pt x="65" y="35"/>
                  </a:lnTo>
                  <a:lnTo>
                    <a:pt x="51" y="45"/>
                  </a:lnTo>
                  <a:lnTo>
                    <a:pt x="44" y="56"/>
                  </a:lnTo>
                  <a:lnTo>
                    <a:pt x="42" y="68"/>
                  </a:lnTo>
                  <a:lnTo>
                    <a:pt x="46" y="84"/>
                  </a:lnTo>
                  <a:lnTo>
                    <a:pt x="56" y="96"/>
                  </a:lnTo>
                  <a:lnTo>
                    <a:pt x="72" y="105"/>
                  </a:lnTo>
                  <a:lnTo>
                    <a:pt x="91" y="110"/>
                  </a:lnTo>
                  <a:lnTo>
                    <a:pt x="112" y="117"/>
                  </a:lnTo>
                  <a:lnTo>
                    <a:pt x="130" y="126"/>
                  </a:lnTo>
                  <a:lnTo>
                    <a:pt x="144" y="138"/>
                  </a:lnTo>
                  <a:lnTo>
                    <a:pt x="156" y="154"/>
                  </a:lnTo>
                  <a:lnTo>
                    <a:pt x="160" y="180"/>
                  </a:lnTo>
                  <a:lnTo>
                    <a:pt x="156" y="203"/>
                  </a:lnTo>
                  <a:lnTo>
                    <a:pt x="144" y="224"/>
                  </a:lnTo>
                  <a:lnTo>
                    <a:pt x="125" y="241"/>
                  </a:lnTo>
                  <a:lnTo>
                    <a:pt x="102" y="250"/>
                  </a:lnTo>
                  <a:lnTo>
                    <a:pt x="77" y="252"/>
                  </a:lnTo>
                  <a:lnTo>
                    <a:pt x="46" y="250"/>
                  </a:lnTo>
                  <a:lnTo>
                    <a:pt x="21" y="238"/>
                  </a:lnTo>
                  <a:lnTo>
                    <a:pt x="0" y="220"/>
                  </a:lnTo>
                  <a:lnTo>
                    <a:pt x="28" y="196"/>
                  </a:lnTo>
                  <a:lnTo>
                    <a:pt x="42" y="210"/>
                  </a:lnTo>
                  <a:lnTo>
                    <a:pt x="58" y="220"/>
                  </a:lnTo>
                  <a:lnTo>
                    <a:pt x="77" y="222"/>
                  </a:lnTo>
                  <a:lnTo>
                    <a:pt x="93" y="220"/>
                  </a:lnTo>
                  <a:lnTo>
                    <a:pt x="109" y="213"/>
                  </a:lnTo>
                  <a:lnTo>
                    <a:pt x="121" y="201"/>
                  </a:lnTo>
                  <a:lnTo>
                    <a:pt x="125" y="182"/>
                  </a:lnTo>
                  <a:lnTo>
                    <a:pt x="121" y="168"/>
                  </a:lnTo>
                  <a:lnTo>
                    <a:pt x="109" y="157"/>
                  </a:lnTo>
                  <a:lnTo>
                    <a:pt x="95" y="150"/>
                  </a:lnTo>
                  <a:lnTo>
                    <a:pt x="77" y="143"/>
                  </a:lnTo>
                  <a:lnTo>
                    <a:pt x="56" y="136"/>
                  </a:lnTo>
                  <a:lnTo>
                    <a:pt x="37" y="126"/>
                  </a:lnTo>
                  <a:lnTo>
                    <a:pt x="23" y="115"/>
                  </a:lnTo>
                  <a:lnTo>
                    <a:pt x="11" y="96"/>
                  </a:lnTo>
                  <a:lnTo>
                    <a:pt x="7" y="68"/>
                  </a:lnTo>
                  <a:lnTo>
                    <a:pt x="11" y="52"/>
                  </a:lnTo>
                  <a:lnTo>
                    <a:pt x="18" y="33"/>
                  </a:lnTo>
                  <a:lnTo>
                    <a:pt x="35" y="17"/>
                  </a:lnTo>
                  <a:lnTo>
                    <a:pt x="58" y="5"/>
                  </a:lnTo>
                  <a:lnTo>
                    <a:pt x="88"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9" name="Freeform 36">
              <a:extLst>
                <a:ext uri="{FF2B5EF4-FFF2-40B4-BE49-F238E27FC236}">
                  <a16:creationId xmlns:a16="http://schemas.microsoft.com/office/drawing/2014/main" id="{23FC9197-304A-4963-9AF0-BDBBA594EB85}"/>
                </a:ext>
              </a:extLst>
            </p:cNvPr>
            <p:cNvSpPr>
              <a:spLocks/>
            </p:cNvSpPr>
            <p:nvPr userDrawn="1"/>
          </p:nvSpPr>
          <p:spPr bwMode="auto">
            <a:xfrm>
              <a:off x="6738938" y="5280026"/>
              <a:ext cx="395288" cy="382588"/>
            </a:xfrm>
            <a:custGeom>
              <a:avLst/>
              <a:gdLst>
                <a:gd name="T0" fmla="*/ 0 w 249"/>
                <a:gd name="T1" fmla="*/ 0 h 241"/>
                <a:gd name="T2" fmla="*/ 49 w 249"/>
                <a:gd name="T3" fmla="*/ 0 h 241"/>
                <a:gd name="T4" fmla="*/ 123 w 249"/>
                <a:gd name="T5" fmla="*/ 182 h 241"/>
                <a:gd name="T6" fmla="*/ 126 w 249"/>
                <a:gd name="T7" fmla="*/ 182 h 241"/>
                <a:gd name="T8" fmla="*/ 200 w 249"/>
                <a:gd name="T9" fmla="*/ 0 h 241"/>
                <a:gd name="T10" fmla="*/ 249 w 249"/>
                <a:gd name="T11" fmla="*/ 0 h 241"/>
                <a:gd name="T12" fmla="*/ 249 w 249"/>
                <a:gd name="T13" fmla="*/ 241 h 241"/>
                <a:gd name="T14" fmla="*/ 216 w 249"/>
                <a:gd name="T15" fmla="*/ 241 h 241"/>
                <a:gd name="T16" fmla="*/ 216 w 249"/>
                <a:gd name="T17" fmla="*/ 42 h 241"/>
                <a:gd name="T18" fmla="*/ 216 w 249"/>
                <a:gd name="T19" fmla="*/ 42 h 241"/>
                <a:gd name="T20" fmla="*/ 135 w 249"/>
                <a:gd name="T21" fmla="*/ 241 h 241"/>
                <a:gd name="T22" fmla="*/ 114 w 249"/>
                <a:gd name="T23" fmla="*/ 241 h 241"/>
                <a:gd name="T24" fmla="*/ 33 w 249"/>
                <a:gd name="T25" fmla="*/ 42 h 241"/>
                <a:gd name="T26" fmla="*/ 33 w 249"/>
                <a:gd name="T27" fmla="*/ 42 h 241"/>
                <a:gd name="T28" fmla="*/ 33 w 249"/>
                <a:gd name="T29" fmla="*/ 241 h 241"/>
                <a:gd name="T30" fmla="*/ 0 w 249"/>
                <a:gd name="T31" fmla="*/ 241 h 241"/>
                <a:gd name="T32" fmla="*/ 0 w 249"/>
                <a:gd name="T33"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249" h="241">
                  <a:moveTo>
                    <a:pt x="0" y="0"/>
                  </a:moveTo>
                  <a:lnTo>
                    <a:pt x="49" y="0"/>
                  </a:lnTo>
                  <a:lnTo>
                    <a:pt x="123" y="182"/>
                  </a:lnTo>
                  <a:lnTo>
                    <a:pt x="126" y="182"/>
                  </a:lnTo>
                  <a:lnTo>
                    <a:pt x="200" y="0"/>
                  </a:lnTo>
                  <a:lnTo>
                    <a:pt x="249" y="0"/>
                  </a:lnTo>
                  <a:lnTo>
                    <a:pt x="249" y="241"/>
                  </a:lnTo>
                  <a:lnTo>
                    <a:pt x="216" y="241"/>
                  </a:lnTo>
                  <a:lnTo>
                    <a:pt x="216" y="42"/>
                  </a:lnTo>
                  <a:lnTo>
                    <a:pt x="216" y="42"/>
                  </a:lnTo>
                  <a:lnTo>
                    <a:pt x="135" y="241"/>
                  </a:lnTo>
                  <a:lnTo>
                    <a:pt x="114" y="241"/>
                  </a:lnTo>
                  <a:lnTo>
                    <a:pt x="33" y="42"/>
                  </a:lnTo>
                  <a:lnTo>
                    <a:pt x="33" y="42"/>
                  </a:lnTo>
                  <a:lnTo>
                    <a:pt x="33" y="241"/>
                  </a:lnTo>
                  <a:lnTo>
                    <a:pt x="0" y="241"/>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0" name="Freeform 37">
              <a:extLst>
                <a:ext uri="{FF2B5EF4-FFF2-40B4-BE49-F238E27FC236}">
                  <a16:creationId xmlns:a16="http://schemas.microsoft.com/office/drawing/2014/main" id="{B9971C12-812F-4F4A-AB6E-542EBA9C6AC7}"/>
                </a:ext>
              </a:extLst>
            </p:cNvPr>
            <p:cNvSpPr>
              <a:spLocks noEditPoints="1"/>
            </p:cNvSpPr>
            <p:nvPr userDrawn="1"/>
          </p:nvSpPr>
          <p:spPr bwMode="auto">
            <a:xfrm>
              <a:off x="7170738" y="5280026"/>
              <a:ext cx="377825" cy="382588"/>
            </a:xfrm>
            <a:custGeom>
              <a:avLst/>
              <a:gdLst>
                <a:gd name="T0" fmla="*/ 119 w 238"/>
                <a:gd name="T1" fmla="*/ 42 h 241"/>
                <a:gd name="T2" fmla="*/ 72 w 238"/>
                <a:gd name="T3" fmla="*/ 152 h 241"/>
                <a:gd name="T4" fmla="*/ 163 w 238"/>
                <a:gd name="T5" fmla="*/ 152 h 241"/>
                <a:gd name="T6" fmla="*/ 119 w 238"/>
                <a:gd name="T7" fmla="*/ 42 h 241"/>
                <a:gd name="T8" fmla="*/ 119 w 238"/>
                <a:gd name="T9" fmla="*/ 42 h 241"/>
                <a:gd name="T10" fmla="*/ 105 w 238"/>
                <a:gd name="T11" fmla="*/ 0 h 241"/>
                <a:gd name="T12" fmla="*/ 135 w 238"/>
                <a:gd name="T13" fmla="*/ 0 h 241"/>
                <a:gd name="T14" fmla="*/ 238 w 238"/>
                <a:gd name="T15" fmla="*/ 241 h 241"/>
                <a:gd name="T16" fmla="*/ 200 w 238"/>
                <a:gd name="T17" fmla="*/ 241 h 241"/>
                <a:gd name="T18" fmla="*/ 175 w 238"/>
                <a:gd name="T19" fmla="*/ 180 h 241"/>
                <a:gd name="T20" fmla="*/ 61 w 238"/>
                <a:gd name="T21" fmla="*/ 180 h 241"/>
                <a:gd name="T22" fmla="*/ 37 w 238"/>
                <a:gd name="T23" fmla="*/ 241 h 241"/>
                <a:gd name="T24" fmla="*/ 0 w 238"/>
                <a:gd name="T25" fmla="*/ 241 h 241"/>
                <a:gd name="T26" fmla="*/ 105 w 238"/>
                <a:gd name="T27"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238" h="241">
                  <a:moveTo>
                    <a:pt x="119" y="42"/>
                  </a:moveTo>
                  <a:lnTo>
                    <a:pt x="72" y="152"/>
                  </a:lnTo>
                  <a:lnTo>
                    <a:pt x="163" y="152"/>
                  </a:lnTo>
                  <a:lnTo>
                    <a:pt x="119" y="42"/>
                  </a:lnTo>
                  <a:lnTo>
                    <a:pt x="119" y="42"/>
                  </a:lnTo>
                  <a:close/>
                  <a:moveTo>
                    <a:pt x="105" y="0"/>
                  </a:moveTo>
                  <a:lnTo>
                    <a:pt x="135" y="0"/>
                  </a:lnTo>
                  <a:lnTo>
                    <a:pt x="238" y="241"/>
                  </a:lnTo>
                  <a:lnTo>
                    <a:pt x="200" y="241"/>
                  </a:lnTo>
                  <a:lnTo>
                    <a:pt x="175" y="180"/>
                  </a:lnTo>
                  <a:lnTo>
                    <a:pt x="61" y="180"/>
                  </a:lnTo>
                  <a:lnTo>
                    <a:pt x="37" y="241"/>
                  </a:lnTo>
                  <a:lnTo>
                    <a:pt x="0" y="241"/>
                  </a:lnTo>
                  <a:lnTo>
                    <a:pt x="105"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1" name="Freeform 38">
              <a:extLst>
                <a:ext uri="{FF2B5EF4-FFF2-40B4-BE49-F238E27FC236}">
                  <a16:creationId xmlns:a16="http://schemas.microsoft.com/office/drawing/2014/main" id="{5E8976EB-26F3-46F3-B521-3B821CE21916}"/>
                </a:ext>
              </a:extLst>
            </p:cNvPr>
            <p:cNvSpPr>
              <a:spLocks noEditPoints="1"/>
            </p:cNvSpPr>
            <p:nvPr userDrawn="1"/>
          </p:nvSpPr>
          <p:spPr bwMode="auto">
            <a:xfrm>
              <a:off x="7588250" y="5280026"/>
              <a:ext cx="269875" cy="382588"/>
            </a:xfrm>
            <a:custGeom>
              <a:avLst/>
              <a:gdLst>
                <a:gd name="T0" fmla="*/ 33 w 170"/>
                <a:gd name="T1" fmla="*/ 28 h 241"/>
                <a:gd name="T2" fmla="*/ 33 w 170"/>
                <a:gd name="T3" fmla="*/ 105 h 241"/>
                <a:gd name="T4" fmla="*/ 75 w 170"/>
                <a:gd name="T5" fmla="*/ 105 h 241"/>
                <a:gd name="T6" fmla="*/ 91 w 170"/>
                <a:gd name="T7" fmla="*/ 105 h 241"/>
                <a:gd name="T8" fmla="*/ 105 w 170"/>
                <a:gd name="T9" fmla="*/ 101 h 241"/>
                <a:gd name="T10" fmla="*/ 117 w 170"/>
                <a:gd name="T11" fmla="*/ 96 h 241"/>
                <a:gd name="T12" fmla="*/ 124 w 170"/>
                <a:gd name="T13" fmla="*/ 84 h 241"/>
                <a:gd name="T14" fmla="*/ 126 w 170"/>
                <a:gd name="T15" fmla="*/ 68 h 241"/>
                <a:gd name="T16" fmla="*/ 124 w 170"/>
                <a:gd name="T17" fmla="*/ 52 h 241"/>
                <a:gd name="T18" fmla="*/ 117 w 170"/>
                <a:gd name="T19" fmla="*/ 40 h 241"/>
                <a:gd name="T20" fmla="*/ 105 w 170"/>
                <a:gd name="T21" fmla="*/ 33 h 241"/>
                <a:gd name="T22" fmla="*/ 91 w 170"/>
                <a:gd name="T23" fmla="*/ 31 h 241"/>
                <a:gd name="T24" fmla="*/ 75 w 170"/>
                <a:gd name="T25" fmla="*/ 28 h 241"/>
                <a:gd name="T26" fmla="*/ 33 w 170"/>
                <a:gd name="T27" fmla="*/ 28 h 241"/>
                <a:gd name="T28" fmla="*/ 0 w 170"/>
                <a:gd name="T29" fmla="*/ 0 h 241"/>
                <a:gd name="T30" fmla="*/ 84 w 170"/>
                <a:gd name="T31" fmla="*/ 0 h 241"/>
                <a:gd name="T32" fmla="*/ 112 w 170"/>
                <a:gd name="T33" fmla="*/ 3 h 241"/>
                <a:gd name="T34" fmla="*/ 131 w 170"/>
                <a:gd name="T35" fmla="*/ 12 h 241"/>
                <a:gd name="T36" fmla="*/ 145 w 170"/>
                <a:gd name="T37" fmla="*/ 24 h 241"/>
                <a:gd name="T38" fmla="*/ 154 w 170"/>
                <a:gd name="T39" fmla="*/ 38 h 241"/>
                <a:gd name="T40" fmla="*/ 158 w 170"/>
                <a:gd name="T41" fmla="*/ 52 h 241"/>
                <a:gd name="T42" fmla="*/ 161 w 170"/>
                <a:gd name="T43" fmla="*/ 68 h 241"/>
                <a:gd name="T44" fmla="*/ 156 w 170"/>
                <a:gd name="T45" fmla="*/ 89 h 241"/>
                <a:gd name="T46" fmla="*/ 145 w 170"/>
                <a:gd name="T47" fmla="*/ 110 h 241"/>
                <a:gd name="T48" fmla="*/ 126 w 170"/>
                <a:gd name="T49" fmla="*/ 124 h 241"/>
                <a:gd name="T50" fmla="*/ 103 w 170"/>
                <a:gd name="T51" fmla="*/ 131 h 241"/>
                <a:gd name="T52" fmla="*/ 170 w 170"/>
                <a:gd name="T53" fmla="*/ 241 h 241"/>
                <a:gd name="T54" fmla="*/ 128 w 170"/>
                <a:gd name="T55" fmla="*/ 241 h 241"/>
                <a:gd name="T56" fmla="*/ 68 w 170"/>
                <a:gd name="T57" fmla="*/ 133 h 241"/>
                <a:gd name="T58" fmla="*/ 33 w 170"/>
                <a:gd name="T59" fmla="*/ 133 h 241"/>
                <a:gd name="T60" fmla="*/ 33 w 170"/>
                <a:gd name="T61" fmla="*/ 241 h 241"/>
                <a:gd name="T62" fmla="*/ 0 w 170"/>
                <a:gd name="T63" fmla="*/ 241 h 241"/>
                <a:gd name="T64" fmla="*/ 0 w 170"/>
                <a:gd name="T65"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0" h="241">
                  <a:moveTo>
                    <a:pt x="33" y="28"/>
                  </a:moveTo>
                  <a:lnTo>
                    <a:pt x="33" y="105"/>
                  </a:lnTo>
                  <a:lnTo>
                    <a:pt x="75" y="105"/>
                  </a:lnTo>
                  <a:lnTo>
                    <a:pt x="91" y="105"/>
                  </a:lnTo>
                  <a:lnTo>
                    <a:pt x="105" y="101"/>
                  </a:lnTo>
                  <a:lnTo>
                    <a:pt x="117" y="96"/>
                  </a:lnTo>
                  <a:lnTo>
                    <a:pt x="124" y="84"/>
                  </a:lnTo>
                  <a:lnTo>
                    <a:pt x="126" y="68"/>
                  </a:lnTo>
                  <a:lnTo>
                    <a:pt x="124" y="52"/>
                  </a:lnTo>
                  <a:lnTo>
                    <a:pt x="117" y="40"/>
                  </a:lnTo>
                  <a:lnTo>
                    <a:pt x="105" y="33"/>
                  </a:lnTo>
                  <a:lnTo>
                    <a:pt x="91" y="31"/>
                  </a:lnTo>
                  <a:lnTo>
                    <a:pt x="75" y="28"/>
                  </a:lnTo>
                  <a:lnTo>
                    <a:pt x="33" y="28"/>
                  </a:lnTo>
                  <a:close/>
                  <a:moveTo>
                    <a:pt x="0" y="0"/>
                  </a:moveTo>
                  <a:lnTo>
                    <a:pt x="84" y="0"/>
                  </a:lnTo>
                  <a:lnTo>
                    <a:pt x="112" y="3"/>
                  </a:lnTo>
                  <a:lnTo>
                    <a:pt x="131" y="12"/>
                  </a:lnTo>
                  <a:lnTo>
                    <a:pt x="145" y="24"/>
                  </a:lnTo>
                  <a:lnTo>
                    <a:pt x="154" y="38"/>
                  </a:lnTo>
                  <a:lnTo>
                    <a:pt x="158" y="52"/>
                  </a:lnTo>
                  <a:lnTo>
                    <a:pt x="161" y="68"/>
                  </a:lnTo>
                  <a:lnTo>
                    <a:pt x="156" y="89"/>
                  </a:lnTo>
                  <a:lnTo>
                    <a:pt x="145" y="110"/>
                  </a:lnTo>
                  <a:lnTo>
                    <a:pt x="126" y="124"/>
                  </a:lnTo>
                  <a:lnTo>
                    <a:pt x="103" y="131"/>
                  </a:lnTo>
                  <a:lnTo>
                    <a:pt x="170" y="241"/>
                  </a:lnTo>
                  <a:lnTo>
                    <a:pt x="128" y="241"/>
                  </a:lnTo>
                  <a:lnTo>
                    <a:pt x="68" y="133"/>
                  </a:lnTo>
                  <a:lnTo>
                    <a:pt x="33" y="133"/>
                  </a:lnTo>
                  <a:lnTo>
                    <a:pt x="33" y="241"/>
                  </a:lnTo>
                  <a:lnTo>
                    <a:pt x="0" y="241"/>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2" name="Freeform 39">
              <a:extLst>
                <a:ext uri="{FF2B5EF4-FFF2-40B4-BE49-F238E27FC236}">
                  <a16:creationId xmlns:a16="http://schemas.microsoft.com/office/drawing/2014/main" id="{67ECA2D0-2E7D-4616-8EF0-D7325EC2EE1A}"/>
                </a:ext>
              </a:extLst>
            </p:cNvPr>
            <p:cNvSpPr>
              <a:spLocks/>
            </p:cNvSpPr>
            <p:nvPr userDrawn="1"/>
          </p:nvSpPr>
          <p:spPr bwMode="auto">
            <a:xfrm>
              <a:off x="7866063" y="5280026"/>
              <a:ext cx="295275" cy="382588"/>
            </a:xfrm>
            <a:custGeom>
              <a:avLst/>
              <a:gdLst>
                <a:gd name="T0" fmla="*/ 0 w 186"/>
                <a:gd name="T1" fmla="*/ 0 h 241"/>
                <a:gd name="T2" fmla="*/ 186 w 186"/>
                <a:gd name="T3" fmla="*/ 0 h 241"/>
                <a:gd name="T4" fmla="*/ 186 w 186"/>
                <a:gd name="T5" fmla="*/ 31 h 241"/>
                <a:gd name="T6" fmla="*/ 109 w 186"/>
                <a:gd name="T7" fmla="*/ 31 h 241"/>
                <a:gd name="T8" fmla="*/ 109 w 186"/>
                <a:gd name="T9" fmla="*/ 241 h 241"/>
                <a:gd name="T10" fmla="*/ 77 w 186"/>
                <a:gd name="T11" fmla="*/ 241 h 241"/>
                <a:gd name="T12" fmla="*/ 77 w 186"/>
                <a:gd name="T13" fmla="*/ 31 h 241"/>
                <a:gd name="T14" fmla="*/ 0 w 186"/>
                <a:gd name="T15" fmla="*/ 31 h 241"/>
                <a:gd name="T16" fmla="*/ 0 w 186"/>
                <a:gd name="T17"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86" h="241">
                  <a:moveTo>
                    <a:pt x="0" y="0"/>
                  </a:moveTo>
                  <a:lnTo>
                    <a:pt x="186" y="0"/>
                  </a:lnTo>
                  <a:lnTo>
                    <a:pt x="186" y="31"/>
                  </a:lnTo>
                  <a:lnTo>
                    <a:pt x="109" y="31"/>
                  </a:lnTo>
                  <a:lnTo>
                    <a:pt x="109" y="241"/>
                  </a:lnTo>
                  <a:lnTo>
                    <a:pt x="77" y="241"/>
                  </a:lnTo>
                  <a:lnTo>
                    <a:pt x="77" y="31"/>
                  </a:lnTo>
                  <a:lnTo>
                    <a:pt x="0" y="31"/>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3" name="Freeform 40">
              <a:extLst>
                <a:ext uri="{FF2B5EF4-FFF2-40B4-BE49-F238E27FC236}">
                  <a16:creationId xmlns:a16="http://schemas.microsoft.com/office/drawing/2014/main" id="{1FF5B2F2-E920-434E-A3C7-3DF026735A86}"/>
                </a:ext>
              </a:extLst>
            </p:cNvPr>
            <p:cNvSpPr>
              <a:spLocks/>
            </p:cNvSpPr>
            <p:nvPr userDrawn="1"/>
          </p:nvSpPr>
          <p:spPr bwMode="auto">
            <a:xfrm>
              <a:off x="8205788" y="5280026"/>
              <a:ext cx="254000" cy="382588"/>
            </a:xfrm>
            <a:custGeom>
              <a:avLst/>
              <a:gdLst>
                <a:gd name="T0" fmla="*/ 0 w 160"/>
                <a:gd name="T1" fmla="*/ 0 h 241"/>
                <a:gd name="T2" fmla="*/ 156 w 160"/>
                <a:gd name="T3" fmla="*/ 0 h 241"/>
                <a:gd name="T4" fmla="*/ 156 w 160"/>
                <a:gd name="T5" fmla="*/ 31 h 241"/>
                <a:gd name="T6" fmla="*/ 32 w 160"/>
                <a:gd name="T7" fmla="*/ 31 h 241"/>
                <a:gd name="T8" fmla="*/ 32 w 160"/>
                <a:gd name="T9" fmla="*/ 103 h 241"/>
                <a:gd name="T10" fmla="*/ 146 w 160"/>
                <a:gd name="T11" fmla="*/ 103 h 241"/>
                <a:gd name="T12" fmla="*/ 146 w 160"/>
                <a:gd name="T13" fmla="*/ 133 h 241"/>
                <a:gd name="T14" fmla="*/ 32 w 160"/>
                <a:gd name="T15" fmla="*/ 133 h 241"/>
                <a:gd name="T16" fmla="*/ 32 w 160"/>
                <a:gd name="T17" fmla="*/ 210 h 241"/>
                <a:gd name="T18" fmla="*/ 160 w 160"/>
                <a:gd name="T19" fmla="*/ 210 h 241"/>
                <a:gd name="T20" fmla="*/ 160 w 160"/>
                <a:gd name="T21" fmla="*/ 241 h 241"/>
                <a:gd name="T22" fmla="*/ 0 w 160"/>
                <a:gd name="T23" fmla="*/ 241 h 241"/>
                <a:gd name="T24" fmla="*/ 0 w 160"/>
                <a:gd name="T25"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160" h="241">
                  <a:moveTo>
                    <a:pt x="0" y="0"/>
                  </a:moveTo>
                  <a:lnTo>
                    <a:pt x="156" y="0"/>
                  </a:lnTo>
                  <a:lnTo>
                    <a:pt x="156" y="31"/>
                  </a:lnTo>
                  <a:lnTo>
                    <a:pt x="32" y="31"/>
                  </a:lnTo>
                  <a:lnTo>
                    <a:pt x="32" y="103"/>
                  </a:lnTo>
                  <a:lnTo>
                    <a:pt x="146" y="103"/>
                  </a:lnTo>
                  <a:lnTo>
                    <a:pt x="146" y="133"/>
                  </a:lnTo>
                  <a:lnTo>
                    <a:pt x="32" y="133"/>
                  </a:lnTo>
                  <a:lnTo>
                    <a:pt x="32" y="210"/>
                  </a:lnTo>
                  <a:lnTo>
                    <a:pt x="160" y="210"/>
                  </a:lnTo>
                  <a:lnTo>
                    <a:pt x="160" y="241"/>
                  </a:lnTo>
                  <a:lnTo>
                    <a:pt x="0" y="241"/>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4" name="Freeform 41">
              <a:extLst>
                <a:ext uri="{FF2B5EF4-FFF2-40B4-BE49-F238E27FC236}">
                  <a16:creationId xmlns:a16="http://schemas.microsoft.com/office/drawing/2014/main" id="{A02D6F3D-F77C-43BD-836A-F1FF029D4E09}"/>
                </a:ext>
              </a:extLst>
            </p:cNvPr>
            <p:cNvSpPr>
              <a:spLocks noEditPoints="1"/>
            </p:cNvSpPr>
            <p:nvPr userDrawn="1"/>
          </p:nvSpPr>
          <p:spPr bwMode="auto">
            <a:xfrm>
              <a:off x="8526463" y="5280026"/>
              <a:ext cx="269875" cy="382588"/>
            </a:xfrm>
            <a:custGeom>
              <a:avLst/>
              <a:gdLst>
                <a:gd name="T0" fmla="*/ 33 w 170"/>
                <a:gd name="T1" fmla="*/ 28 h 241"/>
                <a:gd name="T2" fmla="*/ 33 w 170"/>
                <a:gd name="T3" fmla="*/ 105 h 241"/>
                <a:gd name="T4" fmla="*/ 75 w 170"/>
                <a:gd name="T5" fmla="*/ 105 h 241"/>
                <a:gd name="T6" fmla="*/ 89 w 170"/>
                <a:gd name="T7" fmla="*/ 105 h 241"/>
                <a:gd name="T8" fmla="*/ 103 w 170"/>
                <a:gd name="T9" fmla="*/ 101 h 241"/>
                <a:gd name="T10" fmla="*/ 114 w 170"/>
                <a:gd name="T11" fmla="*/ 96 h 241"/>
                <a:gd name="T12" fmla="*/ 124 w 170"/>
                <a:gd name="T13" fmla="*/ 84 h 241"/>
                <a:gd name="T14" fmla="*/ 126 w 170"/>
                <a:gd name="T15" fmla="*/ 68 h 241"/>
                <a:gd name="T16" fmla="*/ 124 w 170"/>
                <a:gd name="T17" fmla="*/ 52 h 241"/>
                <a:gd name="T18" fmla="*/ 114 w 170"/>
                <a:gd name="T19" fmla="*/ 40 h 241"/>
                <a:gd name="T20" fmla="*/ 103 w 170"/>
                <a:gd name="T21" fmla="*/ 33 h 241"/>
                <a:gd name="T22" fmla="*/ 89 w 170"/>
                <a:gd name="T23" fmla="*/ 31 h 241"/>
                <a:gd name="T24" fmla="*/ 75 w 170"/>
                <a:gd name="T25" fmla="*/ 28 h 241"/>
                <a:gd name="T26" fmla="*/ 33 w 170"/>
                <a:gd name="T27" fmla="*/ 28 h 241"/>
                <a:gd name="T28" fmla="*/ 0 w 170"/>
                <a:gd name="T29" fmla="*/ 0 h 241"/>
                <a:gd name="T30" fmla="*/ 84 w 170"/>
                <a:gd name="T31" fmla="*/ 0 h 241"/>
                <a:gd name="T32" fmla="*/ 110 w 170"/>
                <a:gd name="T33" fmla="*/ 3 h 241"/>
                <a:gd name="T34" fmla="*/ 131 w 170"/>
                <a:gd name="T35" fmla="*/ 12 h 241"/>
                <a:gd name="T36" fmla="*/ 145 w 170"/>
                <a:gd name="T37" fmla="*/ 24 h 241"/>
                <a:gd name="T38" fmla="*/ 154 w 170"/>
                <a:gd name="T39" fmla="*/ 38 h 241"/>
                <a:gd name="T40" fmla="*/ 159 w 170"/>
                <a:gd name="T41" fmla="*/ 52 h 241"/>
                <a:gd name="T42" fmla="*/ 161 w 170"/>
                <a:gd name="T43" fmla="*/ 68 h 241"/>
                <a:gd name="T44" fmla="*/ 156 w 170"/>
                <a:gd name="T45" fmla="*/ 89 h 241"/>
                <a:gd name="T46" fmla="*/ 145 w 170"/>
                <a:gd name="T47" fmla="*/ 110 h 241"/>
                <a:gd name="T48" fmla="*/ 126 w 170"/>
                <a:gd name="T49" fmla="*/ 124 h 241"/>
                <a:gd name="T50" fmla="*/ 100 w 170"/>
                <a:gd name="T51" fmla="*/ 131 h 241"/>
                <a:gd name="T52" fmla="*/ 170 w 170"/>
                <a:gd name="T53" fmla="*/ 241 h 241"/>
                <a:gd name="T54" fmla="*/ 128 w 170"/>
                <a:gd name="T55" fmla="*/ 241 h 241"/>
                <a:gd name="T56" fmla="*/ 68 w 170"/>
                <a:gd name="T57" fmla="*/ 133 h 241"/>
                <a:gd name="T58" fmla="*/ 33 w 170"/>
                <a:gd name="T59" fmla="*/ 133 h 241"/>
                <a:gd name="T60" fmla="*/ 33 w 170"/>
                <a:gd name="T61" fmla="*/ 241 h 241"/>
                <a:gd name="T62" fmla="*/ 0 w 170"/>
                <a:gd name="T63" fmla="*/ 241 h 241"/>
                <a:gd name="T64" fmla="*/ 0 w 170"/>
                <a:gd name="T65"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0" h="241">
                  <a:moveTo>
                    <a:pt x="33" y="28"/>
                  </a:moveTo>
                  <a:lnTo>
                    <a:pt x="33" y="105"/>
                  </a:lnTo>
                  <a:lnTo>
                    <a:pt x="75" y="105"/>
                  </a:lnTo>
                  <a:lnTo>
                    <a:pt x="89" y="105"/>
                  </a:lnTo>
                  <a:lnTo>
                    <a:pt x="103" y="101"/>
                  </a:lnTo>
                  <a:lnTo>
                    <a:pt x="114" y="96"/>
                  </a:lnTo>
                  <a:lnTo>
                    <a:pt x="124" y="84"/>
                  </a:lnTo>
                  <a:lnTo>
                    <a:pt x="126" y="68"/>
                  </a:lnTo>
                  <a:lnTo>
                    <a:pt x="124" y="52"/>
                  </a:lnTo>
                  <a:lnTo>
                    <a:pt x="114" y="40"/>
                  </a:lnTo>
                  <a:lnTo>
                    <a:pt x="103" y="33"/>
                  </a:lnTo>
                  <a:lnTo>
                    <a:pt x="89" y="31"/>
                  </a:lnTo>
                  <a:lnTo>
                    <a:pt x="75" y="28"/>
                  </a:lnTo>
                  <a:lnTo>
                    <a:pt x="33" y="28"/>
                  </a:lnTo>
                  <a:close/>
                  <a:moveTo>
                    <a:pt x="0" y="0"/>
                  </a:moveTo>
                  <a:lnTo>
                    <a:pt x="84" y="0"/>
                  </a:lnTo>
                  <a:lnTo>
                    <a:pt x="110" y="3"/>
                  </a:lnTo>
                  <a:lnTo>
                    <a:pt x="131" y="12"/>
                  </a:lnTo>
                  <a:lnTo>
                    <a:pt x="145" y="24"/>
                  </a:lnTo>
                  <a:lnTo>
                    <a:pt x="154" y="38"/>
                  </a:lnTo>
                  <a:lnTo>
                    <a:pt x="159" y="52"/>
                  </a:lnTo>
                  <a:lnTo>
                    <a:pt x="161" y="68"/>
                  </a:lnTo>
                  <a:lnTo>
                    <a:pt x="156" y="89"/>
                  </a:lnTo>
                  <a:lnTo>
                    <a:pt x="145" y="110"/>
                  </a:lnTo>
                  <a:lnTo>
                    <a:pt x="126" y="124"/>
                  </a:lnTo>
                  <a:lnTo>
                    <a:pt x="100" y="131"/>
                  </a:lnTo>
                  <a:lnTo>
                    <a:pt x="170" y="241"/>
                  </a:lnTo>
                  <a:lnTo>
                    <a:pt x="128" y="241"/>
                  </a:lnTo>
                  <a:lnTo>
                    <a:pt x="68" y="133"/>
                  </a:lnTo>
                  <a:lnTo>
                    <a:pt x="33" y="133"/>
                  </a:lnTo>
                  <a:lnTo>
                    <a:pt x="33" y="241"/>
                  </a:lnTo>
                  <a:lnTo>
                    <a:pt x="0" y="241"/>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5" name="Freeform 42">
              <a:extLst>
                <a:ext uri="{FF2B5EF4-FFF2-40B4-BE49-F238E27FC236}">
                  <a16:creationId xmlns:a16="http://schemas.microsoft.com/office/drawing/2014/main" id="{5F3BAB0E-E73F-46CF-9F44-568EB69B2381}"/>
                </a:ext>
              </a:extLst>
            </p:cNvPr>
            <p:cNvSpPr>
              <a:spLocks/>
            </p:cNvSpPr>
            <p:nvPr userDrawn="1"/>
          </p:nvSpPr>
          <p:spPr bwMode="auto">
            <a:xfrm>
              <a:off x="8937625" y="5280026"/>
              <a:ext cx="512763" cy="382588"/>
            </a:xfrm>
            <a:custGeom>
              <a:avLst/>
              <a:gdLst>
                <a:gd name="T0" fmla="*/ 0 w 323"/>
                <a:gd name="T1" fmla="*/ 0 h 241"/>
                <a:gd name="T2" fmla="*/ 35 w 323"/>
                <a:gd name="T3" fmla="*/ 0 h 241"/>
                <a:gd name="T4" fmla="*/ 86 w 323"/>
                <a:gd name="T5" fmla="*/ 192 h 241"/>
                <a:gd name="T6" fmla="*/ 86 w 323"/>
                <a:gd name="T7" fmla="*/ 192 h 241"/>
                <a:gd name="T8" fmla="*/ 144 w 323"/>
                <a:gd name="T9" fmla="*/ 0 h 241"/>
                <a:gd name="T10" fmla="*/ 181 w 323"/>
                <a:gd name="T11" fmla="*/ 0 h 241"/>
                <a:gd name="T12" fmla="*/ 237 w 323"/>
                <a:gd name="T13" fmla="*/ 192 h 241"/>
                <a:gd name="T14" fmla="*/ 237 w 323"/>
                <a:gd name="T15" fmla="*/ 192 h 241"/>
                <a:gd name="T16" fmla="*/ 291 w 323"/>
                <a:gd name="T17" fmla="*/ 0 h 241"/>
                <a:gd name="T18" fmla="*/ 323 w 323"/>
                <a:gd name="T19" fmla="*/ 0 h 241"/>
                <a:gd name="T20" fmla="*/ 253 w 323"/>
                <a:gd name="T21" fmla="*/ 241 h 241"/>
                <a:gd name="T22" fmla="*/ 221 w 323"/>
                <a:gd name="T23" fmla="*/ 241 h 241"/>
                <a:gd name="T24" fmla="*/ 163 w 323"/>
                <a:gd name="T25" fmla="*/ 45 h 241"/>
                <a:gd name="T26" fmla="*/ 160 w 323"/>
                <a:gd name="T27" fmla="*/ 45 h 241"/>
                <a:gd name="T28" fmla="*/ 104 w 323"/>
                <a:gd name="T29" fmla="*/ 241 h 241"/>
                <a:gd name="T30" fmla="*/ 69 w 323"/>
                <a:gd name="T31" fmla="*/ 241 h 241"/>
                <a:gd name="T32" fmla="*/ 0 w 323"/>
                <a:gd name="T33"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23" h="241">
                  <a:moveTo>
                    <a:pt x="0" y="0"/>
                  </a:moveTo>
                  <a:lnTo>
                    <a:pt x="35" y="0"/>
                  </a:lnTo>
                  <a:lnTo>
                    <a:pt x="86" y="192"/>
                  </a:lnTo>
                  <a:lnTo>
                    <a:pt x="86" y="192"/>
                  </a:lnTo>
                  <a:lnTo>
                    <a:pt x="144" y="0"/>
                  </a:lnTo>
                  <a:lnTo>
                    <a:pt x="181" y="0"/>
                  </a:lnTo>
                  <a:lnTo>
                    <a:pt x="237" y="192"/>
                  </a:lnTo>
                  <a:lnTo>
                    <a:pt x="237" y="192"/>
                  </a:lnTo>
                  <a:lnTo>
                    <a:pt x="291" y="0"/>
                  </a:lnTo>
                  <a:lnTo>
                    <a:pt x="323" y="0"/>
                  </a:lnTo>
                  <a:lnTo>
                    <a:pt x="253" y="241"/>
                  </a:lnTo>
                  <a:lnTo>
                    <a:pt x="221" y="241"/>
                  </a:lnTo>
                  <a:lnTo>
                    <a:pt x="163" y="45"/>
                  </a:lnTo>
                  <a:lnTo>
                    <a:pt x="160" y="45"/>
                  </a:lnTo>
                  <a:lnTo>
                    <a:pt x="104" y="241"/>
                  </a:lnTo>
                  <a:lnTo>
                    <a:pt x="69" y="241"/>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6" name="Freeform 43">
              <a:extLst>
                <a:ext uri="{FF2B5EF4-FFF2-40B4-BE49-F238E27FC236}">
                  <a16:creationId xmlns:a16="http://schemas.microsoft.com/office/drawing/2014/main" id="{6FB5EE82-C79A-4D56-BC59-536224BC9B49}"/>
                </a:ext>
              </a:extLst>
            </p:cNvPr>
            <p:cNvSpPr>
              <a:spLocks noEditPoints="1"/>
            </p:cNvSpPr>
            <p:nvPr userDrawn="1"/>
          </p:nvSpPr>
          <p:spPr bwMode="auto">
            <a:xfrm>
              <a:off x="9469438" y="5268913"/>
              <a:ext cx="395288" cy="400050"/>
            </a:xfrm>
            <a:custGeom>
              <a:avLst/>
              <a:gdLst>
                <a:gd name="T0" fmla="*/ 123 w 249"/>
                <a:gd name="T1" fmla="*/ 33 h 252"/>
                <a:gd name="T2" fmla="*/ 93 w 249"/>
                <a:gd name="T3" fmla="*/ 38 h 252"/>
                <a:gd name="T4" fmla="*/ 70 w 249"/>
                <a:gd name="T5" fmla="*/ 49 h 252"/>
                <a:gd name="T6" fmla="*/ 51 w 249"/>
                <a:gd name="T7" fmla="*/ 70 h 252"/>
                <a:gd name="T8" fmla="*/ 37 w 249"/>
                <a:gd name="T9" fmla="*/ 98 h 252"/>
                <a:gd name="T10" fmla="*/ 35 w 249"/>
                <a:gd name="T11" fmla="*/ 126 h 252"/>
                <a:gd name="T12" fmla="*/ 37 w 249"/>
                <a:gd name="T13" fmla="*/ 157 h 252"/>
                <a:gd name="T14" fmla="*/ 51 w 249"/>
                <a:gd name="T15" fmla="*/ 182 h 252"/>
                <a:gd name="T16" fmla="*/ 70 w 249"/>
                <a:gd name="T17" fmla="*/ 203 h 252"/>
                <a:gd name="T18" fmla="*/ 93 w 249"/>
                <a:gd name="T19" fmla="*/ 217 h 252"/>
                <a:gd name="T20" fmla="*/ 123 w 249"/>
                <a:gd name="T21" fmla="*/ 222 h 252"/>
                <a:gd name="T22" fmla="*/ 153 w 249"/>
                <a:gd name="T23" fmla="*/ 217 h 252"/>
                <a:gd name="T24" fmla="*/ 179 w 249"/>
                <a:gd name="T25" fmla="*/ 203 h 252"/>
                <a:gd name="T26" fmla="*/ 198 w 249"/>
                <a:gd name="T27" fmla="*/ 182 h 252"/>
                <a:gd name="T28" fmla="*/ 209 w 249"/>
                <a:gd name="T29" fmla="*/ 157 h 252"/>
                <a:gd name="T30" fmla="*/ 214 w 249"/>
                <a:gd name="T31" fmla="*/ 126 h 252"/>
                <a:gd name="T32" fmla="*/ 209 w 249"/>
                <a:gd name="T33" fmla="*/ 98 h 252"/>
                <a:gd name="T34" fmla="*/ 198 w 249"/>
                <a:gd name="T35" fmla="*/ 70 h 252"/>
                <a:gd name="T36" fmla="*/ 179 w 249"/>
                <a:gd name="T37" fmla="*/ 49 h 252"/>
                <a:gd name="T38" fmla="*/ 153 w 249"/>
                <a:gd name="T39" fmla="*/ 38 h 252"/>
                <a:gd name="T40" fmla="*/ 123 w 249"/>
                <a:gd name="T41" fmla="*/ 33 h 252"/>
                <a:gd name="T42" fmla="*/ 123 w 249"/>
                <a:gd name="T43" fmla="*/ 0 h 252"/>
                <a:gd name="T44" fmla="*/ 165 w 249"/>
                <a:gd name="T45" fmla="*/ 7 h 252"/>
                <a:gd name="T46" fmla="*/ 200 w 249"/>
                <a:gd name="T47" fmla="*/ 26 h 252"/>
                <a:gd name="T48" fmla="*/ 226 w 249"/>
                <a:gd name="T49" fmla="*/ 52 h 252"/>
                <a:gd name="T50" fmla="*/ 242 w 249"/>
                <a:gd name="T51" fmla="*/ 87 h 252"/>
                <a:gd name="T52" fmla="*/ 249 w 249"/>
                <a:gd name="T53" fmla="*/ 126 h 252"/>
                <a:gd name="T54" fmla="*/ 242 w 249"/>
                <a:gd name="T55" fmla="*/ 168 h 252"/>
                <a:gd name="T56" fmla="*/ 226 w 249"/>
                <a:gd name="T57" fmla="*/ 203 h 252"/>
                <a:gd name="T58" fmla="*/ 200 w 249"/>
                <a:gd name="T59" fmla="*/ 229 h 252"/>
                <a:gd name="T60" fmla="*/ 165 w 249"/>
                <a:gd name="T61" fmla="*/ 248 h 252"/>
                <a:gd name="T62" fmla="*/ 123 w 249"/>
                <a:gd name="T63" fmla="*/ 252 h 252"/>
                <a:gd name="T64" fmla="*/ 84 w 249"/>
                <a:gd name="T65" fmla="*/ 248 h 252"/>
                <a:gd name="T66" fmla="*/ 49 w 249"/>
                <a:gd name="T67" fmla="*/ 229 h 252"/>
                <a:gd name="T68" fmla="*/ 23 w 249"/>
                <a:gd name="T69" fmla="*/ 203 h 252"/>
                <a:gd name="T70" fmla="*/ 4 w 249"/>
                <a:gd name="T71" fmla="*/ 168 h 252"/>
                <a:gd name="T72" fmla="*/ 0 w 249"/>
                <a:gd name="T73" fmla="*/ 126 h 252"/>
                <a:gd name="T74" fmla="*/ 4 w 249"/>
                <a:gd name="T75" fmla="*/ 87 h 252"/>
                <a:gd name="T76" fmla="*/ 23 w 249"/>
                <a:gd name="T77" fmla="*/ 52 h 252"/>
                <a:gd name="T78" fmla="*/ 49 w 249"/>
                <a:gd name="T79" fmla="*/ 26 h 252"/>
                <a:gd name="T80" fmla="*/ 84 w 249"/>
                <a:gd name="T81" fmla="*/ 7 h 252"/>
                <a:gd name="T82" fmla="*/ 123 w 249"/>
                <a:gd name="T83" fmla="*/ 0 h 2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Lst>
              <a:rect l="0" t="0" r="r" b="b"/>
              <a:pathLst>
                <a:path w="249" h="252">
                  <a:moveTo>
                    <a:pt x="123" y="33"/>
                  </a:moveTo>
                  <a:lnTo>
                    <a:pt x="93" y="38"/>
                  </a:lnTo>
                  <a:lnTo>
                    <a:pt x="70" y="49"/>
                  </a:lnTo>
                  <a:lnTo>
                    <a:pt x="51" y="70"/>
                  </a:lnTo>
                  <a:lnTo>
                    <a:pt x="37" y="98"/>
                  </a:lnTo>
                  <a:lnTo>
                    <a:pt x="35" y="126"/>
                  </a:lnTo>
                  <a:lnTo>
                    <a:pt x="37" y="157"/>
                  </a:lnTo>
                  <a:lnTo>
                    <a:pt x="51" y="182"/>
                  </a:lnTo>
                  <a:lnTo>
                    <a:pt x="70" y="203"/>
                  </a:lnTo>
                  <a:lnTo>
                    <a:pt x="93" y="217"/>
                  </a:lnTo>
                  <a:lnTo>
                    <a:pt x="123" y="222"/>
                  </a:lnTo>
                  <a:lnTo>
                    <a:pt x="153" y="217"/>
                  </a:lnTo>
                  <a:lnTo>
                    <a:pt x="179" y="203"/>
                  </a:lnTo>
                  <a:lnTo>
                    <a:pt x="198" y="182"/>
                  </a:lnTo>
                  <a:lnTo>
                    <a:pt x="209" y="157"/>
                  </a:lnTo>
                  <a:lnTo>
                    <a:pt x="214" y="126"/>
                  </a:lnTo>
                  <a:lnTo>
                    <a:pt x="209" y="98"/>
                  </a:lnTo>
                  <a:lnTo>
                    <a:pt x="198" y="70"/>
                  </a:lnTo>
                  <a:lnTo>
                    <a:pt x="179" y="49"/>
                  </a:lnTo>
                  <a:lnTo>
                    <a:pt x="153" y="38"/>
                  </a:lnTo>
                  <a:lnTo>
                    <a:pt x="123" y="33"/>
                  </a:lnTo>
                  <a:close/>
                  <a:moveTo>
                    <a:pt x="123" y="0"/>
                  </a:moveTo>
                  <a:lnTo>
                    <a:pt x="165" y="7"/>
                  </a:lnTo>
                  <a:lnTo>
                    <a:pt x="200" y="26"/>
                  </a:lnTo>
                  <a:lnTo>
                    <a:pt x="226" y="52"/>
                  </a:lnTo>
                  <a:lnTo>
                    <a:pt x="242" y="87"/>
                  </a:lnTo>
                  <a:lnTo>
                    <a:pt x="249" y="126"/>
                  </a:lnTo>
                  <a:lnTo>
                    <a:pt x="242" y="168"/>
                  </a:lnTo>
                  <a:lnTo>
                    <a:pt x="226" y="203"/>
                  </a:lnTo>
                  <a:lnTo>
                    <a:pt x="200" y="229"/>
                  </a:lnTo>
                  <a:lnTo>
                    <a:pt x="165" y="248"/>
                  </a:lnTo>
                  <a:lnTo>
                    <a:pt x="123" y="252"/>
                  </a:lnTo>
                  <a:lnTo>
                    <a:pt x="84" y="248"/>
                  </a:lnTo>
                  <a:lnTo>
                    <a:pt x="49" y="229"/>
                  </a:lnTo>
                  <a:lnTo>
                    <a:pt x="23" y="203"/>
                  </a:lnTo>
                  <a:lnTo>
                    <a:pt x="4" y="168"/>
                  </a:lnTo>
                  <a:lnTo>
                    <a:pt x="0" y="126"/>
                  </a:lnTo>
                  <a:lnTo>
                    <a:pt x="4" y="87"/>
                  </a:lnTo>
                  <a:lnTo>
                    <a:pt x="23" y="52"/>
                  </a:lnTo>
                  <a:lnTo>
                    <a:pt x="49" y="26"/>
                  </a:lnTo>
                  <a:lnTo>
                    <a:pt x="84" y="7"/>
                  </a:lnTo>
                  <a:lnTo>
                    <a:pt x="123"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7" name="Freeform 44">
              <a:extLst>
                <a:ext uri="{FF2B5EF4-FFF2-40B4-BE49-F238E27FC236}">
                  <a16:creationId xmlns:a16="http://schemas.microsoft.com/office/drawing/2014/main" id="{C46EBC34-5FEE-42FD-B83B-88003CAA9B5A}"/>
                </a:ext>
              </a:extLst>
            </p:cNvPr>
            <p:cNvSpPr>
              <a:spLocks noEditPoints="1"/>
            </p:cNvSpPr>
            <p:nvPr userDrawn="1"/>
          </p:nvSpPr>
          <p:spPr bwMode="auto">
            <a:xfrm>
              <a:off x="9931400" y="5280026"/>
              <a:ext cx="269875" cy="382588"/>
            </a:xfrm>
            <a:custGeom>
              <a:avLst/>
              <a:gdLst>
                <a:gd name="T0" fmla="*/ 32 w 170"/>
                <a:gd name="T1" fmla="*/ 28 h 241"/>
                <a:gd name="T2" fmla="*/ 32 w 170"/>
                <a:gd name="T3" fmla="*/ 105 h 241"/>
                <a:gd name="T4" fmla="*/ 74 w 170"/>
                <a:gd name="T5" fmla="*/ 105 h 241"/>
                <a:gd name="T6" fmla="*/ 88 w 170"/>
                <a:gd name="T7" fmla="*/ 105 h 241"/>
                <a:gd name="T8" fmla="*/ 102 w 170"/>
                <a:gd name="T9" fmla="*/ 101 h 241"/>
                <a:gd name="T10" fmla="*/ 114 w 170"/>
                <a:gd name="T11" fmla="*/ 96 h 241"/>
                <a:gd name="T12" fmla="*/ 123 w 170"/>
                <a:gd name="T13" fmla="*/ 84 h 241"/>
                <a:gd name="T14" fmla="*/ 125 w 170"/>
                <a:gd name="T15" fmla="*/ 68 h 241"/>
                <a:gd name="T16" fmla="*/ 123 w 170"/>
                <a:gd name="T17" fmla="*/ 52 h 241"/>
                <a:gd name="T18" fmla="*/ 114 w 170"/>
                <a:gd name="T19" fmla="*/ 40 h 241"/>
                <a:gd name="T20" fmla="*/ 102 w 170"/>
                <a:gd name="T21" fmla="*/ 33 h 241"/>
                <a:gd name="T22" fmla="*/ 88 w 170"/>
                <a:gd name="T23" fmla="*/ 31 h 241"/>
                <a:gd name="T24" fmla="*/ 74 w 170"/>
                <a:gd name="T25" fmla="*/ 28 h 241"/>
                <a:gd name="T26" fmla="*/ 32 w 170"/>
                <a:gd name="T27" fmla="*/ 28 h 241"/>
                <a:gd name="T28" fmla="*/ 0 w 170"/>
                <a:gd name="T29" fmla="*/ 0 h 241"/>
                <a:gd name="T30" fmla="*/ 83 w 170"/>
                <a:gd name="T31" fmla="*/ 0 h 241"/>
                <a:gd name="T32" fmla="*/ 109 w 170"/>
                <a:gd name="T33" fmla="*/ 3 h 241"/>
                <a:gd name="T34" fmla="*/ 130 w 170"/>
                <a:gd name="T35" fmla="*/ 12 h 241"/>
                <a:gd name="T36" fmla="*/ 144 w 170"/>
                <a:gd name="T37" fmla="*/ 24 h 241"/>
                <a:gd name="T38" fmla="*/ 153 w 170"/>
                <a:gd name="T39" fmla="*/ 38 h 241"/>
                <a:gd name="T40" fmla="*/ 158 w 170"/>
                <a:gd name="T41" fmla="*/ 52 h 241"/>
                <a:gd name="T42" fmla="*/ 160 w 170"/>
                <a:gd name="T43" fmla="*/ 68 h 241"/>
                <a:gd name="T44" fmla="*/ 156 w 170"/>
                <a:gd name="T45" fmla="*/ 89 h 241"/>
                <a:gd name="T46" fmla="*/ 144 w 170"/>
                <a:gd name="T47" fmla="*/ 110 h 241"/>
                <a:gd name="T48" fmla="*/ 125 w 170"/>
                <a:gd name="T49" fmla="*/ 124 h 241"/>
                <a:gd name="T50" fmla="*/ 100 w 170"/>
                <a:gd name="T51" fmla="*/ 131 h 241"/>
                <a:gd name="T52" fmla="*/ 170 w 170"/>
                <a:gd name="T53" fmla="*/ 241 h 241"/>
                <a:gd name="T54" fmla="*/ 128 w 170"/>
                <a:gd name="T55" fmla="*/ 241 h 241"/>
                <a:gd name="T56" fmla="*/ 67 w 170"/>
                <a:gd name="T57" fmla="*/ 133 h 241"/>
                <a:gd name="T58" fmla="*/ 32 w 170"/>
                <a:gd name="T59" fmla="*/ 133 h 241"/>
                <a:gd name="T60" fmla="*/ 32 w 170"/>
                <a:gd name="T61" fmla="*/ 241 h 241"/>
                <a:gd name="T62" fmla="*/ 0 w 170"/>
                <a:gd name="T63" fmla="*/ 241 h 241"/>
                <a:gd name="T64" fmla="*/ 0 w 170"/>
                <a:gd name="T65"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70" h="241">
                  <a:moveTo>
                    <a:pt x="32" y="28"/>
                  </a:moveTo>
                  <a:lnTo>
                    <a:pt x="32" y="105"/>
                  </a:lnTo>
                  <a:lnTo>
                    <a:pt x="74" y="105"/>
                  </a:lnTo>
                  <a:lnTo>
                    <a:pt x="88" y="105"/>
                  </a:lnTo>
                  <a:lnTo>
                    <a:pt x="102" y="101"/>
                  </a:lnTo>
                  <a:lnTo>
                    <a:pt x="114" y="96"/>
                  </a:lnTo>
                  <a:lnTo>
                    <a:pt x="123" y="84"/>
                  </a:lnTo>
                  <a:lnTo>
                    <a:pt x="125" y="68"/>
                  </a:lnTo>
                  <a:lnTo>
                    <a:pt x="123" y="52"/>
                  </a:lnTo>
                  <a:lnTo>
                    <a:pt x="114" y="40"/>
                  </a:lnTo>
                  <a:lnTo>
                    <a:pt x="102" y="33"/>
                  </a:lnTo>
                  <a:lnTo>
                    <a:pt x="88" y="31"/>
                  </a:lnTo>
                  <a:lnTo>
                    <a:pt x="74" y="28"/>
                  </a:lnTo>
                  <a:lnTo>
                    <a:pt x="32" y="28"/>
                  </a:lnTo>
                  <a:close/>
                  <a:moveTo>
                    <a:pt x="0" y="0"/>
                  </a:moveTo>
                  <a:lnTo>
                    <a:pt x="83" y="0"/>
                  </a:lnTo>
                  <a:lnTo>
                    <a:pt x="109" y="3"/>
                  </a:lnTo>
                  <a:lnTo>
                    <a:pt x="130" y="12"/>
                  </a:lnTo>
                  <a:lnTo>
                    <a:pt x="144" y="24"/>
                  </a:lnTo>
                  <a:lnTo>
                    <a:pt x="153" y="38"/>
                  </a:lnTo>
                  <a:lnTo>
                    <a:pt x="158" y="52"/>
                  </a:lnTo>
                  <a:lnTo>
                    <a:pt x="160" y="68"/>
                  </a:lnTo>
                  <a:lnTo>
                    <a:pt x="156" y="89"/>
                  </a:lnTo>
                  <a:lnTo>
                    <a:pt x="144" y="110"/>
                  </a:lnTo>
                  <a:lnTo>
                    <a:pt x="125" y="124"/>
                  </a:lnTo>
                  <a:lnTo>
                    <a:pt x="100" y="131"/>
                  </a:lnTo>
                  <a:lnTo>
                    <a:pt x="170" y="241"/>
                  </a:lnTo>
                  <a:lnTo>
                    <a:pt x="128" y="241"/>
                  </a:lnTo>
                  <a:lnTo>
                    <a:pt x="67" y="133"/>
                  </a:lnTo>
                  <a:lnTo>
                    <a:pt x="32" y="133"/>
                  </a:lnTo>
                  <a:lnTo>
                    <a:pt x="32" y="241"/>
                  </a:lnTo>
                  <a:lnTo>
                    <a:pt x="0" y="241"/>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8" name="Freeform 45">
              <a:extLst>
                <a:ext uri="{FF2B5EF4-FFF2-40B4-BE49-F238E27FC236}">
                  <a16:creationId xmlns:a16="http://schemas.microsoft.com/office/drawing/2014/main" id="{AF7B554D-512C-432D-9204-37DE0AFDD455}"/>
                </a:ext>
              </a:extLst>
            </p:cNvPr>
            <p:cNvSpPr>
              <a:spLocks/>
            </p:cNvSpPr>
            <p:nvPr userDrawn="1"/>
          </p:nvSpPr>
          <p:spPr bwMode="auto">
            <a:xfrm>
              <a:off x="10248900" y="5280026"/>
              <a:ext cx="225425" cy="382588"/>
            </a:xfrm>
            <a:custGeom>
              <a:avLst/>
              <a:gdLst>
                <a:gd name="T0" fmla="*/ 0 w 142"/>
                <a:gd name="T1" fmla="*/ 0 h 241"/>
                <a:gd name="T2" fmla="*/ 32 w 142"/>
                <a:gd name="T3" fmla="*/ 0 h 241"/>
                <a:gd name="T4" fmla="*/ 32 w 142"/>
                <a:gd name="T5" fmla="*/ 210 h 241"/>
                <a:gd name="T6" fmla="*/ 142 w 142"/>
                <a:gd name="T7" fmla="*/ 210 h 241"/>
                <a:gd name="T8" fmla="*/ 142 w 142"/>
                <a:gd name="T9" fmla="*/ 241 h 241"/>
                <a:gd name="T10" fmla="*/ 0 w 142"/>
                <a:gd name="T11" fmla="*/ 241 h 241"/>
                <a:gd name="T12" fmla="*/ 0 w 142"/>
                <a:gd name="T13" fmla="*/ 0 h 241"/>
              </a:gdLst>
              <a:ahLst/>
              <a:cxnLst>
                <a:cxn ang="0">
                  <a:pos x="T0" y="T1"/>
                </a:cxn>
                <a:cxn ang="0">
                  <a:pos x="T2" y="T3"/>
                </a:cxn>
                <a:cxn ang="0">
                  <a:pos x="T4" y="T5"/>
                </a:cxn>
                <a:cxn ang="0">
                  <a:pos x="T6" y="T7"/>
                </a:cxn>
                <a:cxn ang="0">
                  <a:pos x="T8" y="T9"/>
                </a:cxn>
                <a:cxn ang="0">
                  <a:pos x="T10" y="T11"/>
                </a:cxn>
                <a:cxn ang="0">
                  <a:pos x="T12" y="T13"/>
                </a:cxn>
              </a:cxnLst>
              <a:rect l="0" t="0" r="r" b="b"/>
              <a:pathLst>
                <a:path w="142" h="241">
                  <a:moveTo>
                    <a:pt x="0" y="0"/>
                  </a:moveTo>
                  <a:lnTo>
                    <a:pt x="32" y="0"/>
                  </a:lnTo>
                  <a:lnTo>
                    <a:pt x="32" y="210"/>
                  </a:lnTo>
                  <a:lnTo>
                    <a:pt x="142" y="210"/>
                  </a:lnTo>
                  <a:lnTo>
                    <a:pt x="142" y="241"/>
                  </a:lnTo>
                  <a:lnTo>
                    <a:pt x="0" y="241"/>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39" name="Freeform 46">
              <a:extLst>
                <a:ext uri="{FF2B5EF4-FFF2-40B4-BE49-F238E27FC236}">
                  <a16:creationId xmlns:a16="http://schemas.microsoft.com/office/drawing/2014/main" id="{A2FDA819-396F-4418-90D4-2165F47C5066}"/>
                </a:ext>
              </a:extLst>
            </p:cNvPr>
            <p:cNvSpPr>
              <a:spLocks noEditPoints="1"/>
            </p:cNvSpPr>
            <p:nvPr userDrawn="1"/>
          </p:nvSpPr>
          <p:spPr bwMode="auto">
            <a:xfrm>
              <a:off x="10510838" y="5280026"/>
              <a:ext cx="328613" cy="382588"/>
            </a:xfrm>
            <a:custGeom>
              <a:avLst/>
              <a:gdLst>
                <a:gd name="T0" fmla="*/ 33 w 207"/>
                <a:gd name="T1" fmla="*/ 31 h 241"/>
                <a:gd name="T2" fmla="*/ 33 w 207"/>
                <a:gd name="T3" fmla="*/ 210 h 241"/>
                <a:gd name="T4" fmla="*/ 72 w 207"/>
                <a:gd name="T5" fmla="*/ 210 h 241"/>
                <a:gd name="T6" fmla="*/ 105 w 207"/>
                <a:gd name="T7" fmla="*/ 206 h 241"/>
                <a:gd name="T8" fmla="*/ 133 w 207"/>
                <a:gd name="T9" fmla="*/ 194 h 241"/>
                <a:gd name="T10" fmla="*/ 154 w 207"/>
                <a:gd name="T11" fmla="*/ 178 h 241"/>
                <a:gd name="T12" fmla="*/ 168 w 207"/>
                <a:gd name="T13" fmla="*/ 152 h 241"/>
                <a:gd name="T14" fmla="*/ 175 w 207"/>
                <a:gd name="T15" fmla="*/ 119 h 241"/>
                <a:gd name="T16" fmla="*/ 172 w 207"/>
                <a:gd name="T17" fmla="*/ 105 h 241"/>
                <a:gd name="T18" fmla="*/ 170 w 207"/>
                <a:gd name="T19" fmla="*/ 89 h 241"/>
                <a:gd name="T20" fmla="*/ 161 w 207"/>
                <a:gd name="T21" fmla="*/ 73 h 241"/>
                <a:gd name="T22" fmla="*/ 149 w 207"/>
                <a:gd name="T23" fmla="*/ 56 h 241"/>
                <a:gd name="T24" fmla="*/ 133 w 207"/>
                <a:gd name="T25" fmla="*/ 42 h 241"/>
                <a:gd name="T26" fmla="*/ 109 w 207"/>
                <a:gd name="T27" fmla="*/ 35 h 241"/>
                <a:gd name="T28" fmla="*/ 82 w 207"/>
                <a:gd name="T29" fmla="*/ 31 h 241"/>
                <a:gd name="T30" fmla="*/ 33 w 207"/>
                <a:gd name="T31" fmla="*/ 31 h 241"/>
                <a:gd name="T32" fmla="*/ 0 w 207"/>
                <a:gd name="T33" fmla="*/ 0 h 241"/>
                <a:gd name="T34" fmla="*/ 84 w 207"/>
                <a:gd name="T35" fmla="*/ 0 h 241"/>
                <a:gd name="T36" fmla="*/ 121 w 207"/>
                <a:gd name="T37" fmla="*/ 5 h 241"/>
                <a:gd name="T38" fmla="*/ 151 w 207"/>
                <a:gd name="T39" fmla="*/ 17 h 241"/>
                <a:gd name="T40" fmla="*/ 175 w 207"/>
                <a:gd name="T41" fmla="*/ 33 h 241"/>
                <a:gd name="T42" fmla="*/ 191 w 207"/>
                <a:gd name="T43" fmla="*/ 54 h 241"/>
                <a:gd name="T44" fmla="*/ 200 w 207"/>
                <a:gd name="T45" fmla="*/ 77 h 241"/>
                <a:gd name="T46" fmla="*/ 207 w 207"/>
                <a:gd name="T47" fmla="*/ 101 h 241"/>
                <a:gd name="T48" fmla="*/ 207 w 207"/>
                <a:gd name="T49" fmla="*/ 119 h 241"/>
                <a:gd name="T50" fmla="*/ 205 w 207"/>
                <a:gd name="T51" fmla="*/ 150 h 241"/>
                <a:gd name="T52" fmla="*/ 193 w 207"/>
                <a:gd name="T53" fmla="*/ 178 h 241"/>
                <a:gd name="T54" fmla="*/ 175 w 207"/>
                <a:gd name="T55" fmla="*/ 203 h 241"/>
                <a:gd name="T56" fmla="*/ 149 w 207"/>
                <a:gd name="T57" fmla="*/ 222 h 241"/>
                <a:gd name="T58" fmla="*/ 116 w 207"/>
                <a:gd name="T59" fmla="*/ 236 h 241"/>
                <a:gd name="T60" fmla="*/ 77 w 207"/>
                <a:gd name="T61" fmla="*/ 241 h 241"/>
                <a:gd name="T62" fmla="*/ 0 w 207"/>
                <a:gd name="T63" fmla="*/ 241 h 241"/>
                <a:gd name="T64" fmla="*/ 0 w 207"/>
                <a:gd name="T65" fmla="*/ 0 h 2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207" h="241">
                  <a:moveTo>
                    <a:pt x="33" y="31"/>
                  </a:moveTo>
                  <a:lnTo>
                    <a:pt x="33" y="210"/>
                  </a:lnTo>
                  <a:lnTo>
                    <a:pt x="72" y="210"/>
                  </a:lnTo>
                  <a:lnTo>
                    <a:pt x="105" y="206"/>
                  </a:lnTo>
                  <a:lnTo>
                    <a:pt x="133" y="194"/>
                  </a:lnTo>
                  <a:lnTo>
                    <a:pt x="154" y="178"/>
                  </a:lnTo>
                  <a:lnTo>
                    <a:pt x="168" y="152"/>
                  </a:lnTo>
                  <a:lnTo>
                    <a:pt x="175" y="119"/>
                  </a:lnTo>
                  <a:lnTo>
                    <a:pt x="172" y="105"/>
                  </a:lnTo>
                  <a:lnTo>
                    <a:pt x="170" y="89"/>
                  </a:lnTo>
                  <a:lnTo>
                    <a:pt x="161" y="73"/>
                  </a:lnTo>
                  <a:lnTo>
                    <a:pt x="149" y="56"/>
                  </a:lnTo>
                  <a:lnTo>
                    <a:pt x="133" y="42"/>
                  </a:lnTo>
                  <a:lnTo>
                    <a:pt x="109" y="35"/>
                  </a:lnTo>
                  <a:lnTo>
                    <a:pt x="82" y="31"/>
                  </a:lnTo>
                  <a:lnTo>
                    <a:pt x="33" y="31"/>
                  </a:lnTo>
                  <a:close/>
                  <a:moveTo>
                    <a:pt x="0" y="0"/>
                  </a:moveTo>
                  <a:lnTo>
                    <a:pt x="84" y="0"/>
                  </a:lnTo>
                  <a:lnTo>
                    <a:pt x="121" y="5"/>
                  </a:lnTo>
                  <a:lnTo>
                    <a:pt x="151" y="17"/>
                  </a:lnTo>
                  <a:lnTo>
                    <a:pt x="175" y="33"/>
                  </a:lnTo>
                  <a:lnTo>
                    <a:pt x="191" y="54"/>
                  </a:lnTo>
                  <a:lnTo>
                    <a:pt x="200" y="77"/>
                  </a:lnTo>
                  <a:lnTo>
                    <a:pt x="207" y="101"/>
                  </a:lnTo>
                  <a:lnTo>
                    <a:pt x="207" y="119"/>
                  </a:lnTo>
                  <a:lnTo>
                    <a:pt x="205" y="150"/>
                  </a:lnTo>
                  <a:lnTo>
                    <a:pt x="193" y="178"/>
                  </a:lnTo>
                  <a:lnTo>
                    <a:pt x="175" y="203"/>
                  </a:lnTo>
                  <a:lnTo>
                    <a:pt x="149" y="222"/>
                  </a:lnTo>
                  <a:lnTo>
                    <a:pt x="116" y="236"/>
                  </a:lnTo>
                  <a:lnTo>
                    <a:pt x="77" y="241"/>
                  </a:lnTo>
                  <a:lnTo>
                    <a:pt x="0" y="241"/>
                  </a:lnTo>
                  <a:lnTo>
                    <a:pt x="0" y="0"/>
                  </a:lnTo>
                  <a:close/>
                </a:path>
              </a:pathLst>
            </a:custGeom>
            <a:solidFill>
              <a:srgbClr val="0000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Quality Large Headline">
    <p:spTree>
      <p:nvGrpSpPr>
        <p:cNvPr id="1" name=""/>
        <p:cNvGrpSpPr/>
        <p:nvPr/>
      </p:nvGrpSpPr>
      <p:grpSpPr>
        <a:xfrm>
          <a:off x="0" y="0"/>
          <a:ext cx="0" cy="0"/>
          <a:chOff x="0" y="0"/>
          <a:chExt cx="0" cy="0"/>
        </a:xfrm>
      </p:grpSpPr>
      <p:pic>
        <p:nvPicPr>
          <p:cNvPr id="24" name="Picture Placeholder 6" descr="A person standing in front of a store&#10;&#10;Description automatically generated">
            <a:extLst>
              <a:ext uri="{FF2B5EF4-FFF2-40B4-BE49-F238E27FC236}">
                <a16:creationId xmlns:a16="http://schemas.microsoft.com/office/drawing/2014/main" id="{B6308E49-6F4B-4FB3-B55E-5ABCE9FC1EC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1919" y="78902"/>
            <a:ext cx="4560213" cy="6779098"/>
          </a:xfrm>
          <a:prstGeom prst="rect">
            <a:avLst/>
          </a:prstGeom>
        </p:spPr>
      </p:pic>
      <p:sp>
        <p:nvSpPr>
          <p:cNvPr id="21" name="Rectangle 20">
            <a:extLst>
              <a:ext uri="{FF2B5EF4-FFF2-40B4-BE49-F238E27FC236}">
                <a16:creationId xmlns:a16="http://schemas.microsoft.com/office/drawing/2014/main" id="{014D81D1-28E2-4B5A-90AC-0665128E04D9}"/>
              </a:ext>
            </a:extLst>
          </p:cNvPr>
          <p:cNvSpPr/>
          <p:nvPr userDrawn="1"/>
        </p:nvSpPr>
        <p:spPr>
          <a:xfrm rot="10800000">
            <a:off x="0" y="79514"/>
            <a:ext cx="4196372" cy="6778486"/>
          </a:xfrm>
          <a:prstGeom prst="rect">
            <a:avLst/>
          </a:prstGeom>
          <a:gradFill flip="none" rotWithShape="1">
            <a:gsLst>
              <a:gs pos="3000">
                <a:schemeClr val="accent1">
                  <a:alpha val="38000"/>
                </a:schemeClr>
              </a:gs>
              <a:gs pos="34000">
                <a:schemeClr val="accent1">
                  <a:alpha val="0"/>
                </a:schemeClr>
              </a:gs>
              <a:gs pos="100000">
                <a:schemeClr val="accent1">
                  <a:alpha val="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endParaRPr>
          </a:p>
        </p:txBody>
      </p:sp>
      <p:sp>
        <p:nvSpPr>
          <p:cNvPr id="77" name="Picture Placeholder 76">
            <a:extLst>
              <a:ext uri="{FF2B5EF4-FFF2-40B4-BE49-F238E27FC236}">
                <a16:creationId xmlns:a16="http://schemas.microsoft.com/office/drawing/2014/main" id="{792C26BF-6739-427A-A9E9-8A8A678B7CC7}"/>
              </a:ext>
            </a:extLst>
          </p:cNvPr>
          <p:cNvSpPr>
            <a:spLocks noGrp="1"/>
          </p:cNvSpPr>
          <p:nvPr>
            <p:ph type="pic" sz="quarter" idx="13" hasCustomPrompt="1"/>
          </p:nvPr>
        </p:nvSpPr>
        <p:spPr>
          <a:xfrm>
            <a:off x="1919" y="78902"/>
            <a:ext cx="4560213" cy="6779098"/>
          </a:xfrm>
        </p:spPr>
        <p:txBody>
          <a:bodyPr anchor="ctr">
            <a:normAutofit/>
          </a:bodyPr>
          <a:lstStyle>
            <a:lvl1pPr marL="0" indent="0" algn="ctr">
              <a:buFontTx/>
              <a:buNone/>
              <a:defRPr sz="1500">
                <a:solidFill>
                  <a:schemeClr val="bg1"/>
                </a:solidFill>
                <a:latin typeface="Arial" panose="020B0604020202020204" pitchFamily="34" charset="0"/>
                <a:cs typeface="Arial" panose="020B0604020202020204" pitchFamily="34" charset="0"/>
              </a:defRPr>
            </a:lvl1pPr>
          </a:lstStyle>
          <a:p>
            <a:r>
              <a:rPr lang="en-US"/>
              <a:t>Click to Place Picture</a:t>
            </a:r>
          </a:p>
        </p:txBody>
      </p:sp>
      <p:sp>
        <p:nvSpPr>
          <p:cNvPr id="37" name="Rectangle 182">
            <a:extLst>
              <a:ext uri="{FF2B5EF4-FFF2-40B4-BE49-F238E27FC236}">
                <a16:creationId xmlns:a16="http://schemas.microsoft.com/office/drawing/2014/main" id="{7F1551CC-56A8-4FFE-8188-6BBCFBC0D73C}"/>
              </a:ext>
            </a:extLst>
          </p:cNvPr>
          <p:cNvSpPr>
            <a:spLocks noGrp="1" noChangeArrowheads="1"/>
          </p:cNvSpPr>
          <p:nvPr>
            <p:ph type="ctrTitle" hasCustomPrompt="1"/>
          </p:nvPr>
        </p:nvSpPr>
        <p:spPr bwMode="blackWhite">
          <a:xfrm>
            <a:off x="5275942" y="1272210"/>
            <a:ext cx="6325011" cy="3864494"/>
          </a:xfrm>
          <a:prstGeom prst="rect">
            <a:avLst/>
          </a:prstGeom>
          <a:ln w="25400"/>
          <a:effectLst/>
        </p:spPr>
        <p:txBody>
          <a:bodyPr tIns="91440" bIns="91440" anchor="ctr">
            <a:normAutofit/>
          </a:bodyPr>
          <a:lstStyle>
            <a:lvl1pPr algn="l">
              <a:lnSpc>
                <a:spcPct val="100000"/>
              </a:lnSpc>
              <a:spcBef>
                <a:spcPts val="0"/>
              </a:spcBef>
              <a:defRPr lang="en-US" sz="5100" b="0" kern="1200" cap="none" spc="-50" baseline="0" dirty="0">
                <a:solidFill>
                  <a:schemeClr val="tx1">
                    <a:lumMod val="85000"/>
                    <a:lumOff val="15000"/>
                  </a:schemeClr>
                </a:solidFill>
                <a:effectLst/>
                <a:latin typeface="Arial" panose="020B0604020202020204" pitchFamily="34" charset="0"/>
                <a:ea typeface="+mn-ea"/>
                <a:cs typeface="Arial" panose="020B0604020202020204" pitchFamily="34" charset="0"/>
              </a:defRPr>
            </a:lvl1pPr>
          </a:lstStyle>
          <a:p>
            <a:r>
              <a:rPr lang="en-US"/>
              <a:t>Large headline or statement goes here. Lorem ipsum</a:t>
            </a:r>
          </a:p>
        </p:txBody>
      </p:sp>
      <p:grpSp>
        <p:nvGrpSpPr>
          <p:cNvPr id="29" name="Group 28">
            <a:extLst>
              <a:ext uri="{FF2B5EF4-FFF2-40B4-BE49-F238E27FC236}">
                <a16:creationId xmlns:a16="http://schemas.microsoft.com/office/drawing/2014/main" id="{C08A7271-EAD5-41DA-A647-B52662CE3871}"/>
              </a:ext>
            </a:extLst>
          </p:cNvPr>
          <p:cNvGrpSpPr/>
          <p:nvPr userDrawn="1"/>
        </p:nvGrpSpPr>
        <p:grpSpPr>
          <a:xfrm>
            <a:off x="0" y="0"/>
            <a:ext cx="12190081" cy="79514"/>
            <a:chOff x="0" y="-1"/>
            <a:chExt cx="12190081" cy="1350190"/>
          </a:xfrm>
        </p:grpSpPr>
        <p:sp>
          <p:nvSpPr>
            <p:cNvPr id="30" name="Rectangle 29">
              <a:extLst>
                <a:ext uri="{FF2B5EF4-FFF2-40B4-BE49-F238E27FC236}">
                  <a16:creationId xmlns:a16="http://schemas.microsoft.com/office/drawing/2014/main" id="{566998BE-D4A8-4E8F-9220-64B75E6ABA38}"/>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4DAEA3FA-932F-42AD-ABBD-14E9BA87D297}"/>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29991BE7-E792-4F0F-B8A2-3D9FCF1CD3BB}"/>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73D0491D-8066-428E-9435-FA3684E23FA0}"/>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B99A8192-CD11-4ECE-A1A1-EF3ACC047545}"/>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
        <p:nvSpPr>
          <p:cNvPr id="20" name="Slide Number Placeholder 1">
            <a:extLst>
              <a:ext uri="{FF2B5EF4-FFF2-40B4-BE49-F238E27FC236}">
                <a16:creationId xmlns:a16="http://schemas.microsoft.com/office/drawing/2014/main" id="{1259CC84-9D61-4B7E-B269-B36414503070}"/>
              </a:ext>
            </a:extLst>
          </p:cNvPr>
          <p:cNvSpPr txBox="1">
            <a:spLocks/>
          </p:cNvSpPr>
          <p:nvPr userDrawn="1"/>
        </p:nvSpPr>
        <p:spPr>
          <a:xfrm>
            <a:off x="10315547" y="6463203"/>
            <a:ext cx="596447" cy="277811"/>
          </a:xfrm>
          <a:prstGeom prst="rect">
            <a:avLst/>
          </a:prstGeom>
        </p:spPr>
        <p:txBody>
          <a:bodyPr vert="horz" lIns="68580" tIns="34290" rIns="68580" bIns="34290" rtlCol="0" anchor="ctr"/>
          <a:lstStyle>
            <a:defPPr>
              <a:defRPr lang="en-US"/>
            </a:defPPr>
            <a:lvl1pPr algn="l" rtl="0" fontAlgn="base">
              <a:spcBef>
                <a:spcPct val="0"/>
              </a:spcBef>
              <a:spcAft>
                <a:spcPct val="0"/>
              </a:spcAft>
              <a:defRPr sz="1000" b="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9899D5D8-9A89-49C6-87E2-D5B81659BB09}" type="slidenum">
              <a:rPr lang="en-US" sz="1000" b="1" spc="300" smtClean="0">
                <a:solidFill>
                  <a:schemeClr val="tx1">
                    <a:lumMod val="65000"/>
                    <a:lumOff val="35000"/>
                  </a:schemeClr>
                </a:solidFill>
                <a:latin typeface="Arial" panose="020B0604020202020204" pitchFamily="34" charset="0"/>
                <a:cs typeface="Arial" panose="020B0604020202020204" pitchFamily="34" charset="0"/>
              </a:rPr>
              <a:pPr algn="r"/>
              <a:t>‹#›</a:t>
            </a:fld>
            <a:endParaRPr lang="en-US" sz="1000" b="1" spc="300">
              <a:solidFill>
                <a:schemeClr val="tx1">
                  <a:lumMod val="65000"/>
                  <a:lumOff val="35000"/>
                </a:schemeClr>
              </a:solidFill>
              <a:latin typeface="Arial" panose="020B0604020202020204" pitchFamily="34" charset="0"/>
              <a:cs typeface="Arial" panose="020B0604020202020204" pitchFamily="34" charset="0"/>
            </a:endParaRPr>
          </a:p>
        </p:txBody>
      </p:sp>
      <p:sp>
        <p:nvSpPr>
          <p:cNvPr id="25" name="TextBox 24">
            <a:extLst>
              <a:ext uri="{FF2B5EF4-FFF2-40B4-BE49-F238E27FC236}">
                <a16:creationId xmlns:a16="http://schemas.microsoft.com/office/drawing/2014/main" id="{4F57D660-4AAE-4D5D-82B7-7B0FFD272375}"/>
              </a:ext>
            </a:extLst>
          </p:cNvPr>
          <p:cNvSpPr txBox="1"/>
          <p:nvPr userDrawn="1"/>
        </p:nvSpPr>
        <p:spPr>
          <a:xfrm>
            <a:off x="7781092" y="6418656"/>
            <a:ext cx="2590528" cy="308777"/>
          </a:xfrm>
          <a:prstGeom prst="rect">
            <a:avLst/>
          </a:prstGeom>
          <a:noFill/>
        </p:spPr>
        <p:txBody>
          <a:bodyPr wrap="square" rtlCol="0" anchor="b">
            <a:noAutofit/>
          </a:bodyPr>
          <a:lstStyle/>
          <a:p>
            <a:pPr algn="r"/>
            <a:r>
              <a:rPr lang="en-US" sz="900" b="1" i="0" cap="all" spc="50" baseline="0">
                <a:solidFill>
                  <a:schemeClr val="tx2">
                    <a:lumMod val="90000"/>
                  </a:schemeClr>
                </a:solidFill>
                <a:latin typeface="Arial" panose="020B0604020202020204" pitchFamily="34" charset="0"/>
                <a:cs typeface="Arial" panose="020B0604020202020204" pitchFamily="34" charset="0"/>
              </a:rPr>
              <a:t>Confidential &amp; proprietary</a:t>
            </a:r>
          </a:p>
        </p:txBody>
      </p:sp>
      <p:grpSp>
        <p:nvGrpSpPr>
          <p:cNvPr id="26" name="Group 25">
            <a:extLst>
              <a:ext uri="{FF2B5EF4-FFF2-40B4-BE49-F238E27FC236}">
                <a16:creationId xmlns:a16="http://schemas.microsoft.com/office/drawing/2014/main" id="{A7964EA6-FA40-459F-BF7E-34433308865C}"/>
              </a:ext>
            </a:extLst>
          </p:cNvPr>
          <p:cNvGrpSpPr/>
          <p:nvPr userDrawn="1"/>
        </p:nvGrpSpPr>
        <p:grpSpPr>
          <a:xfrm>
            <a:off x="11369623" y="6476214"/>
            <a:ext cx="489002" cy="176138"/>
            <a:chOff x="271463" y="2852738"/>
            <a:chExt cx="3190876" cy="1149350"/>
          </a:xfrm>
        </p:grpSpPr>
        <p:sp>
          <p:nvSpPr>
            <p:cNvPr id="40" name="Freeform 6">
              <a:extLst>
                <a:ext uri="{FF2B5EF4-FFF2-40B4-BE49-F238E27FC236}">
                  <a16:creationId xmlns:a16="http://schemas.microsoft.com/office/drawing/2014/main" id="{6B56D1BA-1D0B-48D6-8A9B-D6701B6E2C0F}"/>
                </a:ext>
              </a:extLst>
            </p:cNvPr>
            <p:cNvSpPr>
              <a:spLocks/>
            </p:cNvSpPr>
            <p:nvPr/>
          </p:nvSpPr>
          <p:spPr bwMode="auto">
            <a:xfrm>
              <a:off x="1577976" y="2852738"/>
              <a:ext cx="609600" cy="1149350"/>
            </a:xfrm>
            <a:custGeom>
              <a:avLst/>
              <a:gdLst>
                <a:gd name="T0" fmla="*/ 0 w 384"/>
                <a:gd name="T1" fmla="*/ 0 h 724"/>
                <a:gd name="T2" fmla="*/ 41 w 384"/>
                <a:gd name="T3" fmla="*/ 0 h 724"/>
                <a:gd name="T4" fmla="*/ 192 w 384"/>
                <a:gd name="T5" fmla="*/ 241 h 724"/>
                <a:gd name="T6" fmla="*/ 341 w 384"/>
                <a:gd name="T7" fmla="*/ 0 h 724"/>
                <a:gd name="T8" fmla="*/ 382 w 384"/>
                <a:gd name="T9" fmla="*/ 0 h 724"/>
                <a:gd name="T10" fmla="*/ 382 w 384"/>
                <a:gd name="T11" fmla="*/ 723 h 724"/>
                <a:gd name="T12" fmla="*/ 384 w 384"/>
                <a:gd name="T13" fmla="*/ 724 h 724"/>
                <a:gd name="T14" fmla="*/ 341 w 384"/>
                <a:gd name="T15" fmla="*/ 724 h 724"/>
                <a:gd name="T16" fmla="*/ 192 w 384"/>
                <a:gd name="T17" fmla="*/ 483 h 724"/>
                <a:gd name="T18" fmla="*/ 41 w 384"/>
                <a:gd name="T19" fmla="*/ 724 h 724"/>
                <a:gd name="T20" fmla="*/ 0 w 384"/>
                <a:gd name="T21" fmla="*/ 724 h 724"/>
                <a:gd name="T22" fmla="*/ 0 w 384"/>
                <a:gd name="T23"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724">
                  <a:moveTo>
                    <a:pt x="0" y="0"/>
                  </a:moveTo>
                  <a:lnTo>
                    <a:pt x="41" y="0"/>
                  </a:lnTo>
                  <a:lnTo>
                    <a:pt x="192" y="241"/>
                  </a:lnTo>
                  <a:lnTo>
                    <a:pt x="341" y="0"/>
                  </a:lnTo>
                  <a:lnTo>
                    <a:pt x="382" y="0"/>
                  </a:lnTo>
                  <a:lnTo>
                    <a:pt x="382" y="723"/>
                  </a:lnTo>
                  <a:lnTo>
                    <a:pt x="384" y="724"/>
                  </a:lnTo>
                  <a:lnTo>
                    <a:pt x="341" y="724"/>
                  </a:lnTo>
                  <a:lnTo>
                    <a:pt x="192" y="483"/>
                  </a:lnTo>
                  <a:lnTo>
                    <a:pt x="41" y="724"/>
                  </a:lnTo>
                  <a:lnTo>
                    <a:pt x="0" y="724"/>
                  </a:lnTo>
                  <a:lnTo>
                    <a:pt x="0" y="0"/>
                  </a:lnTo>
                  <a:close/>
                </a:path>
              </a:pathLst>
            </a:custGeom>
            <a:solidFill>
              <a:srgbClr val="7DB2D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1" name="Freeform 7">
              <a:extLst>
                <a:ext uri="{FF2B5EF4-FFF2-40B4-BE49-F238E27FC236}">
                  <a16:creationId xmlns:a16="http://schemas.microsoft.com/office/drawing/2014/main" id="{6F33A3D7-2E0B-4E81-A491-81B9B4545670}"/>
                </a:ext>
              </a:extLst>
            </p:cNvPr>
            <p:cNvSpPr>
              <a:spLocks/>
            </p:cNvSpPr>
            <p:nvPr/>
          </p:nvSpPr>
          <p:spPr bwMode="auto">
            <a:xfrm>
              <a:off x="1225551" y="2852738"/>
              <a:ext cx="352425" cy="1149350"/>
            </a:xfrm>
            <a:custGeom>
              <a:avLst/>
              <a:gdLst>
                <a:gd name="T0" fmla="*/ 0 w 222"/>
                <a:gd name="T1" fmla="*/ 0 h 724"/>
                <a:gd name="T2" fmla="*/ 222 w 222"/>
                <a:gd name="T3" fmla="*/ 0 h 724"/>
                <a:gd name="T4" fmla="*/ 222 w 222"/>
                <a:gd name="T5" fmla="*/ 724 h 724"/>
                <a:gd name="T6" fmla="*/ 0 w 222"/>
                <a:gd name="T7" fmla="*/ 724 h 724"/>
                <a:gd name="T8" fmla="*/ 222 w 222"/>
                <a:gd name="T9" fmla="*/ 361 h 724"/>
                <a:gd name="T10" fmla="*/ 0 w 222"/>
                <a:gd name="T11" fmla="*/ 0 h 724"/>
              </a:gdLst>
              <a:ahLst/>
              <a:cxnLst>
                <a:cxn ang="0">
                  <a:pos x="T0" y="T1"/>
                </a:cxn>
                <a:cxn ang="0">
                  <a:pos x="T2" y="T3"/>
                </a:cxn>
                <a:cxn ang="0">
                  <a:pos x="T4" y="T5"/>
                </a:cxn>
                <a:cxn ang="0">
                  <a:pos x="T6" y="T7"/>
                </a:cxn>
                <a:cxn ang="0">
                  <a:pos x="T8" y="T9"/>
                </a:cxn>
                <a:cxn ang="0">
                  <a:pos x="T10" y="T11"/>
                </a:cxn>
              </a:cxnLst>
              <a:rect l="0" t="0" r="r" b="b"/>
              <a:pathLst>
                <a:path w="222" h="724">
                  <a:moveTo>
                    <a:pt x="0" y="0"/>
                  </a:moveTo>
                  <a:lnTo>
                    <a:pt x="222" y="0"/>
                  </a:lnTo>
                  <a:lnTo>
                    <a:pt x="222" y="724"/>
                  </a:lnTo>
                  <a:lnTo>
                    <a:pt x="0" y="724"/>
                  </a:lnTo>
                  <a:lnTo>
                    <a:pt x="222" y="361"/>
                  </a:lnTo>
                  <a:lnTo>
                    <a:pt x="0" y="0"/>
                  </a:lnTo>
                  <a:close/>
                </a:path>
              </a:pathLst>
            </a:custGeom>
            <a:solidFill>
              <a:srgbClr val="9584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8">
              <a:extLst>
                <a:ext uri="{FF2B5EF4-FFF2-40B4-BE49-F238E27FC236}">
                  <a16:creationId xmlns:a16="http://schemas.microsoft.com/office/drawing/2014/main" id="{CE9950E5-3A53-4262-9FF9-392F9697D4C9}"/>
                </a:ext>
              </a:extLst>
            </p:cNvPr>
            <p:cNvSpPr>
              <a:spLocks/>
            </p:cNvSpPr>
            <p:nvPr/>
          </p:nvSpPr>
          <p:spPr bwMode="auto">
            <a:xfrm>
              <a:off x="2184401" y="2852738"/>
              <a:ext cx="354013" cy="1149350"/>
            </a:xfrm>
            <a:custGeom>
              <a:avLst/>
              <a:gdLst>
                <a:gd name="T0" fmla="*/ 0 w 223"/>
                <a:gd name="T1" fmla="*/ 0 h 724"/>
                <a:gd name="T2" fmla="*/ 223 w 223"/>
                <a:gd name="T3" fmla="*/ 0 h 724"/>
                <a:gd name="T4" fmla="*/ 2 w 223"/>
                <a:gd name="T5" fmla="*/ 361 h 724"/>
                <a:gd name="T6" fmla="*/ 223 w 223"/>
                <a:gd name="T7" fmla="*/ 724 h 724"/>
                <a:gd name="T8" fmla="*/ 2 w 223"/>
                <a:gd name="T9" fmla="*/ 724 h 724"/>
                <a:gd name="T10" fmla="*/ 0 w 223"/>
                <a:gd name="T11" fmla="*/ 723 h 724"/>
                <a:gd name="T12" fmla="*/ 0 w 223"/>
                <a:gd name="T13" fmla="*/ 0 h 724"/>
              </a:gdLst>
              <a:ahLst/>
              <a:cxnLst>
                <a:cxn ang="0">
                  <a:pos x="T0" y="T1"/>
                </a:cxn>
                <a:cxn ang="0">
                  <a:pos x="T2" y="T3"/>
                </a:cxn>
                <a:cxn ang="0">
                  <a:pos x="T4" y="T5"/>
                </a:cxn>
                <a:cxn ang="0">
                  <a:pos x="T6" y="T7"/>
                </a:cxn>
                <a:cxn ang="0">
                  <a:pos x="T8" y="T9"/>
                </a:cxn>
                <a:cxn ang="0">
                  <a:pos x="T10" y="T11"/>
                </a:cxn>
                <a:cxn ang="0">
                  <a:pos x="T12" y="T13"/>
                </a:cxn>
              </a:cxnLst>
              <a:rect l="0" t="0" r="r" b="b"/>
              <a:pathLst>
                <a:path w="223" h="724">
                  <a:moveTo>
                    <a:pt x="0" y="0"/>
                  </a:moveTo>
                  <a:lnTo>
                    <a:pt x="223" y="0"/>
                  </a:lnTo>
                  <a:lnTo>
                    <a:pt x="2" y="361"/>
                  </a:lnTo>
                  <a:lnTo>
                    <a:pt x="223" y="724"/>
                  </a:lnTo>
                  <a:lnTo>
                    <a:pt x="2" y="724"/>
                  </a:lnTo>
                  <a:lnTo>
                    <a:pt x="0" y="723"/>
                  </a:lnTo>
                  <a:lnTo>
                    <a:pt x="0" y="0"/>
                  </a:lnTo>
                  <a:close/>
                </a:path>
              </a:pathLst>
            </a:custGeom>
            <a:solidFill>
              <a:srgbClr val="73983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9">
              <a:extLst>
                <a:ext uri="{FF2B5EF4-FFF2-40B4-BE49-F238E27FC236}">
                  <a16:creationId xmlns:a16="http://schemas.microsoft.com/office/drawing/2014/main" id="{53084A67-7628-476E-9F80-8CED241E2D7C}"/>
                </a:ext>
              </a:extLst>
            </p:cNvPr>
            <p:cNvSpPr>
              <a:spLocks noEditPoints="1"/>
            </p:cNvSpPr>
            <p:nvPr/>
          </p:nvSpPr>
          <p:spPr bwMode="auto">
            <a:xfrm>
              <a:off x="2187576" y="2852738"/>
              <a:ext cx="1274763" cy="1149350"/>
            </a:xfrm>
            <a:custGeom>
              <a:avLst/>
              <a:gdLst>
                <a:gd name="T0" fmla="*/ 221 w 803"/>
                <a:gd name="T1" fmla="*/ 179 h 724"/>
                <a:gd name="T2" fmla="*/ 221 w 803"/>
                <a:gd name="T3" fmla="*/ 383 h 724"/>
                <a:gd name="T4" fmla="*/ 523 w 803"/>
                <a:gd name="T5" fmla="*/ 383 h 724"/>
                <a:gd name="T6" fmla="*/ 543 w 803"/>
                <a:gd name="T7" fmla="*/ 382 h 724"/>
                <a:gd name="T8" fmla="*/ 560 w 803"/>
                <a:gd name="T9" fmla="*/ 374 h 724"/>
                <a:gd name="T10" fmla="*/ 573 w 803"/>
                <a:gd name="T11" fmla="*/ 361 h 724"/>
                <a:gd name="T12" fmla="*/ 583 w 803"/>
                <a:gd name="T13" fmla="*/ 346 h 724"/>
                <a:gd name="T14" fmla="*/ 589 w 803"/>
                <a:gd name="T15" fmla="*/ 329 h 724"/>
                <a:gd name="T16" fmla="*/ 594 w 803"/>
                <a:gd name="T17" fmla="*/ 310 h 724"/>
                <a:gd name="T18" fmla="*/ 596 w 803"/>
                <a:gd name="T19" fmla="*/ 292 h 724"/>
                <a:gd name="T20" fmla="*/ 596 w 803"/>
                <a:gd name="T21" fmla="*/ 256 h 724"/>
                <a:gd name="T22" fmla="*/ 592 w 803"/>
                <a:gd name="T23" fmla="*/ 233 h 724"/>
                <a:gd name="T24" fmla="*/ 586 w 803"/>
                <a:gd name="T25" fmla="*/ 215 h 724"/>
                <a:gd name="T26" fmla="*/ 574 w 803"/>
                <a:gd name="T27" fmla="*/ 200 h 724"/>
                <a:gd name="T28" fmla="*/ 558 w 803"/>
                <a:gd name="T29" fmla="*/ 188 h 724"/>
                <a:gd name="T30" fmla="*/ 533 w 803"/>
                <a:gd name="T31" fmla="*/ 182 h 724"/>
                <a:gd name="T32" fmla="*/ 504 w 803"/>
                <a:gd name="T33" fmla="*/ 179 h 724"/>
                <a:gd name="T34" fmla="*/ 221 w 803"/>
                <a:gd name="T35" fmla="*/ 179 h 724"/>
                <a:gd name="T36" fmla="*/ 221 w 803"/>
                <a:gd name="T37" fmla="*/ 0 h 724"/>
                <a:gd name="T38" fmla="*/ 540 w 803"/>
                <a:gd name="T39" fmla="*/ 0 h 724"/>
                <a:gd name="T40" fmla="*/ 589 w 803"/>
                <a:gd name="T41" fmla="*/ 2 h 724"/>
                <a:gd name="T42" fmla="*/ 633 w 803"/>
                <a:gd name="T43" fmla="*/ 8 h 724"/>
                <a:gd name="T44" fmla="*/ 670 w 803"/>
                <a:gd name="T45" fmla="*/ 18 h 724"/>
                <a:gd name="T46" fmla="*/ 702 w 803"/>
                <a:gd name="T47" fmla="*/ 33 h 724"/>
                <a:gd name="T48" fmla="*/ 729 w 803"/>
                <a:gd name="T49" fmla="*/ 49 h 724"/>
                <a:gd name="T50" fmla="*/ 750 w 803"/>
                <a:gd name="T51" fmla="*/ 70 h 724"/>
                <a:gd name="T52" fmla="*/ 768 w 803"/>
                <a:gd name="T53" fmla="*/ 93 h 724"/>
                <a:gd name="T54" fmla="*/ 781 w 803"/>
                <a:gd name="T55" fmla="*/ 120 h 724"/>
                <a:gd name="T56" fmla="*/ 791 w 803"/>
                <a:gd name="T57" fmla="*/ 149 h 724"/>
                <a:gd name="T58" fmla="*/ 798 w 803"/>
                <a:gd name="T59" fmla="*/ 180 h 724"/>
                <a:gd name="T60" fmla="*/ 803 w 803"/>
                <a:gd name="T61" fmla="*/ 213 h 724"/>
                <a:gd name="T62" fmla="*/ 803 w 803"/>
                <a:gd name="T63" fmla="*/ 247 h 724"/>
                <a:gd name="T64" fmla="*/ 803 w 803"/>
                <a:gd name="T65" fmla="*/ 333 h 724"/>
                <a:gd name="T66" fmla="*/ 803 w 803"/>
                <a:gd name="T67" fmla="*/ 361 h 724"/>
                <a:gd name="T68" fmla="*/ 798 w 803"/>
                <a:gd name="T69" fmla="*/ 392 h 724"/>
                <a:gd name="T70" fmla="*/ 791 w 803"/>
                <a:gd name="T71" fmla="*/ 421 h 724"/>
                <a:gd name="T72" fmla="*/ 781 w 803"/>
                <a:gd name="T73" fmla="*/ 449 h 724"/>
                <a:gd name="T74" fmla="*/ 768 w 803"/>
                <a:gd name="T75" fmla="*/ 475 h 724"/>
                <a:gd name="T76" fmla="*/ 750 w 803"/>
                <a:gd name="T77" fmla="*/ 500 h 724"/>
                <a:gd name="T78" fmla="*/ 729 w 803"/>
                <a:gd name="T79" fmla="*/ 521 h 724"/>
                <a:gd name="T80" fmla="*/ 704 w 803"/>
                <a:gd name="T81" fmla="*/ 539 h 724"/>
                <a:gd name="T82" fmla="*/ 673 w 803"/>
                <a:gd name="T83" fmla="*/ 552 h 724"/>
                <a:gd name="T84" fmla="*/ 638 w 803"/>
                <a:gd name="T85" fmla="*/ 560 h 724"/>
                <a:gd name="T86" fmla="*/ 597 w 803"/>
                <a:gd name="T87" fmla="*/ 564 h 724"/>
                <a:gd name="T88" fmla="*/ 221 w 803"/>
                <a:gd name="T89" fmla="*/ 564 h 724"/>
                <a:gd name="T90" fmla="*/ 221 w 803"/>
                <a:gd name="T91" fmla="*/ 724 h 724"/>
                <a:gd name="T92" fmla="*/ 221 w 803"/>
                <a:gd name="T93" fmla="*/ 724 h 724"/>
                <a:gd name="T94" fmla="*/ 0 w 803"/>
                <a:gd name="T95" fmla="*/ 361 h 724"/>
                <a:gd name="T96" fmla="*/ 221 w 803"/>
                <a:gd name="T97"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3" h="724">
                  <a:moveTo>
                    <a:pt x="221" y="179"/>
                  </a:moveTo>
                  <a:lnTo>
                    <a:pt x="221" y="383"/>
                  </a:lnTo>
                  <a:lnTo>
                    <a:pt x="523" y="383"/>
                  </a:lnTo>
                  <a:lnTo>
                    <a:pt x="543" y="382"/>
                  </a:lnTo>
                  <a:lnTo>
                    <a:pt x="560" y="374"/>
                  </a:lnTo>
                  <a:lnTo>
                    <a:pt x="573" y="361"/>
                  </a:lnTo>
                  <a:lnTo>
                    <a:pt x="583" y="346"/>
                  </a:lnTo>
                  <a:lnTo>
                    <a:pt x="589" y="329"/>
                  </a:lnTo>
                  <a:lnTo>
                    <a:pt x="594" y="310"/>
                  </a:lnTo>
                  <a:lnTo>
                    <a:pt x="596" y="292"/>
                  </a:lnTo>
                  <a:lnTo>
                    <a:pt x="596" y="256"/>
                  </a:lnTo>
                  <a:lnTo>
                    <a:pt x="592" y="233"/>
                  </a:lnTo>
                  <a:lnTo>
                    <a:pt x="586" y="215"/>
                  </a:lnTo>
                  <a:lnTo>
                    <a:pt x="574" y="200"/>
                  </a:lnTo>
                  <a:lnTo>
                    <a:pt x="558" y="188"/>
                  </a:lnTo>
                  <a:lnTo>
                    <a:pt x="533" y="182"/>
                  </a:lnTo>
                  <a:lnTo>
                    <a:pt x="504" y="179"/>
                  </a:lnTo>
                  <a:lnTo>
                    <a:pt x="221" y="179"/>
                  </a:lnTo>
                  <a:close/>
                  <a:moveTo>
                    <a:pt x="221" y="0"/>
                  </a:moveTo>
                  <a:lnTo>
                    <a:pt x="540" y="0"/>
                  </a:lnTo>
                  <a:lnTo>
                    <a:pt x="589" y="2"/>
                  </a:lnTo>
                  <a:lnTo>
                    <a:pt x="633" y="8"/>
                  </a:lnTo>
                  <a:lnTo>
                    <a:pt x="670" y="18"/>
                  </a:lnTo>
                  <a:lnTo>
                    <a:pt x="702" y="33"/>
                  </a:lnTo>
                  <a:lnTo>
                    <a:pt x="729" y="49"/>
                  </a:lnTo>
                  <a:lnTo>
                    <a:pt x="750" y="70"/>
                  </a:lnTo>
                  <a:lnTo>
                    <a:pt x="768" y="93"/>
                  </a:lnTo>
                  <a:lnTo>
                    <a:pt x="781" y="120"/>
                  </a:lnTo>
                  <a:lnTo>
                    <a:pt x="791" y="149"/>
                  </a:lnTo>
                  <a:lnTo>
                    <a:pt x="798" y="180"/>
                  </a:lnTo>
                  <a:lnTo>
                    <a:pt x="803" y="213"/>
                  </a:lnTo>
                  <a:lnTo>
                    <a:pt x="803" y="247"/>
                  </a:lnTo>
                  <a:lnTo>
                    <a:pt x="803" y="333"/>
                  </a:lnTo>
                  <a:lnTo>
                    <a:pt x="803" y="361"/>
                  </a:lnTo>
                  <a:lnTo>
                    <a:pt x="798" y="392"/>
                  </a:lnTo>
                  <a:lnTo>
                    <a:pt x="791" y="421"/>
                  </a:lnTo>
                  <a:lnTo>
                    <a:pt x="781" y="449"/>
                  </a:lnTo>
                  <a:lnTo>
                    <a:pt x="768" y="475"/>
                  </a:lnTo>
                  <a:lnTo>
                    <a:pt x="750" y="500"/>
                  </a:lnTo>
                  <a:lnTo>
                    <a:pt x="729" y="521"/>
                  </a:lnTo>
                  <a:lnTo>
                    <a:pt x="704" y="539"/>
                  </a:lnTo>
                  <a:lnTo>
                    <a:pt x="673" y="552"/>
                  </a:lnTo>
                  <a:lnTo>
                    <a:pt x="638" y="560"/>
                  </a:lnTo>
                  <a:lnTo>
                    <a:pt x="597" y="564"/>
                  </a:lnTo>
                  <a:lnTo>
                    <a:pt x="221" y="564"/>
                  </a:lnTo>
                  <a:lnTo>
                    <a:pt x="221" y="724"/>
                  </a:lnTo>
                  <a:lnTo>
                    <a:pt x="221" y="724"/>
                  </a:lnTo>
                  <a:lnTo>
                    <a:pt x="0" y="361"/>
                  </a:lnTo>
                  <a:lnTo>
                    <a:pt x="221" y="0"/>
                  </a:lnTo>
                  <a:close/>
                </a:path>
              </a:pathLst>
            </a:custGeom>
            <a:solidFill>
              <a:srgbClr val="C7D22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4" name="Freeform 10">
              <a:extLst>
                <a:ext uri="{FF2B5EF4-FFF2-40B4-BE49-F238E27FC236}">
                  <a16:creationId xmlns:a16="http://schemas.microsoft.com/office/drawing/2014/main" id="{BEBEFBC6-A920-4150-8CB5-2F07F5A518EE}"/>
                </a:ext>
              </a:extLst>
            </p:cNvPr>
            <p:cNvSpPr>
              <a:spLocks/>
            </p:cNvSpPr>
            <p:nvPr/>
          </p:nvSpPr>
          <p:spPr bwMode="auto">
            <a:xfrm>
              <a:off x="271463" y="2852738"/>
              <a:ext cx="1306512" cy="1149350"/>
            </a:xfrm>
            <a:custGeom>
              <a:avLst/>
              <a:gdLst>
                <a:gd name="T0" fmla="*/ 0 w 823"/>
                <a:gd name="T1" fmla="*/ 0 h 724"/>
                <a:gd name="T2" fmla="*/ 223 w 823"/>
                <a:gd name="T3" fmla="*/ 0 h 724"/>
                <a:gd name="T4" fmla="*/ 601 w 823"/>
                <a:gd name="T5" fmla="*/ 438 h 724"/>
                <a:gd name="T6" fmla="*/ 601 w 823"/>
                <a:gd name="T7" fmla="*/ 0 h 724"/>
                <a:gd name="T8" fmla="*/ 601 w 823"/>
                <a:gd name="T9" fmla="*/ 0 h 724"/>
                <a:gd name="T10" fmla="*/ 823 w 823"/>
                <a:gd name="T11" fmla="*/ 361 h 724"/>
                <a:gd name="T12" fmla="*/ 601 w 823"/>
                <a:gd name="T13" fmla="*/ 724 h 724"/>
                <a:gd name="T14" fmla="*/ 223 w 823"/>
                <a:gd name="T15" fmla="*/ 287 h 724"/>
                <a:gd name="T16" fmla="*/ 223 w 823"/>
                <a:gd name="T17" fmla="*/ 724 h 724"/>
                <a:gd name="T18" fmla="*/ 0 w 823"/>
                <a:gd name="T19" fmla="*/ 724 h 724"/>
                <a:gd name="T20" fmla="*/ 0 w 823"/>
                <a:gd name="T21"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3" h="724">
                  <a:moveTo>
                    <a:pt x="0" y="0"/>
                  </a:moveTo>
                  <a:lnTo>
                    <a:pt x="223" y="0"/>
                  </a:lnTo>
                  <a:lnTo>
                    <a:pt x="601" y="438"/>
                  </a:lnTo>
                  <a:lnTo>
                    <a:pt x="601" y="0"/>
                  </a:lnTo>
                  <a:lnTo>
                    <a:pt x="601" y="0"/>
                  </a:lnTo>
                  <a:lnTo>
                    <a:pt x="823" y="361"/>
                  </a:lnTo>
                  <a:lnTo>
                    <a:pt x="601" y="724"/>
                  </a:lnTo>
                  <a:lnTo>
                    <a:pt x="223" y="287"/>
                  </a:lnTo>
                  <a:lnTo>
                    <a:pt x="223" y="724"/>
                  </a:lnTo>
                  <a:lnTo>
                    <a:pt x="0" y="724"/>
                  </a:lnTo>
                  <a:lnTo>
                    <a:pt x="0" y="0"/>
                  </a:lnTo>
                  <a:close/>
                </a:path>
              </a:pathLst>
            </a:custGeom>
            <a:solidFill>
              <a:srgbClr val="FFAD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633708007"/>
      </p:ext>
    </p:extLst>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Mobile Large Headline">
    <p:spTree>
      <p:nvGrpSpPr>
        <p:cNvPr id="1" name=""/>
        <p:cNvGrpSpPr/>
        <p:nvPr/>
      </p:nvGrpSpPr>
      <p:grpSpPr>
        <a:xfrm>
          <a:off x="0" y="0"/>
          <a:ext cx="0" cy="0"/>
          <a:chOff x="0" y="0"/>
          <a:chExt cx="0" cy="0"/>
        </a:xfrm>
      </p:grpSpPr>
      <p:pic>
        <p:nvPicPr>
          <p:cNvPr id="21" name="Picture Placeholder 6" descr="A picture containing person, indoor, kitchen, standing&#10;&#10;Description automatically generated">
            <a:extLst>
              <a:ext uri="{FF2B5EF4-FFF2-40B4-BE49-F238E27FC236}">
                <a16:creationId xmlns:a16="http://schemas.microsoft.com/office/drawing/2014/main" id="{D1FAD2AD-D927-430E-83F0-A8F8A5926A47}"/>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19" y="78902"/>
            <a:ext cx="4560213" cy="6779098"/>
          </a:xfrm>
          <a:prstGeom prst="rect">
            <a:avLst/>
          </a:prstGeom>
        </p:spPr>
      </p:pic>
      <p:sp>
        <p:nvSpPr>
          <p:cNvPr id="22" name="Rectangle 21">
            <a:extLst>
              <a:ext uri="{FF2B5EF4-FFF2-40B4-BE49-F238E27FC236}">
                <a16:creationId xmlns:a16="http://schemas.microsoft.com/office/drawing/2014/main" id="{CF9387C9-D1B7-403A-B764-A76CCEA66EE8}"/>
              </a:ext>
            </a:extLst>
          </p:cNvPr>
          <p:cNvSpPr/>
          <p:nvPr userDrawn="1"/>
        </p:nvSpPr>
        <p:spPr>
          <a:xfrm rot="10800000">
            <a:off x="-1" y="79514"/>
            <a:ext cx="4562131" cy="6778486"/>
          </a:xfrm>
          <a:prstGeom prst="rect">
            <a:avLst/>
          </a:prstGeom>
          <a:gradFill flip="none" rotWithShape="1">
            <a:gsLst>
              <a:gs pos="3000">
                <a:schemeClr val="accent1">
                  <a:alpha val="38000"/>
                </a:schemeClr>
              </a:gs>
              <a:gs pos="34000">
                <a:schemeClr val="accent1">
                  <a:alpha val="0"/>
                </a:schemeClr>
              </a:gs>
              <a:gs pos="100000">
                <a:schemeClr val="accent1">
                  <a:alpha val="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endParaRPr>
          </a:p>
        </p:txBody>
      </p:sp>
      <p:sp>
        <p:nvSpPr>
          <p:cNvPr id="77" name="Picture Placeholder 76">
            <a:extLst>
              <a:ext uri="{FF2B5EF4-FFF2-40B4-BE49-F238E27FC236}">
                <a16:creationId xmlns:a16="http://schemas.microsoft.com/office/drawing/2014/main" id="{792C26BF-6739-427A-A9E9-8A8A678B7CC7}"/>
              </a:ext>
            </a:extLst>
          </p:cNvPr>
          <p:cNvSpPr>
            <a:spLocks noGrp="1"/>
          </p:cNvSpPr>
          <p:nvPr>
            <p:ph type="pic" sz="quarter" idx="13" hasCustomPrompt="1"/>
          </p:nvPr>
        </p:nvSpPr>
        <p:spPr>
          <a:xfrm>
            <a:off x="1919" y="78902"/>
            <a:ext cx="4560213" cy="6779098"/>
          </a:xfrm>
        </p:spPr>
        <p:txBody>
          <a:bodyPr anchor="ctr">
            <a:normAutofit/>
          </a:bodyPr>
          <a:lstStyle>
            <a:lvl1pPr marL="0" indent="0" algn="ctr">
              <a:buFontTx/>
              <a:buNone/>
              <a:defRPr sz="1500">
                <a:solidFill>
                  <a:schemeClr val="bg1"/>
                </a:solidFill>
                <a:latin typeface="Arial" panose="020B0604020202020204" pitchFamily="34" charset="0"/>
                <a:cs typeface="Arial" panose="020B0604020202020204" pitchFamily="34" charset="0"/>
              </a:defRPr>
            </a:lvl1pPr>
          </a:lstStyle>
          <a:p>
            <a:r>
              <a:rPr lang="en-US"/>
              <a:t>Click to Place Picture</a:t>
            </a:r>
          </a:p>
        </p:txBody>
      </p:sp>
      <p:sp>
        <p:nvSpPr>
          <p:cNvPr id="37" name="Rectangle 182">
            <a:extLst>
              <a:ext uri="{FF2B5EF4-FFF2-40B4-BE49-F238E27FC236}">
                <a16:creationId xmlns:a16="http://schemas.microsoft.com/office/drawing/2014/main" id="{7F1551CC-56A8-4FFE-8188-6BBCFBC0D73C}"/>
              </a:ext>
            </a:extLst>
          </p:cNvPr>
          <p:cNvSpPr>
            <a:spLocks noGrp="1" noChangeArrowheads="1"/>
          </p:cNvSpPr>
          <p:nvPr>
            <p:ph type="ctrTitle" hasCustomPrompt="1"/>
          </p:nvPr>
        </p:nvSpPr>
        <p:spPr bwMode="blackWhite">
          <a:xfrm>
            <a:off x="5275942" y="1272210"/>
            <a:ext cx="6325011" cy="3864494"/>
          </a:xfrm>
          <a:prstGeom prst="rect">
            <a:avLst/>
          </a:prstGeom>
          <a:ln w="25400"/>
          <a:effectLst/>
        </p:spPr>
        <p:txBody>
          <a:bodyPr tIns="91440" bIns="91440" anchor="ctr">
            <a:normAutofit/>
          </a:bodyPr>
          <a:lstStyle>
            <a:lvl1pPr algn="l">
              <a:lnSpc>
                <a:spcPct val="100000"/>
              </a:lnSpc>
              <a:spcBef>
                <a:spcPts val="0"/>
              </a:spcBef>
              <a:defRPr lang="en-US" sz="5100" b="0" kern="1200" cap="none" spc="-50" baseline="0" dirty="0">
                <a:solidFill>
                  <a:schemeClr val="tx1">
                    <a:lumMod val="85000"/>
                    <a:lumOff val="15000"/>
                  </a:schemeClr>
                </a:solidFill>
                <a:effectLst/>
                <a:latin typeface="Arial" panose="020B0604020202020204" pitchFamily="34" charset="0"/>
                <a:ea typeface="+mn-ea"/>
                <a:cs typeface="Arial" panose="020B0604020202020204" pitchFamily="34" charset="0"/>
              </a:defRPr>
            </a:lvl1pPr>
          </a:lstStyle>
          <a:p>
            <a:r>
              <a:rPr lang="en-US"/>
              <a:t>Large headline or statement goes here. Lorem ipsum</a:t>
            </a:r>
          </a:p>
        </p:txBody>
      </p:sp>
      <p:grpSp>
        <p:nvGrpSpPr>
          <p:cNvPr id="29" name="Group 28">
            <a:extLst>
              <a:ext uri="{FF2B5EF4-FFF2-40B4-BE49-F238E27FC236}">
                <a16:creationId xmlns:a16="http://schemas.microsoft.com/office/drawing/2014/main" id="{C08A7271-EAD5-41DA-A647-B52662CE3871}"/>
              </a:ext>
            </a:extLst>
          </p:cNvPr>
          <p:cNvGrpSpPr/>
          <p:nvPr userDrawn="1"/>
        </p:nvGrpSpPr>
        <p:grpSpPr>
          <a:xfrm>
            <a:off x="0" y="0"/>
            <a:ext cx="12190081" cy="79514"/>
            <a:chOff x="0" y="-1"/>
            <a:chExt cx="12190081" cy="1350190"/>
          </a:xfrm>
        </p:grpSpPr>
        <p:sp>
          <p:nvSpPr>
            <p:cNvPr id="30" name="Rectangle 29">
              <a:extLst>
                <a:ext uri="{FF2B5EF4-FFF2-40B4-BE49-F238E27FC236}">
                  <a16:creationId xmlns:a16="http://schemas.microsoft.com/office/drawing/2014/main" id="{566998BE-D4A8-4E8F-9220-64B75E6ABA38}"/>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4DAEA3FA-932F-42AD-ABBD-14E9BA87D297}"/>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29991BE7-E792-4F0F-B8A2-3D9FCF1CD3BB}"/>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73D0491D-8066-428E-9435-FA3684E23FA0}"/>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B99A8192-CD11-4ECE-A1A1-EF3ACC047545}"/>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
        <p:nvSpPr>
          <p:cNvPr id="20" name="Slide Number Placeholder 1">
            <a:extLst>
              <a:ext uri="{FF2B5EF4-FFF2-40B4-BE49-F238E27FC236}">
                <a16:creationId xmlns:a16="http://schemas.microsoft.com/office/drawing/2014/main" id="{72DDE7A5-E2F2-4CF2-B186-F3795441777B}"/>
              </a:ext>
            </a:extLst>
          </p:cNvPr>
          <p:cNvSpPr txBox="1">
            <a:spLocks/>
          </p:cNvSpPr>
          <p:nvPr userDrawn="1"/>
        </p:nvSpPr>
        <p:spPr>
          <a:xfrm>
            <a:off x="10315547" y="6463203"/>
            <a:ext cx="596447" cy="277811"/>
          </a:xfrm>
          <a:prstGeom prst="rect">
            <a:avLst/>
          </a:prstGeom>
        </p:spPr>
        <p:txBody>
          <a:bodyPr vert="horz" lIns="68580" tIns="34290" rIns="68580" bIns="34290" rtlCol="0" anchor="ctr"/>
          <a:lstStyle>
            <a:defPPr>
              <a:defRPr lang="en-US"/>
            </a:defPPr>
            <a:lvl1pPr algn="l" rtl="0" fontAlgn="base">
              <a:spcBef>
                <a:spcPct val="0"/>
              </a:spcBef>
              <a:spcAft>
                <a:spcPct val="0"/>
              </a:spcAft>
              <a:defRPr sz="1000" b="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9899D5D8-9A89-49C6-87E2-D5B81659BB09}" type="slidenum">
              <a:rPr lang="en-US" sz="1000" b="1" spc="300" smtClean="0">
                <a:solidFill>
                  <a:schemeClr val="tx1">
                    <a:lumMod val="65000"/>
                    <a:lumOff val="35000"/>
                  </a:schemeClr>
                </a:solidFill>
                <a:latin typeface="Arial" panose="020B0604020202020204" pitchFamily="34" charset="0"/>
                <a:cs typeface="Arial" panose="020B0604020202020204" pitchFamily="34" charset="0"/>
              </a:rPr>
              <a:pPr algn="r"/>
              <a:t>‹#›</a:t>
            </a:fld>
            <a:endParaRPr lang="en-US" sz="1000" b="1" spc="300">
              <a:solidFill>
                <a:schemeClr val="tx1">
                  <a:lumMod val="65000"/>
                  <a:lumOff val="35000"/>
                </a:schemeClr>
              </a:solidFill>
              <a:latin typeface="Arial" panose="020B0604020202020204" pitchFamily="34" charset="0"/>
              <a:cs typeface="Arial" panose="020B0604020202020204" pitchFamily="34" charset="0"/>
            </a:endParaRPr>
          </a:p>
        </p:txBody>
      </p:sp>
      <p:sp>
        <p:nvSpPr>
          <p:cNvPr id="23" name="TextBox 22">
            <a:extLst>
              <a:ext uri="{FF2B5EF4-FFF2-40B4-BE49-F238E27FC236}">
                <a16:creationId xmlns:a16="http://schemas.microsoft.com/office/drawing/2014/main" id="{A47F1F9F-4C3C-4D70-9F0E-5759721FA966}"/>
              </a:ext>
            </a:extLst>
          </p:cNvPr>
          <p:cNvSpPr txBox="1"/>
          <p:nvPr userDrawn="1"/>
        </p:nvSpPr>
        <p:spPr>
          <a:xfrm>
            <a:off x="7781092" y="6418656"/>
            <a:ext cx="2590528" cy="308777"/>
          </a:xfrm>
          <a:prstGeom prst="rect">
            <a:avLst/>
          </a:prstGeom>
          <a:noFill/>
        </p:spPr>
        <p:txBody>
          <a:bodyPr wrap="square" rtlCol="0" anchor="b">
            <a:noAutofit/>
          </a:bodyPr>
          <a:lstStyle/>
          <a:p>
            <a:pPr algn="r"/>
            <a:r>
              <a:rPr lang="en-US" sz="900" b="1" i="0" cap="all" spc="50" baseline="0">
                <a:solidFill>
                  <a:schemeClr val="tx2">
                    <a:lumMod val="90000"/>
                  </a:schemeClr>
                </a:solidFill>
                <a:latin typeface="Arial" panose="020B0604020202020204" pitchFamily="34" charset="0"/>
                <a:cs typeface="Arial" panose="020B0604020202020204" pitchFamily="34" charset="0"/>
              </a:rPr>
              <a:t>Confidential &amp; proprietary</a:t>
            </a:r>
          </a:p>
        </p:txBody>
      </p:sp>
      <p:grpSp>
        <p:nvGrpSpPr>
          <p:cNvPr id="24" name="Group 23">
            <a:extLst>
              <a:ext uri="{FF2B5EF4-FFF2-40B4-BE49-F238E27FC236}">
                <a16:creationId xmlns:a16="http://schemas.microsoft.com/office/drawing/2014/main" id="{F115E115-25E8-43EB-BA59-CCA58D4B8507}"/>
              </a:ext>
            </a:extLst>
          </p:cNvPr>
          <p:cNvGrpSpPr/>
          <p:nvPr userDrawn="1"/>
        </p:nvGrpSpPr>
        <p:grpSpPr>
          <a:xfrm>
            <a:off x="11369623" y="6476214"/>
            <a:ext cx="489002" cy="176138"/>
            <a:chOff x="271463" y="2852738"/>
            <a:chExt cx="3190876" cy="1149350"/>
          </a:xfrm>
        </p:grpSpPr>
        <p:sp>
          <p:nvSpPr>
            <p:cNvPr id="40" name="Freeform 6">
              <a:extLst>
                <a:ext uri="{FF2B5EF4-FFF2-40B4-BE49-F238E27FC236}">
                  <a16:creationId xmlns:a16="http://schemas.microsoft.com/office/drawing/2014/main" id="{EB0E3C50-5D0D-4B3D-AB5E-FB14C50605B1}"/>
                </a:ext>
              </a:extLst>
            </p:cNvPr>
            <p:cNvSpPr>
              <a:spLocks/>
            </p:cNvSpPr>
            <p:nvPr/>
          </p:nvSpPr>
          <p:spPr bwMode="auto">
            <a:xfrm>
              <a:off x="1577976" y="2852738"/>
              <a:ext cx="609600" cy="1149350"/>
            </a:xfrm>
            <a:custGeom>
              <a:avLst/>
              <a:gdLst>
                <a:gd name="T0" fmla="*/ 0 w 384"/>
                <a:gd name="T1" fmla="*/ 0 h 724"/>
                <a:gd name="T2" fmla="*/ 41 w 384"/>
                <a:gd name="T3" fmla="*/ 0 h 724"/>
                <a:gd name="T4" fmla="*/ 192 w 384"/>
                <a:gd name="T5" fmla="*/ 241 h 724"/>
                <a:gd name="T6" fmla="*/ 341 w 384"/>
                <a:gd name="T7" fmla="*/ 0 h 724"/>
                <a:gd name="T8" fmla="*/ 382 w 384"/>
                <a:gd name="T9" fmla="*/ 0 h 724"/>
                <a:gd name="T10" fmla="*/ 382 w 384"/>
                <a:gd name="T11" fmla="*/ 723 h 724"/>
                <a:gd name="T12" fmla="*/ 384 w 384"/>
                <a:gd name="T13" fmla="*/ 724 h 724"/>
                <a:gd name="T14" fmla="*/ 341 w 384"/>
                <a:gd name="T15" fmla="*/ 724 h 724"/>
                <a:gd name="T16" fmla="*/ 192 w 384"/>
                <a:gd name="T17" fmla="*/ 483 h 724"/>
                <a:gd name="T18" fmla="*/ 41 w 384"/>
                <a:gd name="T19" fmla="*/ 724 h 724"/>
                <a:gd name="T20" fmla="*/ 0 w 384"/>
                <a:gd name="T21" fmla="*/ 724 h 724"/>
                <a:gd name="T22" fmla="*/ 0 w 384"/>
                <a:gd name="T23"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724">
                  <a:moveTo>
                    <a:pt x="0" y="0"/>
                  </a:moveTo>
                  <a:lnTo>
                    <a:pt x="41" y="0"/>
                  </a:lnTo>
                  <a:lnTo>
                    <a:pt x="192" y="241"/>
                  </a:lnTo>
                  <a:lnTo>
                    <a:pt x="341" y="0"/>
                  </a:lnTo>
                  <a:lnTo>
                    <a:pt x="382" y="0"/>
                  </a:lnTo>
                  <a:lnTo>
                    <a:pt x="382" y="723"/>
                  </a:lnTo>
                  <a:lnTo>
                    <a:pt x="384" y="724"/>
                  </a:lnTo>
                  <a:lnTo>
                    <a:pt x="341" y="724"/>
                  </a:lnTo>
                  <a:lnTo>
                    <a:pt x="192" y="483"/>
                  </a:lnTo>
                  <a:lnTo>
                    <a:pt x="41" y="724"/>
                  </a:lnTo>
                  <a:lnTo>
                    <a:pt x="0" y="724"/>
                  </a:lnTo>
                  <a:lnTo>
                    <a:pt x="0" y="0"/>
                  </a:lnTo>
                  <a:close/>
                </a:path>
              </a:pathLst>
            </a:custGeom>
            <a:solidFill>
              <a:srgbClr val="7DB2D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1" name="Freeform 7">
              <a:extLst>
                <a:ext uri="{FF2B5EF4-FFF2-40B4-BE49-F238E27FC236}">
                  <a16:creationId xmlns:a16="http://schemas.microsoft.com/office/drawing/2014/main" id="{27BAD98C-D2A0-4D70-8EE5-0EF8CD534BEB}"/>
                </a:ext>
              </a:extLst>
            </p:cNvPr>
            <p:cNvSpPr>
              <a:spLocks/>
            </p:cNvSpPr>
            <p:nvPr/>
          </p:nvSpPr>
          <p:spPr bwMode="auto">
            <a:xfrm>
              <a:off x="1225551" y="2852738"/>
              <a:ext cx="352425" cy="1149350"/>
            </a:xfrm>
            <a:custGeom>
              <a:avLst/>
              <a:gdLst>
                <a:gd name="T0" fmla="*/ 0 w 222"/>
                <a:gd name="T1" fmla="*/ 0 h 724"/>
                <a:gd name="T2" fmla="*/ 222 w 222"/>
                <a:gd name="T3" fmla="*/ 0 h 724"/>
                <a:gd name="T4" fmla="*/ 222 w 222"/>
                <a:gd name="T5" fmla="*/ 724 h 724"/>
                <a:gd name="T6" fmla="*/ 0 w 222"/>
                <a:gd name="T7" fmla="*/ 724 h 724"/>
                <a:gd name="T8" fmla="*/ 222 w 222"/>
                <a:gd name="T9" fmla="*/ 361 h 724"/>
                <a:gd name="T10" fmla="*/ 0 w 222"/>
                <a:gd name="T11" fmla="*/ 0 h 724"/>
              </a:gdLst>
              <a:ahLst/>
              <a:cxnLst>
                <a:cxn ang="0">
                  <a:pos x="T0" y="T1"/>
                </a:cxn>
                <a:cxn ang="0">
                  <a:pos x="T2" y="T3"/>
                </a:cxn>
                <a:cxn ang="0">
                  <a:pos x="T4" y="T5"/>
                </a:cxn>
                <a:cxn ang="0">
                  <a:pos x="T6" y="T7"/>
                </a:cxn>
                <a:cxn ang="0">
                  <a:pos x="T8" y="T9"/>
                </a:cxn>
                <a:cxn ang="0">
                  <a:pos x="T10" y="T11"/>
                </a:cxn>
              </a:cxnLst>
              <a:rect l="0" t="0" r="r" b="b"/>
              <a:pathLst>
                <a:path w="222" h="724">
                  <a:moveTo>
                    <a:pt x="0" y="0"/>
                  </a:moveTo>
                  <a:lnTo>
                    <a:pt x="222" y="0"/>
                  </a:lnTo>
                  <a:lnTo>
                    <a:pt x="222" y="724"/>
                  </a:lnTo>
                  <a:lnTo>
                    <a:pt x="0" y="724"/>
                  </a:lnTo>
                  <a:lnTo>
                    <a:pt x="222" y="361"/>
                  </a:lnTo>
                  <a:lnTo>
                    <a:pt x="0" y="0"/>
                  </a:lnTo>
                  <a:close/>
                </a:path>
              </a:pathLst>
            </a:custGeom>
            <a:solidFill>
              <a:srgbClr val="9584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8">
              <a:extLst>
                <a:ext uri="{FF2B5EF4-FFF2-40B4-BE49-F238E27FC236}">
                  <a16:creationId xmlns:a16="http://schemas.microsoft.com/office/drawing/2014/main" id="{691DC690-D4FD-4831-96EA-3B2665EC0D44}"/>
                </a:ext>
              </a:extLst>
            </p:cNvPr>
            <p:cNvSpPr>
              <a:spLocks/>
            </p:cNvSpPr>
            <p:nvPr/>
          </p:nvSpPr>
          <p:spPr bwMode="auto">
            <a:xfrm>
              <a:off x="2184401" y="2852738"/>
              <a:ext cx="354013" cy="1149350"/>
            </a:xfrm>
            <a:custGeom>
              <a:avLst/>
              <a:gdLst>
                <a:gd name="T0" fmla="*/ 0 w 223"/>
                <a:gd name="T1" fmla="*/ 0 h 724"/>
                <a:gd name="T2" fmla="*/ 223 w 223"/>
                <a:gd name="T3" fmla="*/ 0 h 724"/>
                <a:gd name="T4" fmla="*/ 2 w 223"/>
                <a:gd name="T5" fmla="*/ 361 h 724"/>
                <a:gd name="T6" fmla="*/ 223 w 223"/>
                <a:gd name="T7" fmla="*/ 724 h 724"/>
                <a:gd name="T8" fmla="*/ 2 w 223"/>
                <a:gd name="T9" fmla="*/ 724 h 724"/>
                <a:gd name="T10" fmla="*/ 0 w 223"/>
                <a:gd name="T11" fmla="*/ 723 h 724"/>
                <a:gd name="T12" fmla="*/ 0 w 223"/>
                <a:gd name="T13" fmla="*/ 0 h 724"/>
              </a:gdLst>
              <a:ahLst/>
              <a:cxnLst>
                <a:cxn ang="0">
                  <a:pos x="T0" y="T1"/>
                </a:cxn>
                <a:cxn ang="0">
                  <a:pos x="T2" y="T3"/>
                </a:cxn>
                <a:cxn ang="0">
                  <a:pos x="T4" y="T5"/>
                </a:cxn>
                <a:cxn ang="0">
                  <a:pos x="T6" y="T7"/>
                </a:cxn>
                <a:cxn ang="0">
                  <a:pos x="T8" y="T9"/>
                </a:cxn>
                <a:cxn ang="0">
                  <a:pos x="T10" y="T11"/>
                </a:cxn>
                <a:cxn ang="0">
                  <a:pos x="T12" y="T13"/>
                </a:cxn>
              </a:cxnLst>
              <a:rect l="0" t="0" r="r" b="b"/>
              <a:pathLst>
                <a:path w="223" h="724">
                  <a:moveTo>
                    <a:pt x="0" y="0"/>
                  </a:moveTo>
                  <a:lnTo>
                    <a:pt x="223" y="0"/>
                  </a:lnTo>
                  <a:lnTo>
                    <a:pt x="2" y="361"/>
                  </a:lnTo>
                  <a:lnTo>
                    <a:pt x="223" y="724"/>
                  </a:lnTo>
                  <a:lnTo>
                    <a:pt x="2" y="724"/>
                  </a:lnTo>
                  <a:lnTo>
                    <a:pt x="0" y="723"/>
                  </a:lnTo>
                  <a:lnTo>
                    <a:pt x="0" y="0"/>
                  </a:lnTo>
                  <a:close/>
                </a:path>
              </a:pathLst>
            </a:custGeom>
            <a:solidFill>
              <a:srgbClr val="73983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9">
              <a:extLst>
                <a:ext uri="{FF2B5EF4-FFF2-40B4-BE49-F238E27FC236}">
                  <a16:creationId xmlns:a16="http://schemas.microsoft.com/office/drawing/2014/main" id="{C76CB046-A760-4B56-AE94-1EB3F5FDF2CF}"/>
                </a:ext>
              </a:extLst>
            </p:cNvPr>
            <p:cNvSpPr>
              <a:spLocks noEditPoints="1"/>
            </p:cNvSpPr>
            <p:nvPr/>
          </p:nvSpPr>
          <p:spPr bwMode="auto">
            <a:xfrm>
              <a:off x="2187576" y="2852738"/>
              <a:ext cx="1274763" cy="1149350"/>
            </a:xfrm>
            <a:custGeom>
              <a:avLst/>
              <a:gdLst>
                <a:gd name="T0" fmla="*/ 221 w 803"/>
                <a:gd name="T1" fmla="*/ 179 h 724"/>
                <a:gd name="T2" fmla="*/ 221 w 803"/>
                <a:gd name="T3" fmla="*/ 383 h 724"/>
                <a:gd name="T4" fmla="*/ 523 w 803"/>
                <a:gd name="T5" fmla="*/ 383 h 724"/>
                <a:gd name="T6" fmla="*/ 543 w 803"/>
                <a:gd name="T7" fmla="*/ 382 h 724"/>
                <a:gd name="T8" fmla="*/ 560 w 803"/>
                <a:gd name="T9" fmla="*/ 374 h 724"/>
                <a:gd name="T10" fmla="*/ 573 w 803"/>
                <a:gd name="T11" fmla="*/ 361 h 724"/>
                <a:gd name="T12" fmla="*/ 583 w 803"/>
                <a:gd name="T13" fmla="*/ 346 h 724"/>
                <a:gd name="T14" fmla="*/ 589 w 803"/>
                <a:gd name="T15" fmla="*/ 329 h 724"/>
                <a:gd name="T16" fmla="*/ 594 w 803"/>
                <a:gd name="T17" fmla="*/ 310 h 724"/>
                <a:gd name="T18" fmla="*/ 596 w 803"/>
                <a:gd name="T19" fmla="*/ 292 h 724"/>
                <a:gd name="T20" fmla="*/ 596 w 803"/>
                <a:gd name="T21" fmla="*/ 256 h 724"/>
                <a:gd name="T22" fmla="*/ 592 w 803"/>
                <a:gd name="T23" fmla="*/ 233 h 724"/>
                <a:gd name="T24" fmla="*/ 586 w 803"/>
                <a:gd name="T25" fmla="*/ 215 h 724"/>
                <a:gd name="T26" fmla="*/ 574 w 803"/>
                <a:gd name="T27" fmla="*/ 200 h 724"/>
                <a:gd name="T28" fmla="*/ 558 w 803"/>
                <a:gd name="T29" fmla="*/ 188 h 724"/>
                <a:gd name="T30" fmla="*/ 533 w 803"/>
                <a:gd name="T31" fmla="*/ 182 h 724"/>
                <a:gd name="T32" fmla="*/ 504 w 803"/>
                <a:gd name="T33" fmla="*/ 179 h 724"/>
                <a:gd name="T34" fmla="*/ 221 w 803"/>
                <a:gd name="T35" fmla="*/ 179 h 724"/>
                <a:gd name="T36" fmla="*/ 221 w 803"/>
                <a:gd name="T37" fmla="*/ 0 h 724"/>
                <a:gd name="T38" fmla="*/ 540 w 803"/>
                <a:gd name="T39" fmla="*/ 0 h 724"/>
                <a:gd name="T40" fmla="*/ 589 w 803"/>
                <a:gd name="T41" fmla="*/ 2 h 724"/>
                <a:gd name="T42" fmla="*/ 633 w 803"/>
                <a:gd name="T43" fmla="*/ 8 h 724"/>
                <a:gd name="T44" fmla="*/ 670 w 803"/>
                <a:gd name="T45" fmla="*/ 18 h 724"/>
                <a:gd name="T46" fmla="*/ 702 w 803"/>
                <a:gd name="T47" fmla="*/ 33 h 724"/>
                <a:gd name="T48" fmla="*/ 729 w 803"/>
                <a:gd name="T49" fmla="*/ 49 h 724"/>
                <a:gd name="T50" fmla="*/ 750 w 803"/>
                <a:gd name="T51" fmla="*/ 70 h 724"/>
                <a:gd name="T52" fmla="*/ 768 w 803"/>
                <a:gd name="T53" fmla="*/ 93 h 724"/>
                <a:gd name="T54" fmla="*/ 781 w 803"/>
                <a:gd name="T55" fmla="*/ 120 h 724"/>
                <a:gd name="T56" fmla="*/ 791 w 803"/>
                <a:gd name="T57" fmla="*/ 149 h 724"/>
                <a:gd name="T58" fmla="*/ 798 w 803"/>
                <a:gd name="T59" fmla="*/ 180 h 724"/>
                <a:gd name="T60" fmla="*/ 803 w 803"/>
                <a:gd name="T61" fmla="*/ 213 h 724"/>
                <a:gd name="T62" fmla="*/ 803 w 803"/>
                <a:gd name="T63" fmla="*/ 247 h 724"/>
                <a:gd name="T64" fmla="*/ 803 w 803"/>
                <a:gd name="T65" fmla="*/ 333 h 724"/>
                <a:gd name="T66" fmla="*/ 803 w 803"/>
                <a:gd name="T67" fmla="*/ 361 h 724"/>
                <a:gd name="T68" fmla="*/ 798 w 803"/>
                <a:gd name="T69" fmla="*/ 392 h 724"/>
                <a:gd name="T70" fmla="*/ 791 w 803"/>
                <a:gd name="T71" fmla="*/ 421 h 724"/>
                <a:gd name="T72" fmla="*/ 781 w 803"/>
                <a:gd name="T73" fmla="*/ 449 h 724"/>
                <a:gd name="T74" fmla="*/ 768 w 803"/>
                <a:gd name="T75" fmla="*/ 475 h 724"/>
                <a:gd name="T76" fmla="*/ 750 w 803"/>
                <a:gd name="T77" fmla="*/ 500 h 724"/>
                <a:gd name="T78" fmla="*/ 729 w 803"/>
                <a:gd name="T79" fmla="*/ 521 h 724"/>
                <a:gd name="T80" fmla="*/ 704 w 803"/>
                <a:gd name="T81" fmla="*/ 539 h 724"/>
                <a:gd name="T82" fmla="*/ 673 w 803"/>
                <a:gd name="T83" fmla="*/ 552 h 724"/>
                <a:gd name="T84" fmla="*/ 638 w 803"/>
                <a:gd name="T85" fmla="*/ 560 h 724"/>
                <a:gd name="T86" fmla="*/ 597 w 803"/>
                <a:gd name="T87" fmla="*/ 564 h 724"/>
                <a:gd name="T88" fmla="*/ 221 w 803"/>
                <a:gd name="T89" fmla="*/ 564 h 724"/>
                <a:gd name="T90" fmla="*/ 221 w 803"/>
                <a:gd name="T91" fmla="*/ 724 h 724"/>
                <a:gd name="T92" fmla="*/ 221 w 803"/>
                <a:gd name="T93" fmla="*/ 724 h 724"/>
                <a:gd name="T94" fmla="*/ 0 w 803"/>
                <a:gd name="T95" fmla="*/ 361 h 724"/>
                <a:gd name="T96" fmla="*/ 221 w 803"/>
                <a:gd name="T97"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3" h="724">
                  <a:moveTo>
                    <a:pt x="221" y="179"/>
                  </a:moveTo>
                  <a:lnTo>
                    <a:pt x="221" y="383"/>
                  </a:lnTo>
                  <a:lnTo>
                    <a:pt x="523" y="383"/>
                  </a:lnTo>
                  <a:lnTo>
                    <a:pt x="543" y="382"/>
                  </a:lnTo>
                  <a:lnTo>
                    <a:pt x="560" y="374"/>
                  </a:lnTo>
                  <a:lnTo>
                    <a:pt x="573" y="361"/>
                  </a:lnTo>
                  <a:lnTo>
                    <a:pt x="583" y="346"/>
                  </a:lnTo>
                  <a:lnTo>
                    <a:pt x="589" y="329"/>
                  </a:lnTo>
                  <a:lnTo>
                    <a:pt x="594" y="310"/>
                  </a:lnTo>
                  <a:lnTo>
                    <a:pt x="596" y="292"/>
                  </a:lnTo>
                  <a:lnTo>
                    <a:pt x="596" y="256"/>
                  </a:lnTo>
                  <a:lnTo>
                    <a:pt x="592" y="233"/>
                  </a:lnTo>
                  <a:lnTo>
                    <a:pt x="586" y="215"/>
                  </a:lnTo>
                  <a:lnTo>
                    <a:pt x="574" y="200"/>
                  </a:lnTo>
                  <a:lnTo>
                    <a:pt x="558" y="188"/>
                  </a:lnTo>
                  <a:lnTo>
                    <a:pt x="533" y="182"/>
                  </a:lnTo>
                  <a:lnTo>
                    <a:pt x="504" y="179"/>
                  </a:lnTo>
                  <a:lnTo>
                    <a:pt x="221" y="179"/>
                  </a:lnTo>
                  <a:close/>
                  <a:moveTo>
                    <a:pt x="221" y="0"/>
                  </a:moveTo>
                  <a:lnTo>
                    <a:pt x="540" y="0"/>
                  </a:lnTo>
                  <a:lnTo>
                    <a:pt x="589" y="2"/>
                  </a:lnTo>
                  <a:lnTo>
                    <a:pt x="633" y="8"/>
                  </a:lnTo>
                  <a:lnTo>
                    <a:pt x="670" y="18"/>
                  </a:lnTo>
                  <a:lnTo>
                    <a:pt x="702" y="33"/>
                  </a:lnTo>
                  <a:lnTo>
                    <a:pt x="729" y="49"/>
                  </a:lnTo>
                  <a:lnTo>
                    <a:pt x="750" y="70"/>
                  </a:lnTo>
                  <a:lnTo>
                    <a:pt x="768" y="93"/>
                  </a:lnTo>
                  <a:lnTo>
                    <a:pt x="781" y="120"/>
                  </a:lnTo>
                  <a:lnTo>
                    <a:pt x="791" y="149"/>
                  </a:lnTo>
                  <a:lnTo>
                    <a:pt x="798" y="180"/>
                  </a:lnTo>
                  <a:lnTo>
                    <a:pt x="803" y="213"/>
                  </a:lnTo>
                  <a:lnTo>
                    <a:pt x="803" y="247"/>
                  </a:lnTo>
                  <a:lnTo>
                    <a:pt x="803" y="333"/>
                  </a:lnTo>
                  <a:lnTo>
                    <a:pt x="803" y="361"/>
                  </a:lnTo>
                  <a:lnTo>
                    <a:pt x="798" y="392"/>
                  </a:lnTo>
                  <a:lnTo>
                    <a:pt x="791" y="421"/>
                  </a:lnTo>
                  <a:lnTo>
                    <a:pt x="781" y="449"/>
                  </a:lnTo>
                  <a:lnTo>
                    <a:pt x="768" y="475"/>
                  </a:lnTo>
                  <a:lnTo>
                    <a:pt x="750" y="500"/>
                  </a:lnTo>
                  <a:lnTo>
                    <a:pt x="729" y="521"/>
                  </a:lnTo>
                  <a:lnTo>
                    <a:pt x="704" y="539"/>
                  </a:lnTo>
                  <a:lnTo>
                    <a:pt x="673" y="552"/>
                  </a:lnTo>
                  <a:lnTo>
                    <a:pt x="638" y="560"/>
                  </a:lnTo>
                  <a:lnTo>
                    <a:pt x="597" y="564"/>
                  </a:lnTo>
                  <a:lnTo>
                    <a:pt x="221" y="564"/>
                  </a:lnTo>
                  <a:lnTo>
                    <a:pt x="221" y="724"/>
                  </a:lnTo>
                  <a:lnTo>
                    <a:pt x="221" y="724"/>
                  </a:lnTo>
                  <a:lnTo>
                    <a:pt x="0" y="361"/>
                  </a:lnTo>
                  <a:lnTo>
                    <a:pt x="221" y="0"/>
                  </a:lnTo>
                  <a:close/>
                </a:path>
              </a:pathLst>
            </a:custGeom>
            <a:solidFill>
              <a:srgbClr val="C7D22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4" name="Freeform 10">
              <a:extLst>
                <a:ext uri="{FF2B5EF4-FFF2-40B4-BE49-F238E27FC236}">
                  <a16:creationId xmlns:a16="http://schemas.microsoft.com/office/drawing/2014/main" id="{EE180CB8-C23E-474B-B32A-6F5128D6C69D}"/>
                </a:ext>
              </a:extLst>
            </p:cNvPr>
            <p:cNvSpPr>
              <a:spLocks/>
            </p:cNvSpPr>
            <p:nvPr/>
          </p:nvSpPr>
          <p:spPr bwMode="auto">
            <a:xfrm>
              <a:off x="271463" y="2852738"/>
              <a:ext cx="1306512" cy="1149350"/>
            </a:xfrm>
            <a:custGeom>
              <a:avLst/>
              <a:gdLst>
                <a:gd name="T0" fmla="*/ 0 w 823"/>
                <a:gd name="T1" fmla="*/ 0 h 724"/>
                <a:gd name="T2" fmla="*/ 223 w 823"/>
                <a:gd name="T3" fmla="*/ 0 h 724"/>
                <a:gd name="T4" fmla="*/ 601 w 823"/>
                <a:gd name="T5" fmla="*/ 438 h 724"/>
                <a:gd name="T6" fmla="*/ 601 w 823"/>
                <a:gd name="T7" fmla="*/ 0 h 724"/>
                <a:gd name="T8" fmla="*/ 601 w 823"/>
                <a:gd name="T9" fmla="*/ 0 h 724"/>
                <a:gd name="T10" fmla="*/ 823 w 823"/>
                <a:gd name="T11" fmla="*/ 361 h 724"/>
                <a:gd name="T12" fmla="*/ 601 w 823"/>
                <a:gd name="T13" fmla="*/ 724 h 724"/>
                <a:gd name="T14" fmla="*/ 223 w 823"/>
                <a:gd name="T15" fmla="*/ 287 h 724"/>
                <a:gd name="T16" fmla="*/ 223 w 823"/>
                <a:gd name="T17" fmla="*/ 724 h 724"/>
                <a:gd name="T18" fmla="*/ 0 w 823"/>
                <a:gd name="T19" fmla="*/ 724 h 724"/>
                <a:gd name="T20" fmla="*/ 0 w 823"/>
                <a:gd name="T21"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3" h="724">
                  <a:moveTo>
                    <a:pt x="0" y="0"/>
                  </a:moveTo>
                  <a:lnTo>
                    <a:pt x="223" y="0"/>
                  </a:lnTo>
                  <a:lnTo>
                    <a:pt x="601" y="438"/>
                  </a:lnTo>
                  <a:lnTo>
                    <a:pt x="601" y="0"/>
                  </a:lnTo>
                  <a:lnTo>
                    <a:pt x="601" y="0"/>
                  </a:lnTo>
                  <a:lnTo>
                    <a:pt x="823" y="361"/>
                  </a:lnTo>
                  <a:lnTo>
                    <a:pt x="601" y="724"/>
                  </a:lnTo>
                  <a:lnTo>
                    <a:pt x="223" y="287"/>
                  </a:lnTo>
                  <a:lnTo>
                    <a:pt x="223" y="724"/>
                  </a:lnTo>
                  <a:lnTo>
                    <a:pt x="0" y="724"/>
                  </a:lnTo>
                  <a:lnTo>
                    <a:pt x="0" y="0"/>
                  </a:lnTo>
                  <a:close/>
                </a:path>
              </a:pathLst>
            </a:custGeom>
            <a:solidFill>
              <a:srgbClr val="FFAD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081145614"/>
      </p:ext>
    </p:extLst>
  </p:cSld>
  <p:clrMapOvr>
    <a:masterClrMapping/>
  </p:clrMapOvr>
  <p:transition>
    <p:fade/>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Industrial Large Headline">
    <p:spTree>
      <p:nvGrpSpPr>
        <p:cNvPr id="1" name=""/>
        <p:cNvGrpSpPr/>
        <p:nvPr/>
      </p:nvGrpSpPr>
      <p:grpSpPr>
        <a:xfrm>
          <a:off x="0" y="0"/>
          <a:ext cx="0" cy="0"/>
          <a:chOff x="0" y="0"/>
          <a:chExt cx="0" cy="0"/>
        </a:xfrm>
      </p:grpSpPr>
      <p:pic>
        <p:nvPicPr>
          <p:cNvPr id="21" name="Picture Placeholder 4" descr="A picture containing building, indoor, toy, train&#10;&#10;Description automatically generated">
            <a:extLst>
              <a:ext uri="{FF2B5EF4-FFF2-40B4-BE49-F238E27FC236}">
                <a16:creationId xmlns:a16="http://schemas.microsoft.com/office/drawing/2014/main" id="{73837969-8D79-4D54-80F4-F540E9577315}"/>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19" y="78902"/>
            <a:ext cx="4560213" cy="6779098"/>
          </a:xfrm>
          <a:prstGeom prst="rect">
            <a:avLst/>
          </a:prstGeom>
        </p:spPr>
      </p:pic>
      <p:sp>
        <p:nvSpPr>
          <p:cNvPr id="23" name="Rectangle 22">
            <a:extLst>
              <a:ext uri="{FF2B5EF4-FFF2-40B4-BE49-F238E27FC236}">
                <a16:creationId xmlns:a16="http://schemas.microsoft.com/office/drawing/2014/main" id="{20C6F7F7-17BF-482B-BA80-F24629A4A24E}"/>
              </a:ext>
            </a:extLst>
          </p:cNvPr>
          <p:cNvSpPr/>
          <p:nvPr userDrawn="1"/>
        </p:nvSpPr>
        <p:spPr>
          <a:xfrm rot="10800000">
            <a:off x="0" y="79514"/>
            <a:ext cx="4196372" cy="6778486"/>
          </a:xfrm>
          <a:prstGeom prst="rect">
            <a:avLst/>
          </a:prstGeom>
          <a:gradFill flip="none" rotWithShape="1">
            <a:gsLst>
              <a:gs pos="3000">
                <a:schemeClr val="accent1">
                  <a:alpha val="38000"/>
                </a:schemeClr>
              </a:gs>
              <a:gs pos="34000">
                <a:schemeClr val="accent1">
                  <a:alpha val="0"/>
                </a:schemeClr>
              </a:gs>
              <a:gs pos="100000">
                <a:schemeClr val="accent1">
                  <a:alpha val="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endParaRPr>
          </a:p>
        </p:txBody>
      </p:sp>
      <p:sp>
        <p:nvSpPr>
          <p:cNvPr id="77" name="Picture Placeholder 76">
            <a:extLst>
              <a:ext uri="{FF2B5EF4-FFF2-40B4-BE49-F238E27FC236}">
                <a16:creationId xmlns:a16="http://schemas.microsoft.com/office/drawing/2014/main" id="{792C26BF-6739-427A-A9E9-8A8A678B7CC7}"/>
              </a:ext>
            </a:extLst>
          </p:cNvPr>
          <p:cNvSpPr>
            <a:spLocks noGrp="1"/>
          </p:cNvSpPr>
          <p:nvPr>
            <p:ph type="pic" sz="quarter" idx="13" hasCustomPrompt="1"/>
          </p:nvPr>
        </p:nvSpPr>
        <p:spPr>
          <a:xfrm>
            <a:off x="1919" y="78902"/>
            <a:ext cx="4560213" cy="6779098"/>
          </a:xfrm>
        </p:spPr>
        <p:txBody>
          <a:bodyPr anchor="ctr">
            <a:normAutofit/>
          </a:bodyPr>
          <a:lstStyle>
            <a:lvl1pPr marL="0" indent="0" algn="ctr">
              <a:buFontTx/>
              <a:buNone/>
              <a:defRPr sz="1500">
                <a:solidFill>
                  <a:schemeClr val="bg1"/>
                </a:solidFill>
                <a:latin typeface="Arial" panose="020B0604020202020204" pitchFamily="34" charset="0"/>
                <a:cs typeface="Arial" panose="020B0604020202020204" pitchFamily="34" charset="0"/>
              </a:defRPr>
            </a:lvl1pPr>
          </a:lstStyle>
          <a:p>
            <a:r>
              <a:rPr lang="en-US"/>
              <a:t>Click to Place Picture</a:t>
            </a:r>
          </a:p>
        </p:txBody>
      </p:sp>
      <p:sp>
        <p:nvSpPr>
          <p:cNvPr id="37" name="Rectangle 182">
            <a:extLst>
              <a:ext uri="{FF2B5EF4-FFF2-40B4-BE49-F238E27FC236}">
                <a16:creationId xmlns:a16="http://schemas.microsoft.com/office/drawing/2014/main" id="{7F1551CC-56A8-4FFE-8188-6BBCFBC0D73C}"/>
              </a:ext>
            </a:extLst>
          </p:cNvPr>
          <p:cNvSpPr>
            <a:spLocks noGrp="1" noChangeArrowheads="1"/>
          </p:cNvSpPr>
          <p:nvPr>
            <p:ph type="ctrTitle" hasCustomPrompt="1"/>
          </p:nvPr>
        </p:nvSpPr>
        <p:spPr bwMode="blackWhite">
          <a:xfrm>
            <a:off x="5275942" y="1272210"/>
            <a:ext cx="6325011" cy="3864494"/>
          </a:xfrm>
          <a:prstGeom prst="rect">
            <a:avLst/>
          </a:prstGeom>
          <a:ln w="25400"/>
          <a:effectLst/>
        </p:spPr>
        <p:txBody>
          <a:bodyPr tIns="91440" bIns="91440" anchor="ctr">
            <a:normAutofit/>
          </a:bodyPr>
          <a:lstStyle>
            <a:lvl1pPr algn="l">
              <a:lnSpc>
                <a:spcPct val="100000"/>
              </a:lnSpc>
              <a:spcBef>
                <a:spcPts val="0"/>
              </a:spcBef>
              <a:defRPr lang="en-US" sz="5100" b="0" kern="1200" cap="none" spc="-50" baseline="0" dirty="0">
                <a:solidFill>
                  <a:schemeClr val="tx1">
                    <a:lumMod val="85000"/>
                    <a:lumOff val="15000"/>
                  </a:schemeClr>
                </a:solidFill>
                <a:effectLst/>
                <a:latin typeface="Arial" panose="020B0604020202020204" pitchFamily="34" charset="0"/>
                <a:ea typeface="+mn-ea"/>
                <a:cs typeface="Arial" panose="020B0604020202020204" pitchFamily="34" charset="0"/>
              </a:defRPr>
            </a:lvl1pPr>
          </a:lstStyle>
          <a:p>
            <a:r>
              <a:rPr lang="en-US"/>
              <a:t>Large headline or statement goes here. Lorem ipsum</a:t>
            </a:r>
          </a:p>
        </p:txBody>
      </p:sp>
      <p:grpSp>
        <p:nvGrpSpPr>
          <p:cNvPr id="29" name="Group 28">
            <a:extLst>
              <a:ext uri="{FF2B5EF4-FFF2-40B4-BE49-F238E27FC236}">
                <a16:creationId xmlns:a16="http://schemas.microsoft.com/office/drawing/2014/main" id="{C08A7271-EAD5-41DA-A647-B52662CE3871}"/>
              </a:ext>
            </a:extLst>
          </p:cNvPr>
          <p:cNvGrpSpPr/>
          <p:nvPr userDrawn="1"/>
        </p:nvGrpSpPr>
        <p:grpSpPr>
          <a:xfrm>
            <a:off x="0" y="0"/>
            <a:ext cx="12190081" cy="79514"/>
            <a:chOff x="0" y="-1"/>
            <a:chExt cx="12190081" cy="1350190"/>
          </a:xfrm>
        </p:grpSpPr>
        <p:sp>
          <p:nvSpPr>
            <p:cNvPr id="30" name="Rectangle 29">
              <a:extLst>
                <a:ext uri="{FF2B5EF4-FFF2-40B4-BE49-F238E27FC236}">
                  <a16:creationId xmlns:a16="http://schemas.microsoft.com/office/drawing/2014/main" id="{566998BE-D4A8-4E8F-9220-64B75E6ABA38}"/>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4DAEA3FA-932F-42AD-ABBD-14E9BA87D297}"/>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29991BE7-E792-4F0F-B8A2-3D9FCF1CD3BB}"/>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73D0491D-8066-428E-9435-FA3684E23FA0}"/>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B99A8192-CD11-4ECE-A1A1-EF3ACC047545}"/>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
        <p:nvSpPr>
          <p:cNvPr id="20" name="Slide Number Placeholder 1">
            <a:extLst>
              <a:ext uri="{FF2B5EF4-FFF2-40B4-BE49-F238E27FC236}">
                <a16:creationId xmlns:a16="http://schemas.microsoft.com/office/drawing/2014/main" id="{D183140B-A247-4A2B-9D4E-348839DEB103}"/>
              </a:ext>
            </a:extLst>
          </p:cNvPr>
          <p:cNvSpPr txBox="1">
            <a:spLocks/>
          </p:cNvSpPr>
          <p:nvPr userDrawn="1"/>
        </p:nvSpPr>
        <p:spPr>
          <a:xfrm>
            <a:off x="10315547" y="6463203"/>
            <a:ext cx="596447" cy="277811"/>
          </a:xfrm>
          <a:prstGeom prst="rect">
            <a:avLst/>
          </a:prstGeom>
        </p:spPr>
        <p:txBody>
          <a:bodyPr vert="horz" lIns="68580" tIns="34290" rIns="68580" bIns="34290" rtlCol="0" anchor="ctr"/>
          <a:lstStyle>
            <a:defPPr>
              <a:defRPr lang="en-US"/>
            </a:defPPr>
            <a:lvl1pPr algn="l" rtl="0" fontAlgn="base">
              <a:spcBef>
                <a:spcPct val="0"/>
              </a:spcBef>
              <a:spcAft>
                <a:spcPct val="0"/>
              </a:spcAft>
              <a:defRPr sz="1000" b="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9899D5D8-9A89-49C6-87E2-D5B81659BB09}" type="slidenum">
              <a:rPr lang="en-US" sz="1000" b="1" spc="300" smtClean="0">
                <a:solidFill>
                  <a:schemeClr val="tx1">
                    <a:lumMod val="65000"/>
                    <a:lumOff val="35000"/>
                  </a:schemeClr>
                </a:solidFill>
                <a:latin typeface="Arial" panose="020B0604020202020204" pitchFamily="34" charset="0"/>
                <a:cs typeface="Arial" panose="020B0604020202020204" pitchFamily="34" charset="0"/>
              </a:rPr>
              <a:pPr algn="r"/>
              <a:t>‹#›</a:t>
            </a:fld>
            <a:endParaRPr lang="en-US" sz="1000" b="1" spc="300">
              <a:solidFill>
                <a:schemeClr val="tx1">
                  <a:lumMod val="65000"/>
                  <a:lumOff val="35000"/>
                </a:schemeClr>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FD784AD3-2BA5-4E85-98B2-D09F18251633}"/>
              </a:ext>
            </a:extLst>
          </p:cNvPr>
          <p:cNvSpPr txBox="1"/>
          <p:nvPr userDrawn="1"/>
        </p:nvSpPr>
        <p:spPr>
          <a:xfrm>
            <a:off x="7781092" y="6418656"/>
            <a:ext cx="2590528" cy="308777"/>
          </a:xfrm>
          <a:prstGeom prst="rect">
            <a:avLst/>
          </a:prstGeom>
          <a:noFill/>
        </p:spPr>
        <p:txBody>
          <a:bodyPr wrap="square" rtlCol="0" anchor="b">
            <a:noAutofit/>
          </a:bodyPr>
          <a:lstStyle/>
          <a:p>
            <a:pPr algn="r"/>
            <a:r>
              <a:rPr lang="en-US" sz="900" b="1" i="0" cap="all" spc="50" baseline="0">
                <a:solidFill>
                  <a:schemeClr val="tx2">
                    <a:lumMod val="90000"/>
                  </a:schemeClr>
                </a:solidFill>
                <a:latin typeface="Arial" panose="020B0604020202020204" pitchFamily="34" charset="0"/>
                <a:cs typeface="Arial" panose="020B0604020202020204" pitchFamily="34" charset="0"/>
              </a:rPr>
              <a:t>Confidential &amp; proprietary</a:t>
            </a:r>
          </a:p>
        </p:txBody>
      </p:sp>
      <p:grpSp>
        <p:nvGrpSpPr>
          <p:cNvPr id="25" name="Group 24">
            <a:extLst>
              <a:ext uri="{FF2B5EF4-FFF2-40B4-BE49-F238E27FC236}">
                <a16:creationId xmlns:a16="http://schemas.microsoft.com/office/drawing/2014/main" id="{80B958C5-2B3E-473E-8744-054A7F5304DE}"/>
              </a:ext>
            </a:extLst>
          </p:cNvPr>
          <p:cNvGrpSpPr/>
          <p:nvPr userDrawn="1"/>
        </p:nvGrpSpPr>
        <p:grpSpPr>
          <a:xfrm>
            <a:off x="11369623" y="6476214"/>
            <a:ext cx="489002" cy="176138"/>
            <a:chOff x="271463" y="2852738"/>
            <a:chExt cx="3190876" cy="1149350"/>
          </a:xfrm>
        </p:grpSpPr>
        <p:sp>
          <p:nvSpPr>
            <p:cNvPr id="40" name="Freeform 6">
              <a:extLst>
                <a:ext uri="{FF2B5EF4-FFF2-40B4-BE49-F238E27FC236}">
                  <a16:creationId xmlns:a16="http://schemas.microsoft.com/office/drawing/2014/main" id="{E7C1EB4B-5A45-4466-8072-0645AC92A328}"/>
                </a:ext>
              </a:extLst>
            </p:cNvPr>
            <p:cNvSpPr>
              <a:spLocks/>
            </p:cNvSpPr>
            <p:nvPr/>
          </p:nvSpPr>
          <p:spPr bwMode="auto">
            <a:xfrm>
              <a:off x="1577976" y="2852738"/>
              <a:ext cx="609600" cy="1149350"/>
            </a:xfrm>
            <a:custGeom>
              <a:avLst/>
              <a:gdLst>
                <a:gd name="T0" fmla="*/ 0 w 384"/>
                <a:gd name="T1" fmla="*/ 0 h 724"/>
                <a:gd name="T2" fmla="*/ 41 w 384"/>
                <a:gd name="T3" fmla="*/ 0 h 724"/>
                <a:gd name="T4" fmla="*/ 192 w 384"/>
                <a:gd name="T5" fmla="*/ 241 h 724"/>
                <a:gd name="T6" fmla="*/ 341 w 384"/>
                <a:gd name="T7" fmla="*/ 0 h 724"/>
                <a:gd name="T8" fmla="*/ 382 w 384"/>
                <a:gd name="T9" fmla="*/ 0 h 724"/>
                <a:gd name="T10" fmla="*/ 382 w 384"/>
                <a:gd name="T11" fmla="*/ 723 h 724"/>
                <a:gd name="T12" fmla="*/ 384 w 384"/>
                <a:gd name="T13" fmla="*/ 724 h 724"/>
                <a:gd name="T14" fmla="*/ 341 w 384"/>
                <a:gd name="T15" fmla="*/ 724 h 724"/>
                <a:gd name="T16" fmla="*/ 192 w 384"/>
                <a:gd name="T17" fmla="*/ 483 h 724"/>
                <a:gd name="T18" fmla="*/ 41 w 384"/>
                <a:gd name="T19" fmla="*/ 724 h 724"/>
                <a:gd name="T20" fmla="*/ 0 w 384"/>
                <a:gd name="T21" fmla="*/ 724 h 724"/>
                <a:gd name="T22" fmla="*/ 0 w 384"/>
                <a:gd name="T23"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724">
                  <a:moveTo>
                    <a:pt x="0" y="0"/>
                  </a:moveTo>
                  <a:lnTo>
                    <a:pt x="41" y="0"/>
                  </a:lnTo>
                  <a:lnTo>
                    <a:pt x="192" y="241"/>
                  </a:lnTo>
                  <a:lnTo>
                    <a:pt x="341" y="0"/>
                  </a:lnTo>
                  <a:lnTo>
                    <a:pt x="382" y="0"/>
                  </a:lnTo>
                  <a:lnTo>
                    <a:pt x="382" y="723"/>
                  </a:lnTo>
                  <a:lnTo>
                    <a:pt x="384" y="724"/>
                  </a:lnTo>
                  <a:lnTo>
                    <a:pt x="341" y="724"/>
                  </a:lnTo>
                  <a:lnTo>
                    <a:pt x="192" y="483"/>
                  </a:lnTo>
                  <a:lnTo>
                    <a:pt x="41" y="724"/>
                  </a:lnTo>
                  <a:lnTo>
                    <a:pt x="0" y="724"/>
                  </a:lnTo>
                  <a:lnTo>
                    <a:pt x="0" y="0"/>
                  </a:lnTo>
                  <a:close/>
                </a:path>
              </a:pathLst>
            </a:custGeom>
            <a:solidFill>
              <a:srgbClr val="7DB2D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1" name="Freeform 7">
              <a:extLst>
                <a:ext uri="{FF2B5EF4-FFF2-40B4-BE49-F238E27FC236}">
                  <a16:creationId xmlns:a16="http://schemas.microsoft.com/office/drawing/2014/main" id="{FE6AE65A-B4E9-4A34-9C1D-11C90F15FB75}"/>
                </a:ext>
              </a:extLst>
            </p:cNvPr>
            <p:cNvSpPr>
              <a:spLocks/>
            </p:cNvSpPr>
            <p:nvPr/>
          </p:nvSpPr>
          <p:spPr bwMode="auto">
            <a:xfrm>
              <a:off x="1225551" y="2852738"/>
              <a:ext cx="352425" cy="1149350"/>
            </a:xfrm>
            <a:custGeom>
              <a:avLst/>
              <a:gdLst>
                <a:gd name="T0" fmla="*/ 0 w 222"/>
                <a:gd name="T1" fmla="*/ 0 h 724"/>
                <a:gd name="T2" fmla="*/ 222 w 222"/>
                <a:gd name="T3" fmla="*/ 0 h 724"/>
                <a:gd name="T4" fmla="*/ 222 w 222"/>
                <a:gd name="T5" fmla="*/ 724 h 724"/>
                <a:gd name="T6" fmla="*/ 0 w 222"/>
                <a:gd name="T7" fmla="*/ 724 h 724"/>
                <a:gd name="T8" fmla="*/ 222 w 222"/>
                <a:gd name="T9" fmla="*/ 361 h 724"/>
                <a:gd name="T10" fmla="*/ 0 w 222"/>
                <a:gd name="T11" fmla="*/ 0 h 724"/>
              </a:gdLst>
              <a:ahLst/>
              <a:cxnLst>
                <a:cxn ang="0">
                  <a:pos x="T0" y="T1"/>
                </a:cxn>
                <a:cxn ang="0">
                  <a:pos x="T2" y="T3"/>
                </a:cxn>
                <a:cxn ang="0">
                  <a:pos x="T4" y="T5"/>
                </a:cxn>
                <a:cxn ang="0">
                  <a:pos x="T6" y="T7"/>
                </a:cxn>
                <a:cxn ang="0">
                  <a:pos x="T8" y="T9"/>
                </a:cxn>
                <a:cxn ang="0">
                  <a:pos x="T10" y="T11"/>
                </a:cxn>
              </a:cxnLst>
              <a:rect l="0" t="0" r="r" b="b"/>
              <a:pathLst>
                <a:path w="222" h="724">
                  <a:moveTo>
                    <a:pt x="0" y="0"/>
                  </a:moveTo>
                  <a:lnTo>
                    <a:pt x="222" y="0"/>
                  </a:lnTo>
                  <a:lnTo>
                    <a:pt x="222" y="724"/>
                  </a:lnTo>
                  <a:lnTo>
                    <a:pt x="0" y="724"/>
                  </a:lnTo>
                  <a:lnTo>
                    <a:pt x="222" y="361"/>
                  </a:lnTo>
                  <a:lnTo>
                    <a:pt x="0" y="0"/>
                  </a:lnTo>
                  <a:close/>
                </a:path>
              </a:pathLst>
            </a:custGeom>
            <a:solidFill>
              <a:srgbClr val="9584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8">
              <a:extLst>
                <a:ext uri="{FF2B5EF4-FFF2-40B4-BE49-F238E27FC236}">
                  <a16:creationId xmlns:a16="http://schemas.microsoft.com/office/drawing/2014/main" id="{C9E3FC99-0BDE-4CA4-8495-6D512122D32B}"/>
                </a:ext>
              </a:extLst>
            </p:cNvPr>
            <p:cNvSpPr>
              <a:spLocks/>
            </p:cNvSpPr>
            <p:nvPr/>
          </p:nvSpPr>
          <p:spPr bwMode="auto">
            <a:xfrm>
              <a:off x="2184401" y="2852738"/>
              <a:ext cx="354013" cy="1149350"/>
            </a:xfrm>
            <a:custGeom>
              <a:avLst/>
              <a:gdLst>
                <a:gd name="T0" fmla="*/ 0 w 223"/>
                <a:gd name="T1" fmla="*/ 0 h 724"/>
                <a:gd name="T2" fmla="*/ 223 w 223"/>
                <a:gd name="T3" fmla="*/ 0 h 724"/>
                <a:gd name="T4" fmla="*/ 2 w 223"/>
                <a:gd name="T5" fmla="*/ 361 h 724"/>
                <a:gd name="T6" fmla="*/ 223 w 223"/>
                <a:gd name="T7" fmla="*/ 724 h 724"/>
                <a:gd name="T8" fmla="*/ 2 w 223"/>
                <a:gd name="T9" fmla="*/ 724 h 724"/>
                <a:gd name="T10" fmla="*/ 0 w 223"/>
                <a:gd name="T11" fmla="*/ 723 h 724"/>
                <a:gd name="T12" fmla="*/ 0 w 223"/>
                <a:gd name="T13" fmla="*/ 0 h 724"/>
              </a:gdLst>
              <a:ahLst/>
              <a:cxnLst>
                <a:cxn ang="0">
                  <a:pos x="T0" y="T1"/>
                </a:cxn>
                <a:cxn ang="0">
                  <a:pos x="T2" y="T3"/>
                </a:cxn>
                <a:cxn ang="0">
                  <a:pos x="T4" y="T5"/>
                </a:cxn>
                <a:cxn ang="0">
                  <a:pos x="T6" y="T7"/>
                </a:cxn>
                <a:cxn ang="0">
                  <a:pos x="T8" y="T9"/>
                </a:cxn>
                <a:cxn ang="0">
                  <a:pos x="T10" y="T11"/>
                </a:cxn>
                <a:cxn ang="0">
                  <a:pos x="T12" y="T13"/>
                </a:cxn>
              </a:cxnLst>
              <a:rect l="0" t="0" r="r" b="b"/>
              <a:pathLst>
                <a:path w="223" h="724">
                  <a:moveTo>
                    <a:pt x="0" y="0"/>
                  </a:moveTo>
                  <a:lnTo>
                    <a:pt x="223" y="0"/>
                  </a:lnTo>
                  <a:lnTo>
                    <a:pt x="2" y="361"/>
                  </a:lnTo>
                  <a:lnTo>
                    <a:pt x="223" y="724"/>
                  </a:lnTo>
                  <a:lnTo>
                    <a:pt x="2" y="724"/>
                  </a:lnTo>
                  <a:lnTo>
                    <a:pt x="0" y="723"/>
                  </a:lnTo>
                  <a:lnTo>
                    <a:pt x="0" y="0"/>
                  </a:lnTo>
                  <a:close/>
                </a:path>
              </a:pathLst>
            </a:custGeom>
            <a:solidFill>
              <a:srgbClr val="73983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9">
              <a:extLst>
                <a:ext uri="{FF2B5EF4-FFF2-40B4-BE49-F238E27FC236}">
                  <a16:creationId xmlns:a16="http://schemas.microsoft.com/office/drawing/2014/main" id="{4576331F-C76A-4EB4-91BB-E020D9D8E24C}"/>
                </a:ext>
              </a:extLst>
            </p:cNvPr>
            <p:cNvSpPr>
              <a:spLocks noEditPoints="1"/>
            </p:cNvSpPr>
            <p:nvPr/>
          </p:nvSpPr>
          <p:spPr bwMode="auto">
            <a:xfrm>
              <a:off x="2187576" y="2852738"/>
              <a:ext cx="1274763" cy="1149350"/>
            </a:xfrm>
            <a:custGeom>
              <a:avLst/>
              <a:gdLst>
                <a:gd name="T0" fmla="*/ 221 w 803"/>
                <a:gd name="T1" fmla="*/ 179 h 724"/>
                <a:gd name="T2" fmla="*/ 221 w 803"/>
                <a:gd name="T3" fmla="*/ 383 h 724"/>
                <a:gd name="T4" fmla="*/ 523 w 803"/>
                <a:gd name="T5" fmla="*/ 383 h 724"/>
                <a:gd name="T6" fmla="*/ 543 w 803"/>
                <a:gd name="T7" fmla="*/ 382 h 724"/>
                <a:gd name="T8" fmla="*/ 560 w 803"/>
                <a:gd name="T9" fmla="*/ 374 h 724"/>
                <a:gd name="T10" fmla="*/ 573 w 803"/>
                <a:gd name="T11" fmla="*/ 361 h 724"/>
                <a:gd name="T12" fmla="*/ 583 w 803"/>
                <a:gd name="T13" fmla="*/ 346 h 724"/>
                <a:gd name="T14" fmla="*/ 589 w 803"/>
                <a:gd name="T15" fmla="*/ 329 h 724"/>
                <a:gd name="T16" fmla="*/ 594 w 803"/>
                <a:gd name="T17" fmla="*/ 310 h 724"/>
                <a:gd name="T18" fmla="*/ 596 w 803"/>
                <a:gd name="T19" fmla="*/ 292 h 724"/>
                <a:gd name="T20" fmla="*/ 596 w 803"/>
                <a:gd name="T21" fmla="*/ 256 h 724"/>
                <a:gd name="T22" fmla="*/ 592 w 803"/>
                <a:gd name="T23" fmla="*/ 233 h 724"/>
                <a:gd name="T24" fmla="*/ 586 w 803"/>
                <a:gd name="T25" fmla="*/ 215 h 724"/>
                <a:gd name="T26" fmla="*/ 574 w 803"/>
                <a:gd name="T27" fmla="*/ 200 h 724"/>
                <a:gd name="T28" fmla="*/ 558 w 803"/>
                <a:gd name="T29" fmla="*/ 188 h 724"/>
                <a:gd name="T30" fmla="*/ 533 w 803"/>
                <a:gd name="T31" fmla="*/ 182 h 724"/>
                <a:gd name="T32" fmla="*/ 504 w 803"/>
                <a:gd name="T33" fmla="*/ 179 h 724"/>
                <a:gd name="T34" fmla="*/ 221 w 803"/>
                <a:gd name="T35" fmla="*/ 179 h 724"/>
                <a:gd name="T36" fmla="*/ 221 w 803"/>
                <a:gd name="T37" fmla="*/ 0 h 724"/>
                <a:gd name="T38" fmla="*/ 540 w 803"/>
                <a:gd name="T39" fmla="*/ 0 h 724"/>
                <a:gd name="T40" fmla="*/ 589 w 803"/>
                <a:gd name="T41" fmla="*/ 2 h 724"/>
                <a:gd name="T42" fmla="*/ 633 w 803"/>
                <a:gd name="T43" fmla="*/ 8 h 724"/>
                <a:gd name="T44" fmla="*/ 670 w 803"/>
                <a:gd name="T45" fmla="*/ 18 h 724"/>
                <a:gd name="T46" fmla="*/ 702 w 803"/>
                <a:gd name="T47" fmla="*/ 33 h 724"/>
                <a:gd name="T48" fmla="*/ 729 w 803"/>
                <a:gd name="T49" fmla="*/ 49 h 724"/>
                <a:gd name="T50" fmla="*/ 750 w 803"/>
                <a:gd name="T51" fmla="*/ 70 h 724"/>
                <a:gd name="T52" fmla="*/ 768 w 803"/>
                <a:gd name="T53" fmla="*/ 93 h 724"/>
                <a:gd name="T54" fmla="*/ 781 w 803"/>
                <a:gd name="T55" fmla="*/ 120 h 724"/>
                <a:gd name="T56" fmla="*/ 791 w 803"/>
                <a:gd name="T57" fmla="*/ 149 h 724"/>
                <a:gd name="T58" fmla="*/ 798 w 803"/>
                <a:gd name="T59" fmla="*/ 180 h 724"/>
                <a:gd name="T60" fmla="*/ 803 w 803"/>
                <a:gd name="T61" fmla="*/ 213 h 724"/>
                <a:gd name="T62" fmla="*/ 803 w 803"/>
                <a:gd name="T63" fmla="*/ 247 h 724"/>
                <a:gd name="T64" fmla="*/ 803 w 803"/>
                <a:gd name="T65" fmla="*/ 333 h 724"/>
                <a:gd name="T66" fmla="*/ 803 w 803"/>
                <a:gd name="T67" fmla="*/ 361 h 724"/>
                <a:gd name="T68" fmla="*/ 798 w 803"/>
                <a:gd name="T69" fmla="*/ 392 h 724"/>
                <a:gd name="T70" fmla="*/ 791 w 803"/>
                <a:gd name="T71" fmla="*/ 421 h 724"/>
                <a:gd name="T72" fmla="*/ 781 w 803"/>
                <a:gd name="T73" fmla="*/ 449 h 724"/>
                <a:gd name="T74" fmla="*/ 768 w 803"/>
                <a:gd name="T75" fmla="*/ 475 h 724"/>
                <a:gd name="T76" fmla="*/ 750 w 803"/>
                <a:gd name="T77" fmla="*/ 500 h 724"/>
                <a:gd name="T78" fmla="*/ 729 w 803"/>
                <a:gd name="T79" fmla="*/ 521 h 724"/>
                <a:gd name="T80" fmla="*/ 704 w 803"/>
                <a:gd name="T81" fmla="*/ 539 h 724"/>
                <a:gd name="T82" fmla="*/ 673 w 803"/>
                <a:gd name="T83" fmla="*/ 552 h 724"/>
                <a:gd name="T84" fmla="*/ 638 w 803"/>
                <a:gd name="T85" fmla="*/ 560 h 724"/>
                <a:gd name="T86" fmla="*/ 597 w 803"/>
                <a:gd name="T87" fmla="*/ 564 h 724"/>
                <a:gd name="T88" fmla="*/ 221 w 803"/>
                <a:gd name="T89" fmla="*/ 564 h 724"/>
                <a:gd name="T90" fmla="*/ 221 w 803"/>
                <a:gd name="T91" fmla="*/ 724 h 724"/>
                <a:gd name="T92" fmla="*/ 221 w 803"/>
                <a:gd name="T93" fmla="*/ 724 h 724"/>
                <a:gd name="T94" fmla="*/ 0 w 803"/>
                <a:gd name="T95" fmla="*/ 361 h 724"/>
                <a:gd name="T96" fmla="*/ 221 w 803"/>
                <a:gd name="T97"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3" h="724">
                  <a:moveTo>
                    <a:pt x="221" y="179"/>
                  </a:moveTo>
                  <a:lnTo>
                    <a:pt x="221" y="383"/>
                  </a:lnTo>
                  <a:lnTo>
                    <a:pt x="523" y="383"/>
                  </a:lnTo>
                  <a:lnTo>
                    <a:pt x="543" y="382"/>
                  </a:lnTo>
                  <a:lnTo>
                    <a:pt x="560" y="374"/>
                  </a:lnTo>
                  <a:lnTo>
                    <a:pt x="573" y="361"/>
                  </a:lnTo>
                  <a:lnTo>
                    <a:pt x="583" y="346"/>
                  </a:lnTo>
                  <a:lnTo>
                    <a:pt x="589" y="329"/>
                  </a:lnTo>
                  <a:lnTo>
                    <a:pt x="594" y="310"/>
                  </a:lnTo>
                  <a:lnTo>
                    <a:pt x="596" y="292"/>
                  </a:lnTo>
                  <a:lnTo>
                    <a:pt x="596" y="256"/>
                  </a:lnTo>
                  <a:lnTo>
                    <a:pt x="592" y="233"/>
                  </a:lnTo>
                  <a:lnTo>
                    <a:pt x="586" y="215"/>
                  </a:lnTo>
                  <a:lnTo>
                    <a:pt x="574" y="200"/>
                  </a:lnTo>
                  <a:lnTo>
                    <a:pt x="558" y="188"/>
                  </a:lnTo>
                  <a:lnTo>
                    <a:pt x="533" y="182"/>
                  </a:lnTo>
                  <a:lnTo>
                    <a:pt x="504" y="179"/>
                  </a:lnTo>
                  <a:lnTo>
                    <a:pt x="221" y="179"/>
                  </a:lnTo>
                  <a:close/>
                  <a:moveTo>
                    <a:pt x="221" y="0"/>
                  </a:moveTo>
                  <a:lnTo>
                    <a:pt x="540" y="0"/>
                  </a:lnTo>
                  <a:lnTo>
                    <a:pt x="589" y="2"/>
                  </a:lnTo>
                  <a:lnTo>
                    <a:pt x="633" y="8"/>
                  </a:lnTo>
                  <a:lnTo>
                    <a:pt x="670" y="18"/>
                  </a:lnTo>
                  <a:lnTo>
                    <a:pt x="702" y="33"/>
                  </a:lnTo>
                  <a:lnTo>
                    <a:pt x="729" y="49"/>
                  </a:lnTo>
                  <a:lnTo>
                    <a:pt x="750" y="70"/>
                  </a:lnTo>
                  <a:lnTo>
                    <a:pt x="768" y="93"/>
                  </a:lnTo>
                  <a:lnTo>
                    <a:pt x="781" y="120"/>
                  </a:lnTo>
                  <a:lnTo>
                    <a:pt x="791" y="149"/>
                  </a:lnTo>
                  <a:lnTo>
                    <a:pt x="798" y="180"/>
                  </a:lnTo>
                  <a:lnTo>
                    <a:pt x="803" y="213"/>
                  </a:lnTo>
                  <a:lnTo>
                    <a:pt x="803" y="247"/>
                  </a:lnTo>
                  <a:lnTo>
                    <a:pt x="803" y="333"/>
                  </a:lnTo>
                  <a:lnTo>
                    <a:pt x="803" y="361"/>
                  </a:lnTo>
                  <a:lnTo>
                    <a:pt x="798" y="392"/>
                  </a:lnTo>
                  <a:lnTo>
                    <a:pt x="791" y="421"/>
                  </a:lnTo>
                  <a:lnTo>
                    <a:pt x="781" y="449"/>
                  </a:lnTo>
                  <a:lnTo>
                    <a:pt x="768" y="475"/>
                  </a:lnTo>
                  <a:lnTo>
                    <a:pt x="750" y="500"/>
                  </a:lnTo>
                  <a:lnTo>
                    <a:pt x="729" y="521"/>
                  </a:lnTo>
                  <a:lnTo>
                    <a:pt x="704" y="539"/>
                  </a:lnTo>
                  <a:lnTo>
                    <a:pt x="673" y="552"/>
                  </a:lnTo>
                  <a:lnTo>
                    <a:pt x="638" y="560"/>
                  </a:lnTo>
                  <a:lnTo>
                    <a:pt x="597" y="564"/>
                  </a:lnTo>
                  <a:lnTo>
                    <a:pt x="221" y="564"/>
                  </a:lnTo>
                  <a:lnTo>
                    <a:pt x="221" y="724"/>
                  </a:lnTo>
                  <a:lnTo>
                    <a:pt x="221" y="724"/>
                  </a:lnTo>
                  <a:lnTo>
                    <a:pt x="0" y="361"/>
                  </a:lnTo>
                  <a:lnTo>
                    <a:pt x="221" y="0"/>
                  </a:lnTo>
                  <a:close/>
                </a:path>
              </a:pathLst>
            </a:custGeom>
            <a:solidFill>
              <a:srgbClr val="C7D22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4" name="Freeform 10">
              <a:extLst>
                <a:ext uri="{FF2B5EF4-FFF2-40B4-BE49-F238E27FC236}">
                  <a16:creationId xmlns:a16="http://schemas.microsoft.com/office/drawing/2014/main" id="{9AC83E4E-604E-456C-8274-6BBEB5FB5DDA}"/>
                </a:ext>
              </a:extLst>
            </p:cNvPr>
            <p:cNvSpPr>
              <a:spLocks/>
            </p:cNvSpPr>
            <p:nvPr/>
          </p:nvSpPr>
          <p:spPr bwMode="auto">
            <a:xfrm>
              <a:off x="271463" y="2852738"/>
              <a:ext cx="1306512" cy="1149350"/>
            </a:xfrm>
            <a:custGeom>
              <a:avLst/>
              <a:gdLst>
                <a:gd name="T0" fmla="*/ 0 w 823"/>
                <a:gd name="T1" fmla="*/ 0 h 724"/>
                <a:gd name="T2" fmla="*/ 223 w 823"/>
                <a:gd name="T3" fmla="*/ 0 h 724"/>
                <a:gd name="T4" fmla="*/ 601 w 823"/>
                <a:gd name="T5" fmla="*/ 438 h 724"/>
                <a:gd name="T6" fmla="*/ 601 w 823"/>
                <a:gd name="T7" fmla="*/ 0 h 724"/>
                <a:gd name="T8" fmla="*/ 601 w 823"/>
                <a:gd name="T9" fmla="*/ 0 h 724"/>
                <a:gd name="T10" fmla="*/ 823 w 823"/>
                <a:gd name="T11" fmla="*/ 361 h 724"/>
                <a:gd name="T12" fmla="*/ 601 w 823"/>
                <a:gd name="T13" fmla="*/ 724 h 724"/>
                <a:gd name="T14" fmla="*/ 223 w 823"/>
                <a:gd name="T15" fmla="*/ 287 h 724"/>
                <a:gd name="T16" fmla="*/ 223 w 823"/>
                <a:gd name="T17" fmla="*/ 724 h 724"/>
                <a:gd name="T18" fmla="*/ 0 w 823"/>
                <a:gd name="T19" fmla="*/ 724 h 724"/>
                <a:gd name="T20" fmla="*/ 0 w 823"/>
                <a:gd name="T21"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3" h="724">
                  <a:moveTo>
                    <a:pt x="0" y="0"/>
                  </a:moveTo>
                  <a:lnTo>
                    <a:pt x="223" y="0"/>
                  </a:lnTo>
                  <a:lnTo>
                    <a:pt x="601" y="438"/>
                  </a:lnTo>
                  <a:lnTo>
                    <a:pt x="601" y="0"/>
                  </a:lnTo>
                  <a:lnTo>
                    <a:pt x="601" y="0"/>
                  </a:lnTo>
                  <a:lnTo>
                    <a:pt x="823" y="361"/>
                  </a:lnTo>
                  <a:lnTo>
                    <a:pt x="601" y="724"/>
                  </a:lnTo>
                  <a:lnTo>
                    <a:pt x="223" y="287"/>
                  </a:lnTo>
                  <a:lnTo>
                    <a:pt x="223" y="724"/>
                  </a:lnTo>
                  <a:lnTo>
                    <a:pt x="0" y="724"/>
                  </a:lnTo>
                  <a:lnTo>
                    <a:pt x="0" y="0"/>
                  </a:lnTo>
                  <a:close/>
                </a:path>
              </a:pathLst>
            </a:custGeom>
            <a:solidFill>
              <a:srgbClr val="FFAD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4172915667"/>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Networking Large Headline">
    <p:spTree>
      <p:nvGrpSpPr>
        <p:cNvPr id="1" name=""/>
        <p:cNvGrpSpPr/>
        <p:nvPr/>
      </p:nvGrpSpPr>
      <p:grpSpPr>
        <a:xfrm>
          <a:off x="0" y="0"/>
          <a:ext cx="0" cy="0"/>
          <a:chOff x="0" y="0"/>
          <a:chExt cx="0" cy="0"/>
        </a:xfrm>
      </p:grpSpPr>
      <p:pic>
        <p:nvPicPr>
          <p:cNvPr id="21" name="Picture Placeholder 6" descr="A antenna on a cloudy day&#10;&#10;Description automatically generated">
            <a:extLst>
              <a:ext uri="{FF2B5EF4-FFF2-40B4-BE49-F238E27FC236}">
                <a16:creationId xmlns:a16="http://schemas.microsoft.com/office/drawing/2014/main" id="{E91A284D-B48E-4428-872F-AA05AB4316E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a:xfrm>
            <a:off x="1919" y="78902"/>
            <a:ext cx="4560213" cy="6779098"/>
          </a:xfrm>
          <a:prstGeom prst="rect">
            <a:avLst/>
          </a:prstGeom>
        </p:spPr>
      </p:pic>
      <p:sp>
        <p:nvSpPr>
          <p:cNvPr id="22" name="Rectangle 21">
            <a:extLst>
              <a:ext uri="{FF2B5EF4-FFF2-40B4-BE49-F238E27FC236}">
                <a16:creationId xmlns:a16="http://schemas.microsoft.com/office/drawing/2014/main" id="{2AAAD775-814D-4D87-B23C-FB937F7D91FA}"/>
              </a:ext>
            </a:extLst>
          </p:cNvPr>
          <p:cNvSpPr/>
          <p:nvPr userDrawn="1"/>
        </p:nvSpPr>
        <p:spPr>
          <a:xfrm>
            <a:off x="61415" y="79514"/>
            <a:ext cx="4490903" cy="6778486"/>
          </a:xfrm>
          <a:prstGeom prst="rect">
            <a:avLst/>
          </a:prstGeom>
          <a:gradFill flip="none" rotWithShape="1">
            <a:gsLst>
              <a:gs pos="3000">
                <a:schemeClr val="accent3">
                  <a:alpha val="26000"/>
                </a:schemeClr>
              </a:gs>
              <a:gs pos="70000">
                <a:schemeClr val="accent1">
                  <a:alpha val="0"/>
                </a:schemeClr>
              </a:gs>
              <a:gs pos="100000">
                <a:schemeClr val="accent1">
                  <a:alpha val="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endParaRPr>
          </a:p>
        </p:txBody>
      </p:sp>
      <p:sp>
        <p:nvSpPr>
          <p:cNvPr id="77" name="Picture Placeholder 76">
            <a:extLst>
              <a:ext uri="{FF2B5EF4-FFF2-40B4-BE49-F238E27FC236}">
                <a16:creationId xmlns:a16="http://schemas.microsoft.com/office/drawing/2014/main" id="{792C26BF-6739-427A-A9E9-8A8A678B7CC7}"/>
              </a:ext>
            </a:extLst>
          </p:cNvPr>
          <p:cNvSpPr>
            <a:spLocks noGrp="1"/>
          </p:cNvSpPr>
          <p:nvPr>
            <p:ph type="pic" sz="quarter" idx="13" hasCustomPrompt="1"/>
          </p:nvPr>
        </p:nvSpPr>
        <p:spPr>
          <a:xfrm>
            <a:off x="1919" y="78902"/>
            <a:ext cx="4560213" cy="6779098"/>
          </a:xfrm>
        </p:spPr>
        <p:txBody>
          <a:bodyPr anchor="ctr">
            <a:normAutofit/>
          </a:bodyPr>
          <a:lstStyle>
            <a:lvl1pPr marL="0" indent="0" algn="ctr">
              <a:buFontTx/>
              <a:buNone/>
              <a:defRPr sz="1500">
                <a:solidFill>
                  <a:schemeClr val="bg1"/>
                </a:solidFill>
                <a:latin typeface="Arial" panose="020B0604020202020204" pitchFamily="34" charset="0"/>
                <a:cs typeface="Arial" panose="020B0604020202020204" pitchFamily="34" charset="0"/>
              </a:defRPr>
            </a:lvl1pPr>
          </a:lstStyle>
          <a:p>
            <a:r>
              <a:rPr lang="en-US"/>
              <a:t>Click to Place Picture</a:t>
            </a:r>
          </a:p>
        </p:txBody>
      </p:sp>
      <p:sp>
        <p:nvSpPr>
          <p:cNvPr id="37" name="Rectangle 182">
            <a:extLst>
              <a:ext uri="{FF2B5EF4-FFF2-40B4-BE49-F238E27FC236}">
                <a16:creationId xmlns:a16="http://schemas.microsoft.com/office/drawing/2014/main" id="{7F1551CC-56A8-4FFE-8188-6BBCFBC0D73C}"/>
              </a:ext>
            </a:extLst>
          </p:cNvPr>
          <p:cNvSpPr>
            <a:spLocks noGrp="1" noChangeArrowheads="1"/>
          </p:cNvSpPr>
          <p:nvPr>
            <p:ph type="ctrTitle" hasCustomPrompt="1"/>
          </p:nvPr>
        </p:nvSpPr>
        <p:spPr bwMode="blackWhite">
          <a:xfrm>
            <a:off x="5275942" y="1272210"/>
            <a:ext cx="6325011" cy="3864494"/>
          </a:xfrm>
          <a:prstGeom prst="rect">
            <a:avLst/>
          </a:prstGeom>
          <a:ln w="25400"/>
          <a:effectLst/>
        </p:spPr>
        <p:txBody>
          <a:bodyPr tIns="91440" bIns="91440" anchor="ctr">
            <a:normAutofit/>
          </a:bodyPr>
          <a:lstStyle>
            <a:lvl1pPr algn="l">
              <a:lnSpc>
                <a:spcPct val="100000"/>
              </a:lnSpc>
              <a:spcBef>
                <a:spcPts val="0"/>
              </a:spcBef>
              <a:defRPr lang="en-US" sz="5100" b="0" kern="1200" cap="none" spc="-50" baseline="0" dirty="0">
                <a:solidFill>
                  <a:schemeClr val="tx1">
                    <a:lumMod val="85000"/>
                    <a:lumOff val="15000"/>
                  </a:schemeClr>
                </a:solidFill>
                <a:effectLst/>
                <a:latin typeface="Arial" panose="020B0604020202020204" pitchFamily="34" charset="0"/>
                <a:ea typeface="+mn-ea"/>
                <a:cs typeface="Arial" panose="020B0604020202020204" pitchFamily="34" charset="0"/>
              </a:defRPr>
            </a:lvl1pPr>
          </a:lstStyle>
          <a:p>
            <a:r>
              <a:rPr lang="en-US"/>
              <a:t>Large headline or statement goes here. Lorem ipsum</a:t>
            </a:r>
          </a:p>
        </p:txBody>
      </p:sp>
      <p:grpSp>
        <p:nvGrpSpPr>
          <p:cNvPr id="29" name="Group 28">
            <a:extLst>
              <a:ext uri="{FF2B5EF4-FFF2-40B4-BE49-F238E27FC236}">
                <a16:creationId xmlns:a16="http://schemas.microsoft.com/office/drawing/2014/main" id="{C08A7271-EAD5-41DA-A647-B52662CE3871}"/>
              </a:ext>
            </a:extLst>
          </p:cNvPr>
          <p:cNvGrpSpPr/>
          <p:nvPr userDrawn="1"/>
        </p:nvGrpSpPr>
        <p:grpSpPr>
          <a:xfrm>
            <a:off x="0" y="0"/>
            <a:ext cx="12190081" cy="79514"/>
            <a:chOff x="0" y="-1"/>
            <a:chExt cx="12190081" cy="1350190"/>
          </a:xfrm>
        </p:grpSpPr>
        <p:sp>
          <p:nvSpPr>
            <p:cNvPr id="30" name="Rectangle 29">
              <a:extLst>
                <a:ext uri="{FF2B5EF4-FFF2-40B4-BE49-F238E27FC236}">
                  <a16:creationId xmlns:a16="http://schemas.microsoft.com/office/drawing/2014/main" id="{566998BE-D4A8-4E8F-9220-64B75E6ABA38}"/>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4DAEA3FA-932F-42AD-ABBD-14E9BA87D297}"/>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29991BE7-E792-4F0F-B8A2-3D9FCF1CD3BB}"/>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73D0491D-8066-428E-9435-FA3684E23FA0}"/>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B99A8192-CD11-4ECE-A1A1-EF3ACC047545}"/>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
        <p:nvSpPr>
          <p:cNvPr id="20" name="Slide Number Placeholder 1">
            <a:extLst>
              <a:ext uri="{FF2B5EF4-FFF2-40B4-BE49-F238E27FC236}">
                <a16:creationId xmlns:a16="http://schemas.microsoft.com/office/drawing/2014/main" id="{2FA28723-837F-4B23-8CE8-02BE47FE281C}"/>
              </a:ext>
            </a:extLst>
          </p:cNvPr>
          <p:cNvSpPr txBox="1">
            <a:spLocks/>
          </p:cNvSpPr>
          <p:nvPr userDrawn="1"/>
        </p:nvSpPr>
        <p:spPr>
          <a:xfrm>
            <a:off x="10315547" y="6463203"/>
            <a:ext cx="596447" cy="277811"/>
          </a:xfrm>
          <a:prstGeom prst="rect">
            <a:avLst/>
          </a:prstGeom>
        </p:spPr>
        <p:txBody>
          <a:bodyPr vert="horz" lIns="68580" tIns="34290" rIns="68580" bIns="34290" rtlCol="0" anchor="ctr"/>
          <a:lstStyle>
            <a:defPPr>
              <a:defRPr lang="en-US"/>
            </a:defPPr>
            <a:lvl1pPr algn="l" rtl="0" fontAlgn="base">
              <a:spcBef>
                <a:spcPct val="0"/>
              </a:spcBef>
              <a:spcAft>
                <a:spcPct val="0"/>
              </a:spcAft>
              <a:defRPr sz="1000" b="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9899D5D8-9A89-49C6-87E2-D5B81659BB09}" type="slidenum">
              <a:rPr lang="en-US" sz="1000" b="1" spc="300" smtClean="0">
                <a:solidFill>
                  <a:schemeClr val="tx1">
                    <a:lumMod val="65000"/>
                    <a:lumOff val="35000"/>
                  </a:schemeClr>
                </a:solidFill>
                <a:latin typeface="Arial" panose="020B0604020202020204" pitchFamily="34" charset="0"/>
                <a:cs typeface="Arial" panose="020B0604020202020204" pitchFamily="34" charset="0"/>
              </a:rPr>
              <a:pPr algn="r"/>
              <a:t>‹#›</a:t>
            </a:fld>
            <a:endParaRPr lang="en-US" sz="1000" b="1" spc="300">
              <a:solidFill>
                <a:schemeClr val="tx1">
                  <a:lumMod val="65000"/>
                  <a:lumOff val="35000"/>
                </a:schemeClr>
              </a:solidFill>
              <a:latin typeface="Arial" panose="020B0604020202020204" pitchFamily="34" charset="0"/>
              <a:cs typeface="Arial" panose="020B0604020202020204" pitchFamily="34" charset="0"/>
            </a:endParaRPr>
          </a:p>
        </p:txBody>
      </p:sp>
      <p:sp>
        <p:nvSpPr>
          <p:cNvPr id="24" name="TextBox 23">
            <a:extLst>
              <a:ext uri="{FF2B5EF4-FFF2-40B4-BE49-F238E27FC236}">
                <a16:creationId xmlns:a16="http://schemas.microsoft.com/office/drawing/2014/main" id="{6FD25E3D-662E-44DF-8C74-92C87184BB0C}"/>
              </a:ext>
            </a:extLst>
          </p:cNvPr>
          <p:cNvSpPr txBox="1"/>
          <p:nvPr userDrawn="1"/>
        </p:nvSpPr>
        <p:spPr>
          <a:xfrm>
            <a:off x="7781092" y="6418656"/>
            <a:ext cx="2590528" cy="308777"/>
          </a:xfrm>
          <a:prstGeom prst="rect">
            <a:avLst/>
          </a:prstGeom>
          <a:noFill/>
        </p:spPr>
        <p:txBody>
          <a:bodyPr wrap="square" rtlCol="0" anchor="b">
            <a:noAutofit/>
          </a:bodyPr>
          <a:lstStyle/>
          <a:p>
            <a:pPr algn="r"/>
            <a:r>
              <a:rPr lang="en-US" sz="900" b="1" i="0" cap="all" spc="50" baseline="0">
                <a:solidFill>
                  <a:schemeClr val="tx2">
                    <a:lumMod val="90000"/>
                  </a:schemeClr>
                </a:solidFill>
                <a:latin typeface="Arial" panose="020B0604020202020204" pitchFamily="34" charset="0"/>
                <a:cs typeface="Arial" panose="020B0604020202020204" pitchFamily="34" charset="0"/>
              </a:rPr>
              <a:t>Confidential &amp; proprietary</a:t>
            </a:r>
          </a:p>
        </p:txBody>
      </p:sp>
      <p:grpSp>
        <p:nvGrpSpPr>
          <p:cNvPr id="25" name="Group 24">
            <a:extLst>
              <a:ext uri="{FF2B5EF4-FFF2-40B4-BE49-F238E27FC236}">
                <a16:creationId xmlns:a16="http://schemas.microsoft.com/office/drawing/2014/main" id="{55CFFEF0-33F0-4F4C-BE34-F0CE8B9E61E9}"/>
              </a:ext>
            </a:extLst>
          </p:cNvPr>
          <p:cNvGrpSpPr/>
          <p:nvPr userDrawn="1"/>
        </p:nvGrpSpPr>
        <p:grpSpPr>
          <a:xfrm>
            <a:off x="11369623" y="6476214"/>
            <a:ext cx="489002" cy="176138"/>
            <a:chOff x="271463" y="2852738"/>
            <a:chExt cx="3190876" cy="1149350"/>
          </a:xfrm>
        </p:grpSpPr>
        <p:sp>
          <p:nvSpPr>
            <p:cNvPr id="40" name="Freeform 6">
              <a:extLst>
                <a:ext uri="{FF2B5EF4-FFF2-40B4-BE49-F238E27FC236}">
                  <a16:creationId xmlns:a16="http://schemas.microsoft.com/office/drawing/2014/main" id="{BC086BCB-54AC-46CF-A349-82F2CB7DD890}"/>
                </a:ext>
              </a:extLst>
            </p:cNvPr>
            <p:cNvSpPr>
              <a:spLocks/>
            </p:cNvSpPr>
            <p:nvPr/>
          </p:nvSpPr>
          <p:spPr bwMode="auto">
            <a:xfrm>
              <a:off x="1577976" y="2852738"/>
              <a:ext cx="609600" cy="1149350"/>
            </a:xfrm>
            <a:custGeom>
              <a:avLst/>
              <a:gdLst>
                <a:gd name="T0" fmla="*/ 0 w 384"/>
                <a:gd name="T1" fmla="*/ 0 h 724"/>
                <a:gd name="T2" fmla="*/ 41 w 384"/>
                <a:gd name="T3" fmla="*/ 0 h 724"/>
                <a:gd name="T4" fmla="*/ 192 w 384"/>
                <a:gd name="T5" fmla="*/ 241 h 724"/>
                <a:gd name="T6" fmla="*/ 341 w 384"/>
                <a:gd name="T7" fmla="*/ 0 h 724"/>
                <a:gd name="T8" fmla="*/ 382 w 384"/>
                <a:gd name="T9" fmla="*/ 0 h 724"/>
                <a:gd name="T10" fmla="*/ 382 w 384"/>
                <a:gd name="T11" fmla="*/ 723 h 724"/>
                <a:gd name="T12" fmla="*/ 384 w 384"/>
                <a:gd name="T13" fmla="*/ 724 h 724"/>
                <a:gd name="T14" fmla="*/ 341 w 384"/>
                <a:gd name="T15" fmla="*/ 724 h 724"/>
                <a:gd name="T16" fmla="*/ 192 w 384"/>
                <a:gd name="T17" fmla="*/ 483 h 724"/>
                <a:gd name="T18" fmla="*/ 41 w 384"/>
                <a:gd name="T19" fmla="*/ 724 h 724"/>
                <a:gd name="T20" fmla="*/ 0 w 384"/>
                <a:gd name="T21" fmla="*/ 724 h 724"/>
                <a:gd name="T22" fmla="*/ 0 w 384"/>
                <a:gd name="T23"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724">
                  <a:moveTo>
                    <a:pt x="0" y="0"/>
                  </a:moveTo>
                  <a:lnTo>
                    <a:pt x="41" y="0"/>
                  </a:lnTo>
                  <a:lnTo>
                    <a:pt x="192" y="241"/>
                  </a:lnTo>
                  <a:lnTo>
                    <a:pt x="341" y="0"/>
                  </a:lnTo>
                  <a:lnTo>
                    <a:pt x="382" y="0"/>
                  </a:lnTo>
                  <a:lnTo>
                    <a:pt x="382" y="723"/>
                  </a:lnTo>
                  <a:lnTo>
                    <a:pt x="384" y="724"/>
                  </a:lnTo>
                  <a:lnTo>
                    <a:pt x="341" y="724"/>
                  </a:lnTo>
                  <a:lnTo>
                    <a:pt x="192" y="483"/>
                  </a:lnTo>
                  <a:lnTo>
                    <a:pt x="41" y="724"/>
                  </a:lnTo>
                  <a:lnTo>
                    <a:pt x="0" y="724"/>
                  </a:lnTo>
                  <a:lnTo>
                    <a:pt x="0" y="0"/>
                  </a:lnTo>
                  <a:close/>
                </a:path>
              </a:pathLst>
            </a:custGeom>
            <a:solidFill>
              <a:srgbClr val="7DB2D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1" name="Freeform 7">
              <a:extLst>
                <a:ext uri="{FF2B5EF4-FFF2-40B4-BE49-F238E27FC236}">
                  <a16:creationId xmlns:a16="http://schemas.microsoft.com/office/drawing/2014/main" id="{F622D00E-770D-4828-BB83-AF27DABC282F}"/>
                </a:ext>
              </a:extLst>
            </p:cNvPr>
            <p:cNvSpPr>
              <a:spLocks/>
            </p:cNvSpPr>
            <p:nvPr/>
          </p:nvSpPr>
          <p:spPr bwMode="auto">
            <a:xfrm>
              <a:off x="1225551" y="2852738"/>
              <a:ext cx="352425" cy="1149350"/>
            </a:xfrm>
            <a:custGeom>
              <a:avLst/>
              <a:gdLst>
                <a:gd name="T0" fmla="*/ 0 w 222"/>
                <a:gd name="T1" fmla="*/ 0 h 724"/>
                <a:gd name="T2" fmla="*/ 222 w 222"/>
                <a:gd name="T3" fmla="*/ 0 h 724"/>
                <a:gd name="T4" fmla="*/ 222 w 222"/>
                <a:gd name="T5" fmla="*/ 724 h 724"/>
                <a:gd name="T6" fmla="*/ 0 w 222"/>
                <a:gd name="T7" fmla="*/ 724 h 724"/>
                <a:gd name="T8" fmla="*/ 222 w 222"/>
                <a:gd name="T9" fmla="*/ 361 h 724"/>
                <a:gd name="T10" fmla="*/ 0 w 222"/>
                <a:gd name="T11" fmla="*/ 0 h 724"/>
              </a:gdLst>
              <a:ahLst/>
              <a:cxnLst>
                <a:cxn ang="0">
                  <a:pos x="T0" y="T1"/>
                </a:cxn>
                <a:cxn ang="0">
                  <a:pos x="T2" y="T3"/>
                </a:cxn>
                <a:cxn ang="0">
                  <a:pos x="T4" y="T5"/>
                </a:cxn>
                <a:cxn ang="0">
                  <a:pos x="T6" y="T7"/>
                </a:cxn>
                <a:cxn ang="0">
                  <a:pos x="T8" y="T9"/>
                </a:cxn>
                <a:cxn ang="0">
                  <a:pos x="T10" y="T11"/>
                </a:cxn>
              </a:cxnLst>
              <a:rect l="0" t="0" r="r" b="b"/>
              <a:pathLst>
                <a:path w="222" h="724">
                  <a:moveTo>
                    <a:pt x="0" y="0"/>
                  </a:moveTo>
                  <a:lnTo>
                    <a:pt x="222" y="0"/>
                  </a:lnTo>
                  <a:lnTo>
                    <a:pt x="222" y="724"/>
                  </a:lnTo>
                  <a:lnTo>
                    <a:pt x="0" y="724"/>
                  </a:lnTo>
                  <a:lnTo>
                    <a:pt x="222" y="361"/>
                  </a:lnTo>
                  <a:lnTo>
                    <a:pt x="0" y="0"/>
                  </a:lnTo>
                  <a:close/>
                </a:path>
              </a:pathLst>
            </a:custGeom>
            <a:solidFill>
              <a:srgbClr val="9584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8">
              <a:extLst>
                <a:ext uri="{FF2B5EF4-FFF2-40B4-BE49-F238E27FC236}">
                  <a16:creationId xmlns:a16="http://schemas.microsoft.com/office/drawing/2014/main" id="{43E01C42-EE25-40F8-84CF-C03046F9A185}"/>
                </a:ext>
              </a:extLst>
            </p:cNvPr>
            <p:cNvSpPr>
              <a:spLocks/>
            </p:cNvSpPr>
            <p:nvPr/>
          </p:nvSpPr>
          <p:spPr bwMode="auto">
            <a:xfrm>
              <a:off x="2184401" y="2852738"/>
              <a:ext cx="354013" cy="1149350"/>
            </a:xfrm>
            <a:custGeom>
              <a:avLst/>
              <a:gdLst>
                <a:gd name="T0" fmla="*/ 0 w 223"/>
                <a:gd name="T1" fmla="*/ 0 h 724"/>
                <a:gd name="T2" fmla="*/ 223 w 223"/>
                <a:gd name="T3" fmla="*/ 0 h 724"/>
                <a:gd name="T4" fmla="*/ 2 w 223"/>
                <a:gd name="T5" fmla="*/ 361 h 724"/>
                <a:gd name="T6" fmla="*/ 223 w 223"/>
                <a:gd name="T7" fmla="*/ 724 h 724"/>
                <a:gd name="T8" fmla="*/ 2 w 223"/>
                <a:gd name="T9" fmla="*/ 724 h 724"/>
                <a:gd name="T10" fmla="*/ 0 w 223"/>
                <a:gd name="T11" fmla="*/ 723 h 724"/>
                <a:gd name="T12" fmla="*/ 0 w 223"/>
                <a:gd name="T13" fmla="*/ 0 h 724"/>
              </a:gdLst>
              <a:ahLst/>
              <a:cxnLst>
                <a:cxn ang="0">
                  <a:pos x="T0" y="T1"/>
                </a:cxn>
                <a:cxn ang="0">
                  <a:pos x="T2" y="T3"/>
                </a:cxn>
                <a:cxn ang="0">
                  <a:pos x="T4" y="T5"/>
                </a:cxn>
                <a:cxn ang="0">
                  <a:pos x="T6" y="T7"/>
                </a:cxn>
                <a:cxn ang="0">
                  <a:pos x="T8" y="T9"/>
                </a:cxn>
                <a:cxn ang="0">
                  <a:pos x="T10" y="T11"/>
                </a:cxn>
                <a:cxn ang="0">
                  <a:pos x="T12" y="T13"/>
                </a:cxn>
              </a:cxnLst>
              <a:rect l="0" t="0" r="r" b="b"/>
              <a:pathLst>
                <a:path w="223" h="724">
                  <a:moveTo>
                    <a:pt x="0" y="0"/>
                  </a:moveTo>
                  <a:lnTo>
                    <a:pt x="223" y="0"/>
                  </a:lnTo>
                  <a:lnTo>
                    <a:pt x="2" y="361"/>
                  </a:lnTo>
                  <a:lnTo>
                    <a:pt x="223" y="724"/>
                  </a:lnTo>
                  <a:lnTo>
                    <a:pt x="2" y="724"/>
                  </a:lnTo>
                  <a:lnTo>
                    <a:pt x="0" y="723"/>
                  </a:lnTo>
                  <a:lnTo>
                    <a:pt x="0" y="0"/>
                  </a:lnTo>
                  <a:close/>
                </a:path>
              </a:pathLst>
            </a:custGeom>
            <a:solidFill>
              <a:srgbClr val="73983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9">
              <a:extLst>
                <a:ext uri="{FF2B5EF4-FFF2-40B4-BE49-F238E27FC236}">
                  <a16:creationId xmlns:a16="http://schemas.microsoft.com/office/drawing/2014/main" id="{F37FE27F-A44B-48E4-910C-3CA9640096F6}"/>
                </a:ext>
              </a:extLst>
            </p:cNvPr>
            <p:cNvSpPr>
              <a:spLocks noEditPoints="1"/>
            </p:cNvSpPr>
            <p:nvPr/>
          </p:nvSpPr>
          <p:spPr bwMode="auto">
            <a:xfrm>
              <a:off x="2187576" y="2852738"/>
              <a:ext cx="1274763" cy="1149350"/>
            </a:xfrm>
            <a:custGeom>
              <a:avLst/>
              <a:gdLst>
                <a:gd name="T0" fmla="*/ 221 w 803"/>
                <a:gd name="T1" fmla="*/ 179 h 724"/>
                <a:gd name="T2" fmla="*/ 221 w 803"/>
                <a:gd name="T3" fmla="*/ 383 h 724"/>
                <a:gd name="T4" fmla="*/ 523 w 803"/>
                <a:gd name="T5" fmla="*/ 383 h 724"/>
                <a:gd name="T6" fmla="*/ 543 w 803"/>
                <a:gd name="T7" fmla="*/ 382 h 724"/>
                <a:gd name="T8" fmla="*/ 560 w 803"/>
                <a:gd name="T9" fmla="*/ 374 h 724"/>
                <a:gd name="T10" fmla="*/ 573 w 803"/>
                <a:gd name="T11" fmla="*/ 361 h 724"/>
                <a:gd name="T12" fmla="*/ 583 w 803"/>
                <a:gd name="T13" fmla="*/ 346 h 724"/>
                <a:gd name="T14" fmla="*/ 589 w 803"/>
                <a:gd name="T15" fmla="*/ 329 h 724"/>
                <a:gd name="T16" fmla="*/ 594 w 803"/>
                <a:gd name="T17" fmla="*/ 310 h 724"/>
                <a:gd name="T18" fmla="*/ 596 w 803"/>
                <a:gd name="T19" fmla="*/ 292 h 724"/>
                <a:gd name="T20" fmla="*/ 596 w 803"/>
                <a:gd name="T21" fmla="*/ 256 h 724"/>
                <a:gd name="T22" fmla="*/ 592 w 803"/>
                <a:gd name="T23" fmla="*/ 233 h 724"/>
                <a:gd name="T24" fmla="*/ 586 w 803"/>
                <a:gd name="T25" fmla="*/ 215 h 724"/>
                <a:gd name="T26" fmla="*/ 574 w 803"/>
                <a:gd name="T27" fmla="*/ 200 h 724"/>
                <a:gd name="T28" fmla="*/ 558 w 803"/>
                <a:gd name="T29" fmla="*/ 188 h 724"/>
                <a:gd name="T30" fmla="*/ 533 w 803"/>
                <a:gd name="T31" fmla="*/ 182 h 724"/>
                <a:gd name="T32" fmla="*/ 504 w 803"/>
                <a:gd name="T33" fmla="*/ 179 h 724"/>
                <a:gd name="T34" fmla="*/ 221 w 803"/>
                <a:gd name="T35" fmla="*/ 179 h 724"/>
                <a:gd name="T36" fmla="*/ 221 w 803"/>
                <a:gd name="T37" fmla="*/ 0 h 724"/>
                <a:gd name="T38" fmla="*/ 540 w 803"/>
                <a:gd name="T39" fmla="*/ 0 h 724"/>
                <a:gd name="T40" fmla="*/ 589 w 803"/>
                <a:gd name="T41" fmla="*/ 2 h 724"/>
                <a:gd name="T42" fmla="*/ 633 w 803"/>
                <a:gd name="T43" fmla="*/ 8 h 724"/>
                <a:gd name="T44" fmla="*/ 670 w 803"/>
                <a:gd name="T45" fmla="*/ 18 h 724"/>
                <a:gd name="T46" fmla="*/ 702 w 803"/>
                <a:gd name="T47" fmla="*/ 33 h 724"/>
                <a:gd name="T48" fmla="*/ 729 w 803"/>
                <a:gd name="T49" fmla="*/ 49 h 724"/>
                <a:gd name="T50" fmla="*/ 750 w 803"/>
                <a:gd name="T51" fmla="*/ 70 h 724"/>
                <a:gd name="T52" fmla="*/ 768 w 803"/>
                <a:gd name="T53" fmla="*/ 93 h 724"/>
                <a:gd name="T54" fmla="*/ 781 w 803"/>
                <a:gd name="T55" fmla="*/ 120 h 724"/>
                <a:gd name="T56" fmla="*/ 791 w 803"/>
                <a:gd name="T57" fmla="*/ 149 h 724"/>
                <a:gd name="T58" fmla="*/ 798 w 803"/>
                <a:gd name="T59" fmla="*/ 180 h 724"/>
                <a:gd name="T60" fmla="*/ 803 w 803"/>
                <a:gd name="T61" fmla="*/ 213 h 724"/>
                <a:gd name="T62" fmla="*/ 803 w 803"/>
                <a:gd name="T63" fmla="*/ 247 h 724"/>
                <a:gd name="T64" fmla="*/ 803 w 803"/>
                <a:gd name="T65" fmla="*/ 333 h 724"/>
                <a:gd name="T66" fmla="*/ 803 w 803"/>
                <a:gd name="T67" fmla="*/ 361 h 724"/>
                <a:gd name="T68" fmla="*/ 798 w 803"/>
                <a:gd name="T69" fmla="*/ 392 h 724"/>
                <a:gd name="T70" fmla="*/ 791 w 803"/>
                <a:gd name="T71" fmla="*/ 421 h 724"/>
                <a:gd name="T72" fmla="*/ 781 w 803"/>
                <a:gd name="T73" fmla="*/ 449 h 724"/>
                <a:gd name="T74" fmla="*/ 768 w 803"/>
                <a:gd name="T75" fmla="*/ 475 h 724"/>
                <a:gd name="T76" fmla="*/ 750 w 803"/>
                <a:gd name="T77" fmla="*/ 500 h 724"/>
                <a:gd name="T78" fmla="*/ 729 w 803"/>
                <a:gd name="T79" fmla="*/ 521 h 724"/>
                <a:gd name="T80" fmla="*/ 704 w 803"/>
                <a:gd name="T81" fmla="*/ 539 h 724"/>
                <a:gd name="T82" fmla="*/ 673 w 803"/>
                <a:gd name="T83" fmla="*/ 552 h 724"/>
                <a:gd name="T84" fmla="*/ 638 w 803"/>
                <a:gd name="T85" fmla="*/ 560 h 724"/>
                <a:gd name="T86" fmla="*/ 597 w 803"/>
                <a:gd name="T87" fmla="*/ 564 h 724"/>
                <a:gd name="T88" fmla="*/ 221 w 803"/>
                <a:gd name="T89" fmla="*/ 564 h 724"/>
                <a:gd name="T90" fmla="*/ 221 w 803"/>
                <a:gd name="T91" fmla="*/ 724 h 724"/>
                <a:gd name="T92" fmla="*/ 221 w 803"/>
                <a:gd name="T93" fmla="*/ 724 h 724"/>
                <a:gd name="T94" fmla="*/ 0 w 803"/>
                <a:gd name="T95" fmla="*/ 361 h 724"/>
                <a:gd name="T96" fmla="*/ 221 w 803"/>
                <a:gd name="T97"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3" h="724">
                  <a:moveTo>
                    <a:pt x="221" y="179"/>
                  </a:moveTo>
                  <a:lnTo>
                    <a:pt x="221" y="383"/>
                  </a:lnTo>
                  <a:lnTo>
                    <a:pt x="523" y="383"/>
                  </a:lnTo>
                  <a:lnTo>
                    <a:pt x="543" y="382"/>
                  </a:lnTo>
                  <a:lnTo>
                    <a:pt x="560" y="374"/>
                  </a:lnTo>
                  <a:lnTo>
                    <a:pt x="573" y="361"/>
                  </a:lnTo>
                  <a:lnTo>
                    <a:pt x="583" y="346"/>
                  </a:lnTo>
                  <a:lnTo>
                    <a:pt x="589" y="329"/>
                  </a:lnTo>
                  <a:lnTo>
                    <a:pt x="594" y="310"/>
                  </a:lnTo>
                  <a:lnTo>
                    <a:pt x="596" y="292"/>
                  </a:lnTo>
                  <a:lnTo>
                    <a:pt x="596" y="256"/>
                  </a:lnTo>
                  <a:lnTo>
                    <a:pt x="592" y="233"/>
                  </a:lnTo>
                  <a:lnTo>
                    <a:pt x="586" y="215"/>
                  </a:lnTo>
                  <a:lnTo>
                    <a:pt x="574" y="200"/>
                  </a:lnTo>
                  <a:lnTo>
                    <a:pt x="558" y="188"/>
                  </a:lnTo>
                  <a:lnTo>
                    <a:pt x="533" y="182"/>
                  </a:lnTo>
                  <a:lnTo>
                    <a:pt x="504" y="179"/>
                  </a:lnTo>
                  <a:lnTo>
                    <a:pt x="221" y="179"/>
                  </a:lnTo>
                  <a:close/>
                  <a:moveTo>
                    <a:pt x="221" y="0"/>
                  </a:moveTo>
                  <a:lnTo>
                    <a:pt x="540" y="0"/>
                  </a:lnTo>
                  <a:lnTo>
                    <a:pt x="589" y="2"/>
                  </a:lnTo>
                  <a:lnTo>
                    <a:pt x="633" y="8"/>
                  </a:lnTo>
                  <a:lnTo>
                    <a:pt x="670" y="18"/>
                  </a:lnTo>
                  <a:lnTo>
                    <a:pt x="702" y="33"/>
                  </a:lnTo>
                  <a:lnTo>
                    <a:pt x="729" y="49"/>
                  </a:lnTo>
                  <a:lnTo>
                    <a:pt x="750" y="70"/>
                  </a:lnTo>
                  <a:lnTo>
                    <a:pt x="768" y="93"/>
                  </a:lnTo>
                  <a:lnTo>
                    <a:pt x="781" y="120"/>
                  </a:lnTo>
                  <a:lnTo>
                    <a:pt x="791" y="149"/>
                  </a:lnTo>
                  <a:lnTo>
                    <a:pt x="798" y="180"/>
                  </a:lnTo>
                  <a:lnTo>
                    <a:pt x="803" y="213"/>
                  </a:lnTo>
                  <a:lnTo>
                    <a:pt x="803" y="247"/>
                  </a:lnTo>
                  <a:lnTo>
                    <a:pt x="803" y="333"/>
                  </a:lnTo>
                  <a:lnTo>
                    <a:pt x="803" y="361"/>
                  </a:lnTo>
                  <a:lnTo>
                    <a:pt x="798" y="392"/>
                  </a:lnTo>
                  <a:lnTo>
                    <a:pt x="791" y="421"/>
                  </a:lnTo>
                  <a:lnTo>
                    <a:pt x="781" y="449"/>
                  </a:lnTo>
                  <a:lnTo>
                    <a:pt x="768" y="475"/>
                  </a:lnTo>
                  <a:lnTo>
                    <a:pt x="750" y="500"/>
                  </a:lnTo>
                  <a:lnTo>
                    <a:pt x="729" y="521"/>
                  </a:lnTo>
                  <a:lnTo>
                    <a:pt x="704" y="539"/>
                  </a:lnTo>
                  <a:lnTo>
                    <a:pt x="673" y="552"/>
                  </a:lnTo>
                  <a:lnTo>
                    <a:pt x="638" y="560"/>
                  </a:lnTo>
                  <a:lnTo>
                    <a:pt x="597" y="564"/>
                  </a:lnTo>
                  <a:lnTo>
                    <a:pt x="221" y="564"/>
                  </a:lnTo>
                  <a:lnTo>
                    <a:pt x="221" y="724"/>
                  </a:lnTo>
                  <a:lnTo>
                    <a:pt x="221" y="724"/>
                  </a:lnTo>
                  <a:lnTo>
                    <a:pt x="0" y="361"/>
                  </a:lnTo>
                  <a:lnTo>
                    <a:pt x="221" y="0"/>
                  </a:lnTo>
                  <a:close/>
                </a:path>
              </a:pathLst>
            </a:custGeom>
            <a:solidFill>
              <a:srgbClr val="C7D22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4" name="Freeform 10">
              <a:extLst>
                <a:ext uri="{FF2B5EF4-FFF2-40B4-BE49-F238E27FC236}">
                  <a16:creationId xmlns:a16="http://schemas.microsoft.com/office/drawing/2014/main" id="{79D3E226-DE3E-4BD8-98C8-FE8CA53A0FD4}"/>
                </a:ext>
              </a:extLst>
            </p:cNvPr>
            <p:cNvSpPr>
              <a:spLocks/>
            </p:cNvSpPr>
            <p:nvPr/>
          </p:nvSpPr>
          <p:spPr bwMode="auto">
            <a:xfrm>
              <a:off x="271463" y="2852738"/>
              <a:ext cx="1306512" cy="1149350"/>
            </a:xfrm>
            <a:custGeom>
              <a:avLst/>
              <a:gdLst>
                <a:gd name="T0" fmla="*/ 0 w 823"/>
                <a:gd name="T1" fmla="*/ 0 h 724"/>
                <a:gd name="T2" fmla="*/ 223 w 823"/>
                <a:gd name="T3" fmla="*/ 0 h 724"/>
                <a:gd name="T4" fmla="*/ 601 w 823"/>
                <a:gd name="T5" fmla="*/ 438 h 724"/>
                <a:gd name="T6" fmla="*/ 601 w 823"/>
                <a:gd name="T7" fmla="*/ 0 h 724"/>
                <a:gd name="T8" fmla="*/ 601 w 823"/>
                <a:gd name="T9" fmla="*/ 0 h 724"/>
                <a:gd name="T10" fmla="*/ 823 w 823"/>
                <a:gd name="T11" fmla="*/ 361 h 724"/>
                <a:gd name="T12" fmla="*/ 601 w 823"/>
                <a:gd name="T13" fmla="*/ 724 h 724"/>
                <a:gd name="T14" fmla="*/ 223 w 823"/>
                <a:gd name="T15" fmla="*/ 287 h 724"/>
                <a:gd name="T16" fmla="*/ 223 w 823"/>
                <a:gd name="T17" fmla="*/ 724 h 724"/>
                <a:gd name="T18" fmla="*/ 0 w 823"/>
                <a:gd name="T19" fmla="*/ 724 h 724"/>
                <a:gd name="T20" fmla="*/ 0 w 823"/>
                <a:gd name="T21"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3" h="724">
                  <a:moveTo>
                    <a:pt x="0" y="0"/>
                  </a:moveTo>
                  <a:lnTo>
                    <a:pt x="223" y="0"/>
                  </a:lnTo>
                  <a:lnTo>
                    <a:pt x="601" y="438"/>
                  </a:lnTo>
                  <a:lnTo>
                    <a:pt x="601" y="0"/>
                  </a:lnTo>
                  <a:lnTo>
                    <a:pt x="601" y="0"/>
                  </a:lnTo>
                  <a:lnTo>
                    <a:pt x="823" y="361"/>
                  </a:lnTo>
                  <a:lnTo>
                    <a:pt x="601" y="724"/>
                  </a:lnTo>
                  <a:lnTo>
                    <a:pt x="223" y="287"/>
                  </a:lnTo>
                  <a:lnTo>
                    <a:pt x="223" y="724"/>
                  </a:lnTo>
                  <a:lnTo>
                    <a:pt x="0" y="724"/>
                  </a:lnTo>
                  <a:lnTo>
                    <a:pt x="0" y="0"/>
                  </a:lnTo>
                  <a:close/>
                </a:path>
              </a:pathLst>
            </a:custGeom>
            <a:solidFill>
              <a:srgbClr val="FFAD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3913026805"/>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mart City Large Headline">
    <p:spTree>
      <p:nvGrpSpPr>
        <p:cNvPr id="1" name=""/>
        <p:cNvGrpSpPr/>
        <p:nvPr/>
      </p:nvGrpSpPr>
      <p:grpSpPr>
        <a:xfrm>
          <a:off x="0" y="0"/>
          <a:ext cx="0" cy="0"/>
          <a:chOff x="0" y="0"/>
          <a:chExt cx="0" cy="0"/>
        </a:xfrm>
      </p:grpSpPr>
      <p:sp>
        <p:nvSpPr>
          <p:cNvPr id="37" name="Rectangle 182">
            <a:extLst>
              <a:ext uri="{FF2B5EF4-FFF2-40B4-BE49-F238E27FC236}">
                <a16:creationId xmlns:a16="http://schemas.microsoft.com/office/drawing/2014/main" id="{7F1551CC-56A8-4FFE-8188-6BBCFBC0D73C}"/>
              </a:ext>
            </a:extLst>
          </p:cNvPr>
          <p:cNvSpPr>
            <a:spLocks noGrp="1" noChangeArrowheads="1"/>
          </p:cNvSpPr>
          <p:nvPr>
            <p:ph type="ctrTitle" hasCustomPrompt="1"/>
          </p:nvPr>
        </p:nvSpPr>
        <p:spPr bwMode="blackWhite">
          <a:xfrm>
            <a:off x="5275942" y="1272210"/>
            <a:ext cx="6325011" cy="3864494"/>
          </a:xfrm>
          <a:prstGeom prst="rect">
            <a:avLst/>
          </a:prstGeom>
          <a:ln w="25400"/>
          <a:effectLst/>
        </p:spPr>
        <p:txBody>
          <a:bodyPr tIns="91440" bIns="91440" anchor="ctr">
            <a:normAutofit/>
          </a:bodyPr>
          <a:lstStyle>
            <a:lvl1pPr algn="l">
              <a:lnSpc>
                <a:spcPct val="100000"/>
              </a:lnSpc>
              <a:spcBef>
                <a:spcPts val="0"/>
              </a:spcBef>
              <a:defRPr lang="en-US" sz="5100" b="0" kern="1200" cap="none" spc="-50" baseline="0" dirty="0">
                <a:solidFill>
                  <a:schemeClr val="tx1">
                    <a:lumMod val="85000"/>
                    <a:lumOff val="15000"/>
                  </a:schemeClr>
                </a:solidFill>
                <a:effectLst/>
                <a:latin typeface="Arial" panose="020B0604020202020204" pitchFamily="34" charset="0"/>
                <a:ea typeface="+mn-ea"/>
                <a:cs typeface="Arial" panose="020B0604020202020204" pitchFamily="34" charset="0"/>
              </a:defRPr>
            </a:lvl1pPr>
          </a:lstStyle>
          <a:p>
            <a:r>
              <a:rPr lang="en-US"/>
              <a:t>Large headline or statement goes here. Lorem ipsum</a:t>
            </a:r>
          </a:p>
        </p:txBody>
      </p:sp>
      <p:grpSp>
        <p:nvGrpSpPr>
          <p:cNvPr id="29" name="Group 28">
            <a:extLst>
              <a:ext uri="{FF2B5EF4-FFF2-40B4-BE49-F238E27FC236}">
                <a16:creationId xmlns:a16="http://schemas.microsoft.com/office/drawing/2014/main" id="{C08A7271-EAD5-41DA-A647-B52662CE3871}"/>
              </a:ext>
            </a:extLst>
          </p:cNvPr>
          <p:cNvGrpSpPr/>
          <p:nvPr userDrawn="1"/>
        </p:nvGrpSpPr>
        <p:grpSpPr>
          <a:xfrm>
            <a:off x="0" y="0"/>
            <a:ext cx="12190081" cy="79514"/>
            <a:chOff x="0" y="-1"/>
            <a:chExt cx="12190081" cy="1350190"/>
          </a:xfrm>
        </p:grpSpPr>
        <p:sp>
          <p:nvSpPr>
            <p:cNvPr id="30" name="Rectangle 29">
              <a:extLst>
                <a:ext uri="{FF2B5EF4-FFF2-40B4-BE49-F238E27FC236}">
                  <a16:creationId xmlns:a16="http://schemas.microsoft.com/office/drawing/2014/main" id="{566998BE-D4A8-4E8F-9220-64B75E6ABA38}"/>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4DAEA3FA-932F-42AD-ABBD-14E9BA87D297}"/>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29991BE7-E792-4F0F-B8A2-3D9FCF1CD3BB}"/>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73D0491D-8066-428E-9435-FA3684E23FA0}"/>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B99A8192-CD11-4ECE-A1A1-EF3ACC047545}"/>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
        <p:nvSpPr>
          <p:cNvPr id="20" name="Slide Number Placeholder 1">
            <a:extLst>
              <a:ext uri="{FF2B5EF4-FFF2-40B4-BE49-F238E27FC236}">
                <a16:creationId xmlns:a16="http://schemas.microsoft.com/office/drawing/2014/main" id="{83A94EBF-98FE-4812-9A14-44279029264B}"/>
              </a:ext>
            </a:extLst>
          </p:cNvPr>
          <p:cNvSpPr txBox="1">
            <a:spLocks/>
          </p:cNvSpPr>
          <p:nvPr userDrawn="1"/>
        </p:nvSpPr>
        <p:spPr>
          <a:xfrm>
            <a:off x="10315547" y="6463203"/>
            <a:ext cx="596447" cy="277811"/>
          </a:xfrm>
          <a:prstGeom prst="rect">
            <a:avLst/>
          </a:prstGeom>
        </p:spPr>
        <p:txBody>
          <a:bodyPr vert="horz" lIns="68580" tIns="34290" rIns="68580" bIns="34290" rtlCol="0" anchor="ctr"/>
          <a:lstStyle>
            <a:defPPr>
              <a:defRPr lang="en-US"/>
            </a:defPPr>
            <a:lvl1pPr algn="l" rtl="0" fontAlgn="base">
              <a:spcBef>
                <a:spcPct val="0"/>
              </a:spcBef>
              <a:spcAft>
                <a:spcPct val="0"/>
              </a:spcAft>
              <a:defRPr sz="1000" b="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9899D5D8-9A89-49C6-87E2-D5B81659BB09}" type="slidenum">
              <a:rPr lang="en-US" sz="1000" b="1" spc="300" smtClean="0">
                <a:solidFill>
                  <a:schemeClr val="tx1">
                    <a:lumMod val="65000"/>
                    <a:lumOff val="35000"/>
                  </a:schemeClr>
                </a:solidFill>
                <a:latin typeface="Arial" panose="020B0604020202020204" pitchFamily="34" charset="0"/>
                <a:cs typeface="Arial" panose="020B0604020202020204" pitchFamily="34" charset="0"/>
              </a:rPr>
              <a:pPr algn="r"/>
              <a:t>‹#›</a:t>
            </a:fld>
            <a:endParaRPr lang="en-US" sz="1000" b="1" spc="300">
              <a:solidFill>
                <a:schemeClr val="tx1">
                  <a:lumMod val="65000"/>
                  <a:lumOff val="35000"/>
                </a:schemeClr>
              </a:solidFill>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803D1922-F66C-4A65-BADA-585E83654932}"/>
              </a:ext>
            </a:extLst>
          </p:cNvPr>
          <p:cNvSpPr txBox="1"/>
          <p:nvPr userDrawn="1"/>
        </p:nvSpPr>
        <p:spPr>
          <a:xfrm>
            <a:off x="7781092" y="6418656"/>
            <a:ext cx="2590528" cy="308777"/>
          </a:xfrm>
          <a:prstGeom prst="rect">
            <a:avLst/>
          </a:prstGeom>
          <a:noFill/>
        </p:spPr>
        <p:txBody>
          <a:bodyPr wrap="square" rtlCol="0" anchor="b">
            <a:noAutofit/>
          </a:bodyPr>
          <a:lstStyle/>
          <a:p>
            <a:pPr algn="r"/>
            <a:r>
              <a:rPr lang="en-US" sz="900" b="1" i="0" cap="all" spc="50" baseline="0">
                <a:solidFill>
                  <a:schemeClr val="tx2">
                    <a:lumMod val="90000"/>
                  </a:schemeClr>
                </a:solidFill>
                <a:latin typeface="Arial" panose="020B0604020202020204" pitchFamily="34" charset="0"/>
                <a:cs typeface="Arial" panose="020B0604020202020204" pitchFamily="34" charset="0"/>
              </a:rPr>
              <a:t>Confidential &amp; proprietary</a:t>
            </a:r>
          </a:p>
        </p:txBody>
      </p:sp>
      <p:grpSp>
        <p:nvGrpSpPr>
          <p:cNvPr id="35" name="Group 34">
            <a:extLst>
              <a:ext uri="{FF2B5EF4-FFF2-40B4-BE49-F238E27FC236}">
                <a16:creationId xmlns:a16="http://schemas.microsoft.com/office/drawing/2014/main" id="{712E3D91-19A9-47E1-A2D0-389742C55D2F}"/>
              </a:ext>
            </a:extLst>
          </p:cNvPr>
          <p:cNvGrpSpPr/>
          <p:nvPr userDrawn="1"/>
        </p:nvGrpSpPr>
        <p:grpSpPr>
          <a:xfrm>
            <a:off x="11369623" y="6476214"/>
            <a:ext cx="489002" cy="176138"/>
            <a:chOff x="271463" y="2852738"/>
            <a:chExt cx="3190876" cy="1149350"/>
          </a:xfrm>
        </p:grpSpPr>
        <p:sp>
          <p:nvSpPr>
            <p:cNvPr id="40" name="Freeform 6">
              <a:extLst>
                <a:ext uri="{FF2B5EF4-FFF2-40B4-BE49-F238E27FC236}">
                  <a16:creationId xmlns:a16="http://schemas.microsoft.com/office/drawing/2014/main" id="{ACAB0B10-E424-4C5F-81CD-AE869D728553}"/>
                </a:ext>
              </a:extLst>
            </p:cNvPr>
            <p:cNvSpPr>
              <a:spLocks/>
            </p:cNvSpPr>
            <p:nvPr/>
          </p:nvSpPr>
          <p:spPr bwMode="auto">
            <a:xfrm>
              <a:off x="1577976" y="2852738"/>
              <a:ext cx="609600" cy="1149350"/>
            </a:xfrm>
            <a:custGeom>
              <a:avLst/>
              <a:gdLst>
                <a:gd name="T0" fmla="*/ 0 w 384"/>
                <a:gd name="T1" fmla="*/ 0 h 724"/>
                <a:gd name="T2" fmla="*/ 41 w 384"/>
                <a:gd name="T3" fmla="*/ 0 h 724"/>
                <a:gd name="T4" fmla="*/ 192 w 384"/>
                <a:gd name="T5" fmla="*/ 241 h 724"/>
                <a:gd name="T6" fmla="*/ 341 w 384"/>
                <a:gd name="T7" fmla="*/ 0 h 724"/>
                <a:gd name="T8" fmla="*/ 382 w 384"/>
                <a:gd name="T9" fmla="*/ 0 h 724"/>
                <a:gd name="T10" fmla="*/ 382 w 384"/>
                <a:gd name="T11" fmla="*/ 723 h 724"/>
                <a:gd name="T12" fmla="*/ 384 w 384"/>
                <a:gd name="T13" fmla="*/ 724 h 724"/>
                <a:gd name="T14" fmla="*/ 341 w 384"/>
                <a:gd name="T15" fmla="*/ 724 h 724"/>
                <a:gd name="T16" fmla="*/ 192 w 384"/>
                <a:gd name="T17" fmla="*/ 483 h 724"/>
                <a:gd name="T18" fmla="*/ 41 w 384"/>
                <a:gd name="T19" fmla="*/ 724 h 724"/>
                <a:gd name="T20" fmla="*/ 0 w 384"/>
                <a:gd name="T21" fmla="*/ 724 h 724"/>
                <a:gd name="T22" fmla="*/ 0 w 384"/>
                <a:gd name="T23"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724">
                  <a:moveTo>
                    <a:pt x="0" y="0"/>
                  </a:moveTo>
                  <a:lnTo>
                    <a:pt x="41" y="0"/>
                  </a:lnTo>
                  <a:lnTo>
                    <a:pt x="192" y="241"/>
                  </a:lnTo>
                  <a:lnTo>
                    <a:pt x="341" y="0"/>
                  </a:lnTo>
                  <a:lnTo>
                    <a:pt x="382" y="0"/>
                  </a:lnTo>
                  <a:lnTo>
                    <a:pt x="382" y="723"/>
                  </a:lnTo>
                  <a:lnTo>
                    <a:pt x="384" y="724"/>
                  </a:lnTo>
                  <a:lnTo>
                    <a:pt x="341" y="724"/>
                  </a:lnTo>
                  <a:lnTo>
                    <a:pt x="192" y="483"/>
                  </a:lnTo>
                  <a:lnTo>
                    <a:pt x="41" y="724"/>
                  </a:lnTo>
                  <a:lnTo>
                    <a:pt x="0" y="724"/>
                  </a:lnTo>
                  <a:lnTo>
                    <a:pt x="0" y="0"/>
                  </a:lnTo>
                  <a:close/>
                </a:path>
              </a:pathLst>
            </a:custGeom>
            <a:solidFill>
              <a:srgbClr val="7DB2D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1" name="Freeform 7">
              <a:extLst>
                <a:ext uri="{FF2B5EF4-FFF2-40B4-BE49-F238E27FC236}">
                  <a16:creationId xmlns:a16="http://schemas.microsoft.com/office/drawing/2014/main" id="{0F5701D1-A391-456C-8948-07FBBDD32D2C}"/>
                </a:ext>
              </a:extLst>
            </p:cNvPr>
            <p:cNvSpPr>
              <a:spLocks/>
            </p:cNvSpPr>
            <p:nvPr/>
          </p:nvSpPr>
          <p:spPr bwMode="auto">
            <a:xfrm>
              <a:off x="1225551" y="2852738"/>
              <a:ext cx="352425" cy="1149350"/>
            </a:xfrm>
            <a:custGeom>
              <a:avLst/>
              <a:gdLst>
                <a:gd name="T0" fmla="*/ 0 w 222"/>
                <a:gd name="T1" fmla="*/ 0 h 724"/>
                <a:gd name="T2" fmla="*/ 222 w 222"/>
                <a:gd name="T3" fmla="*/ 0 h 724"/>
                <a:gd name="T4" fmla="*/ 222 w 222"/>
                <a:gd name="T5" fmla="*/ 724 h 724"/>
                <a:gd name="T6" fmla="*/ 0 w 222"/>
                <a:gd name="T7" fmla="*/ 724 h 724"/>
                <a:gd name="T8" fmla="*/ 222 w 222"/>
                <a:gd name="T9" fmla="*/ 361 h 724"/>
                <a:gd name="T10" fmla="*/ 0 w 222"/>
                <a:gd name="T11" fmla="*/ 0 h 724"/>
              </a:gdLst>
              <a:ahLst/>
              <a:cxnLst>
                <a:cxn ang="0">
                  <a:pos x="T0" y="T1"/>
                </a:cxn>
                <a:cxn ang="0">
                  <a:pos x="T2" y="T3"/>
                </a:cxn>
                <a:cxn ang="0">
                  <a:pos x="T4" y="T5"/>
                </a:cxn>
                <a:cxn ang="0">
                  <a:pos x="T6" y="T7"/>
                </a:cxn>
                <a:cxn ang="0">
                  <a:pos x="T8" y="T9"/>
                </a:cxn>
                <a:cxn ang="0">
                  <a:pos x="T10" y="T11"/>
                </a:cxn>
              </a:cxnLst>
              <a:rect l="0" t="0" r="r" b="b"/>
              <a:pathLst>
                <a:path w="222" h="724">
                  <a:moveTo>
                    <a:pt x="0" y="0"/>
                  </a:moveTo>
                  <a:lnTo>
                    <a:pt x="222" y="0"/>
                  </a:lnTo>
                  <a:lnTo>
                    <a:pt x="222" y="724"/>
                  </a:lnTo>
                  <a:lnTo>
                    <a:pt x="0" y="724"/>
                  </a:lnTo>
                  <a:lnTo>
                    <a:pt x="222" y="361"/>
                  </a:lnTo>
                  <a:lnTo>
                    <a:pt x="0" y="0"/>
                  </a:lnTo>
                  <a:close/>
                </a:path>
              </a:pathLst>
            </a:custGeom>
            <a:solidFill>
              <a:srgbClr val="9584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2" name="Freeform 8">
              <a:extLst>
                <a:ext uri="{FF2B5EF4-FFF2-40B4-BE49-F238E27FC236}">
                  <a16:creationId xmlns:a16="http://schemas.microsoft.com/office/drawing/2014/main" id="{2A0F9761-7943-4EDD-AD61-B82DDD42EE1A}"/>
                </a:ext>
              </a:extLst>
            </p:cNvPr>
            <p:cNvSpPr>
              <a:spLocks/>
            </p:cNvSpPr>
            <p:nvPr/>
          </p:nvSpPr>
          <p:spPr bwMode="auto">
            <a:xfrm>
              <a:off x="2184401" y="2852738"/>
              <a:ext cx="354013" cy="1149350"/>
            </a:xfrm>
            <a:custGeom>
              <a:avLst/>
              <a:gdLst>
                <a:gd name="T0" fmla="*/ 0 w 223"/>
                <a:gd name="T1" fmla="*/ 0 h 724"/>
                <a:gd name="T2" fmla="*/ 223 w 223"/>
                <a:gd name="T3" fmla="*/ 0 h 724"/>
                <a:gd name="T4" fmla="*/ 2 w 223"/>
                <a:gd name="T5" fmla="*/ 361 h 724"/>
                <a:gd name="T6" fmla="*/ 223 w 223"/>
                <a:gd name="T7" fmla="*/ 724 h 724"/>
                <a:gd name="T8" fmla="*/ 2 w 223"/>
                <a:gd name="T9" fmla="*/ 724 h 724"/>
                <a:gd name="T10" fmla="*/ 0 w 223"/>
                <a:gd name="T11" fmla="*/ 723 h 724"/>
                <a:gd name="T12" fmla="*/ 0 w 223"/>
                <a:gd name="T13" fmla="*/ 0 h 724"/>
              </a:gdLst>
              <a:ahLst/>
              <a:cxnLst>
                <a:cxn ang="0">
                  <a:pos x="T0" y="T1"/>
                </a:cxn>
                <a:cxn ang="0">
                  <a:pos x="T2" y="T3"/>
                </a:cxn>
                <a:cxn ang="0">
                  <a:pos x="T4" y="T5"/>
                </a:cxn>
                <a:cxn ang="0">
                  <a:pos x="T6" y="T7"/>
                </a:cxn>
                <a:cxn ang="0">
                  <a:pos x="T8" y="T9"/>
                </a:cxn>
                <a:cxn ang="0">
                  <a:pos x="T10" y="T11"/>
                </a:cxn>
                <a:cxn ang="0">
                  <a:pos x="T12" y="T13"/>
                </a:cxn>
              </a:cxnLst>
              <a:rect l="0" t="0" r="r" b="b"/>
              <a:pathLst>
                <a:path w="223" h="724">
                  <a:moveTo>
                    <a:pt x="0" y="0"/>
                  </a:moveTo>
                  <a:lnTo>
                    <a:pt x="223" y="0"/>
                  </a:lnTo>
                  <a:lnTo>
                    <a:pt x="2" y="361"/>
                  </a:lnTo>
                  <a:lnTo>
                    <a:pt x="223" y="724"/>
                  </a:lnTo>
                  <a:lnTo>
                    <a:pt x="2" y="724"/>
                  </a:lnTo>
                  <a:lnTo>
                    <a:pt x="0" y="723"/>
                  </a:lnTo>
                  <a:lnTo>
                    <a:pt x="0" y="0"/>
                  </a:lnTo>
                  <a:close/>
                </a:path>
              </a:pathLst>
            </a:custGeom>
            <a:solidFill>
              <a:srgbClr val="73983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3" name="Freeform 9">
              <a:extLst>
                <a:ext uri="{FF2B5EF4-FFF2-40B4-BE49-F238E27FC236}">
                  <a16:creationId xmlns:a16="http://schemas.microsoft.com/office/drawing/2014/main" id="{5C1A76E3-E547-459A-AA20-2A41DD1D59AF}"/>
                </a:ext>
              </a:extLst>
            </p:cNvPr>
            <p:cNvSpPr>
              <a:spLocks noEditPoints="1"/>
            </p:cNvSpPr>
            <p:nvPr/>
          </p:nvSpPr>
          <p:spPr bwMode="auto">
            <a:xfrm>
              <a:off x="2187576" y="2852738"/>
              <a:ext cx="1274763" cy="1149350"/>
            </a:xfrm>
            <a:custGeom>
              <a:avLst/>
              <a:gdLst>
                <a:gd name="T0" fmla="*/ 221 w 803"/>
                <a:gd name="T1" fmla="*/ 179 h 724"/>
                <a:gd name="T2" fmla="*/ 221 w 803"/>
                <a:gd name="T3" fmla="*/ 383 h 724"/>
                <a:gd name="T4" fmla="*/ 523 w 803"/>
                <a:gd name="T5" fmla="*/ 383 h 724"/>
                <a:gd name="T6" fmla="*/ 543 w 803"/>
                <a:gd name="T7" fmla="*/ 382 h 724"/>
                <a:gd name="T8" fmla="*/ 560 w 803"/>
                <a:gd name="T9" fmla="*/ 374 h 724"/>
                <a:gd name="T10" fmla="*/ 573 w 803"/>
                <a:gd name="T11" fmla="*/ 361 h 724"/>
                <a:gd name="T12" fmla="*/ 583 w 803"/>
                <a:gd name="T13" fmla="*/ 346 h 724"/>
                <a:gd name="T14" fmla="*/ 589 w 803"/>
                <a:gd name="T15" fmla="*/ 329 h 724"/>
                <a:gd name="T16" fmla="*/ 594 w 803"/>
                <a:gd name="T17" fmla="*/ 310 h 724"/>
                <a:gd name="T18" fmla="*/ 596 w 803"/>
                <a:gd name="T19" fmla="*/ 292 h 724"/>
                <a:gd name="T20" fmla="*/ 596 w 803"/>
                <a:gd name="T21" fmla="*/ 256 h 724"/>
                <a:gd name="T22" fmla="*/ 592 w 803"/>
                <a:gd name="T23" fmla="*/ 233 h 724"/>
                <a:gd name="T24" fmla="*/ 586 w 803"/>
                <a:gd name="T25" fmla="*/ 215 h 724"/>
                <a:gd name="T26" fmla="*/ 574 w 803"/>
                <a:gd name="T27" fmla="*/ 200 h 724"/>
                <a:gd name="T28" fmla="*/ 558 w 803"/>
                <a:gd name="T29" fmla="*/ 188 h 724"/>
                <a:gd name="T30" fmla="*/ 533 w 803"/>
                <a:gd name="T31" fmla="*/ 182 h 724"/>
                <a:gd name="T32" fmla="*/ 504 w 803"/>
                <a:gd name="T33" fmla="*/ 179 h 724"/>
                <a:gd name="T34" fmla="*/ 221 w 803"/>
                <a:gd name="T35" fmla="*/ 179 h 724"/>
                <a:gd name="T36" fmla="*/ 221 w 803"/>
                <a:gd name="T37" fmla="*/ 0 h 724"/>
                <a:gd name="T38" fmla="*/ 540 w 803"/>
                <a:gd name="T39" fmla="*/ 0 h 724"/>
                <a:gd name="T40" fmla="*/ 589 w 803"/>
                <a:gd name="T41" fmla="*/ 2 h 724"/>
                <a:gd name="T42" fmla="*/ 633 w 803"/>
                <a:gd name="T43" fmla="*/ 8 h 724"/>
                <a:gd name="T44" fmla="*/ 670 w 803"/>
                <a:gd name="T45" fmla="*/ 18 h 724"/>
                <a:gd name="T46" fmla="*/ 702 w 803"/>
                <a:gd name="T47" fmla="*/ 33 h 724"/>
                <a:gd name="T48" fmla="*/ 729 w 803"/>
                <a:gd name="T49" fmla="*/ 49 h 724"/>
                <a:gd name="T50" fmla="*/ 750 w 803"/>
                <a:gd name="T51" fmla="*/ 70 h 724"/>
                <a:gd name="T52" fmla="*/ 768 w 803"/>
                <a:gd name="T53" fmla="*/ 93 h 724"/>
                <a:gd name="T54" fmla="*/ 781 w 803"/>
                <a:gd name="T55" fmla="*/ 120 h 724"/>
                <a:gd name="T56" fmla="*/ 791 w 803"/>
                <a:gd name="T57" fmla="*/ 149 h 724"/>
                <a:gd name="T58" fmla="*/ 798 w 803"/>
                <a:gd name="T59" fmla="*/ 180 h 724"/>
                <a:gd name="T60" fmla="*/ 803 w 803"/>
                <a:gd name="T61" fmla="*/ 213 h 724"/>
                <a:gd name="T62" fmla="*/ 803 w 803"/>
                <a:gd name="T63" fmla="*/ 247 h 724"/>
                <a:gd name="T64" fmla="*/ 803 w 803"/>
                <a:gd name="T65" fmla="*/ 333 h 724"/>
                <a:gd name="T66" fmla="*/ 803 w 803"/>
                <a:gd name="T67" fmla="*/ 361 h 724"/>
                <a:gd name="T68" fmla="*/ 798 w 803"/>
                <a:gd name="T69" fmla="*/ 392 h 724"/>
                <a:gd name="T70" fmla="*/ 791 w 803"/>
                <a:gd name="T71" fmla="*/ 421 h 724"/>
                <a:gd name="T72" fmla="*/ 781 w 803"/>
                <a:gd name="T73" fmla="*/ 449 h 724"/>
                <a:gd name="T74" fmla="*/ 768 w 803"/>
                <a:gd name="T75" fmla="*/ 475 h 724"/>
                <a:gd name="T76" fmla="*/ 750 w 803"/>
                <a:gd name="T77" fmla="*/ 500 h 724"/>
                <a:gd name="T78" fmla="*/ 729 w 803"/>
                <a:gd name="T79" fmla="*/ 521 h 724"/>
                <a:gd name="T80" fmla="*/ 704 w 803"/>
                <a:gd name="T81" fmla="*/ 539 h 724"/>
                <a:gd name="T82" fmla="*/ 673 w 803"/>
                <a:gd name="T83" fmla="*/ 552 h 724"/>
                <a:gd name="T84" fmla="*/ 638 w 803"/>
                <a:gd name="T85" fmla="*/ 560 h 724"/>
                <a:gd name="T86" fmla="*/ 597 w 803"/>
                <a:gd name="T87" fmla="*/ 564 h 724"/>
                <a:gd name="T88" fmla="*/ 221 w 803"/>
                <a:gd name="T89" fmla="*/ 564 h 724"/>
                <a:gd name="T90" fmla="*/ 221 w 803"/>
                <a:gd name="T91" fmla="*/ 724 h 724"/>
                <a:gd name="T92" fmla="*/ 221 w 803"/>
                <a:gd name="T93" fmla="*/ 724 h 724"/>
                <a:gd name="T94" fmla="*/ 0 w 803"/>
                <a:gd name="T95" fmla="*/ 361 h 724"/>
                <a:gd name="T96" fmla="*/ 221 w 803"/>
                <a:gd name="T97"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3" h="724">
                  <a:moveTo>
                    <a:pt x="221" y="179"/>
                  </a:moveTo>
                  <a:lnTo>
                    <a:pt x="221" y="383"/>
                  </a:lnTo>
                  <a:lnTo>
                    <a:pt x="523" y="383"/>
                  </a:lnTo>
                  <a:lnTo>
                    <a:pt x="543" y="382"/>
                  </a:lnTo>
                  <a:lnTo>
                    <a:pt x="560" y="374"/>
                  </a:lnTo>
                  <a:lnTo>
                    <a:pt x="573" y="361"/>
                  </a:lnTo>
                  <a:lnTo>
                    <a:pt x="583" y="346"/>
                  </a:lnTo>
                  <a:lnTo>
                    <a:pt x="589" y="329"/>
                  </a:lnTo>
                  <a:lnTo>
                    <a:pt x="594" y="310"/>
                  </a:lnTo>
                  <a:lnTo>
                    <a:pt x="596" y="292"/>
                  </a:lnTo>
                  <a:lnTo>
                    <a:pt x="596" y="256"/>
                  </a:lnTo>
                  <a:lnTo>
                    <a:pt x="592" y="233"/>
                  </a:lnTo>
                  <a:lnTo>
                    <a:pt x="586" y="215"/>
                  </a:lnTo>
                  <a:lnTo>
                    <a:pt x="574" y="200"/>
                  </a:lnTo>
                  <a:lnTo>
                    <a:pt x="558" y="188"/>
                  </a:lnTo>
                  <a:lnTo>
                    <a:pt x="533" y="182"/>
                  </a:lnTo>
                  <a:lnTo>
                    <a:pt x="504" y="179"/>
                  </a:lnTo>
                  <a:lnTo>
                    <a:pt x="221" y="179"/>
                  </a:lnTo>
                  <a:close/>
                  <a:moveTo>
                    <a:pt x="221" y="0"/>
                  </a:moveTo>
                  <a:lnTo>
                    <a:pt x="540" y="0"/>
                  </a:lnTo>
                  <a:lnTo>
                    <a:pt x="589" y="2"/>
                  </a:lnTo>
                  <a:lnTo>
                    <a:pt x="633" y="8"/>
                  </a:lnTo>
                  <a:lnTo>
                    <a:pt x="670" y="18"/>
                  </a:lnTo>
                  <a:lnTo>
                    <a:pt x="702" y="33"/>
                  </a:lnTo>
                  <a:lnTo>
                    <a:pt x="729" y="49"/>
                  </a:lnTo>
                  <a:lnTo>
                    <a:pt x="750" y="70"/>
                  </a:lnTo>
                  <a:lnTo>
                    <a:pt x="768" y="93"/>
                  </a:lnTo>
                  <a:lnTo>
                    <a:pt x="781" y="120"/>
                  </a:lnTo>
                  <a:lnTo>
                    <a:pt x="791" y="149"/>
                  </a:lnTo>
                  <a:lnTo>
                    <a:pt x="798" y="180"/>
                  </a:lnTo>
                  <a:lnTo>
                    <a:pt x="803" y="213"/>
                  </a:lnTo>
                  <a:lnTo>
                    <a:pt x="803" y="247"/>
                  </a:lnTo>
                  <a:lnTo>
                    <a:pt x="803" y="333"/>
                  </a:lnTo>
                  <a:lnTo>
                    <a:pt x="803" y="361"/>
                  </a:lnTo>
                  <a:lnTo>
                    <a:pt x="798" y="392"/>
                  </a:lnTo>
                  <a:lnTo>
                    <a:pt x="791" y="421"/>
                  </a:lnTo>
                  <a:lnTo>
                    <a:pt x="781" y="449"/>
                  </a:lnTo>
                  <a:lnTo>
                    <a:pt x="768" y="475"/>
                  </a:lnTo>
                  <a:lnTo>
                    <a:pt x="750" y="500"/>
                  </a:lnTo>
                  <a:lnTo>
                    <a:pt x="729" y="521"/>
                  </a:lnTo>
                  <a:lnTo>
                    <a:pt x="704" y="539"/>
                  </a:lnTo>
                  <a:lnTo>
                    <a:pt x="673" y="552"/>
                  </a:lnTo>
                  <a:lnTo>
                    <a:pt x="638" y="560"/>
                  </a:lnTo>
                  <a:lnTo>
                    <a:pt x="597" y="564"/>
                  </a:lnTo>
                  <a:lnTo>
                    <a:pt x="221" y="564"/>
                  </a:lnTo>
                  <a:lnTo>
                    <a:pt x="221" y="724"/>
                  </a:lnTo>
                  <a:lnTo>
                    <a:pt x="221" y="724"/>
                  </a:lnTo>
                  <a:lnTo>
                    <a:pt x="0" y="361"/>
                  </a:lnTo>
                  <a:lnTo>
                    <a:pt x="221" y="0"/>
                  </a:lnTo>
                  <a:close/>
                </a:path>
              </a:pathLst>
            </a:custGeom>
            <a:solidFill>
              <a:srgbClr val="C7D22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4" name="Freeform 10">
              <a:extLst>
                <a:ext uri="{FF2B5EF4-FFF2-40B4-BE49-F238E27FC236}">
                  <a16:creationId xmlns:a16="http://schemas.microsoft.com/office/drawing/2014/main" id="{468C635A-20C5-45ED-A75C-99F8C469DED1}"/>
                </a:ext>
              </a:extLst>
            </p:cNvPr>
            <p:cNvSpPr>
              <a:spLocks/>
            </p:cNvSpPr>
            <p:nvPr/>
          </p:nvSpPr>
          <p:spPr bwMode="auto">
            <a:xfrm>
              <a:off x="271463" y="2852738"/>
              <a:ext cx="1306512" cy="1149350"/>
            </a:xfrm>
            <a:custGeom>
              <a:avLst/>
              <a:gdLst>
                <a:gd name="T0" fmla="*/ 0 w 823"/>
                <a:gd name="T1" fmla="*/ 0 h 724"/>
                <a:gd name="T2" fmla="*/ 223 w 823"/>
                <a:gd name="T3" fmla="*/ 0 h 724"/>
                <a:gd name="T4" fmla="*/ 601 w 823"/>
                <a:gd name="T5" fmla="*/ 438 h 724"/>
                <a:gd name="T6" fmla="*/ 601 w 823"/>
                <a:gd name="T7" fmla="*/ 0 h 724"/>
                <a:gd name="T8" fmla="*/ 601 w 823"/>
                <a:gd name="T9" fmla="*/ 0 h 724"/>
                <a:gd name="T10" fmla="*/ 823 w 823"/>
                <a:gd name="T11" fmla="*/ 361 h 724"/>
                <a:gd name="T12" fmla="*/ 601 w 823"/>
                <a:gd name="T13" fmla="*/ 724 h 724"/>
                <a:gd name="T14" fmla="*/ 223 w 823"/>
                <a:gd name="T15" fmla="*/ 287 h 724"/>
                <a:gd name="T16" fmla="*/ 223 w 823"/>
                <a:gd name="T17" fmla="*/ 724 h 724"/>
                <a:gd name="T18" fmla="*/ 0 w 823"/>
                <a:gd name="T19" fmla="*/ 724 h 724"/>
                <a:gd name="T20" fmla="*/ 0 w 823"/>
                <a:gd name="T21"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3" h="724">
                  <a:moveTo>
                    <a:pt x="0" y="0"/>
                  </a:moveTo>
                  <a:lnTo>
                    <a:pt x="223" y="0"/>
                  </a:lnTo>
                  <a:lnTo>
                    <a:pt x="601" y="438"/>
                  </a:lnTo>
                  <a:lnTo>
                    <a:pt x="601" y="0"/>
                  </a:lnTo>
                  <a:lnTo>
                    <a:pt x="601" y="0"/>
                  </a:lnTo>
                  <a:lnTo>
                    <a:pt x="823" y="361"/>
                  </a:lnTo>
                  <a:lnTo>
                    <a:pt x="601" y="724"/>
                  </a:lnTo>
                  <a:lnTo>
                    <a:pt x="223" y="287"/>
                  </a:lnTo>
                  <a:lnTo>
                    <a:pt x="223" y="724"/>
                  </a:lnTo>
                  <a:lnTo>
                    <a:pt x="0" y="724"/>
                  </a:lnTo>
                  <a:lnTo>
                    <a:pt x="0" y="0"/>
                  </a:lnTo>
                  <a:close/>
                </a:path>
              </a:pathLst>
            </a:custGeom>
            <a:solidFill>
              <a:srgbClr val="FFAD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pic>
        <p:nvPicPr>
          <p:cNvPr id="22" name="Picture 21" descr="A view of a city&#10;&#10;Description automatically generated">
            <a:extLst>
              <a:ext uri="{FF2B5EF4-FFF2-40B4-BE49-F238E27FC236}">
                <a16:creationId xmlns:a16="http://schemas.microsoft.com/office/drawing/2014/main" id="{CB9ABCE8-B5F4-48BD-86CE-887669C5B93C}"/>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8105" r="37058"/>
          <a:stretch/>
        </p:blipFill>
        <p:spPr>
          <a:xfrm>
            <a:off x="3773" y="78900"/>
            <a:ext cx="4558359" cy="6779099"/>
          </a:xfrm>
          <a:prstGeom prst="rect">
            <a:avLst/>
          </a:prstGeom>
        </p:spPr>
      </p:pic>
      <p:sp>
        <p:nvSpPr>
          <p:cNvPr id="23" name="Rectangle 22">
            <a:extLst>
              <a:ext uri="{FF2B5EF4-FFF2-40B4-BE49-F238E27FC236}">
                <a16:creationId xmlns:a16="http://schemas.microsoft.com/office/drawing/2014/main" id="{F63BE673-EBB9-4511-BBA9-928E31D9C62B}"/>
              </a:ext>
            </a:extLst>
          </p:cNvPr>
          <p:cNvSpPr/>
          <p:nvPr userDrawn="1"/>
        </p:nvSpPr>
        <p:spPr>
          <a:xfrm flipV="1">
            <a:off x="-6831" y="78902"/>
            <a:ext cx="4558359" cy="2192350"/>
          </a:xfrm>
          <a:prstGeom prst="rect">
            <a:avLst/>
          </a:prstGeom>
          <a:gradFill flip="none" rotWithShape="1">
            <a:gsLst>
              <a:gs pos="3000">
                <a:schemeClr val="accent1">
                  <a:alpha val="41000"/>
                </a:schemeClr>
              </a:gs>
              <a:gs pos="70000">
                <a:schemeClr val="accent1">
                  <a:alpha val="0"/>
                </a:schemeClr>
              </a:gs>
              <a:gs pos="100000">
                <a:schemeClr val="accent1">
                  <a:alpha val="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endParaRPr>
          </a:p>
        </p:txBody>
      </p:sp>
      <p:sp>
        <p:nvSpPr>
          <p:cNvPr id="24" name="Picture Placeholder 76">
            <a:extLst>
              <a:ext uri="{FF2B5EF4-FFF2-40B4-BE49-F238E27FC236}">
                <a16:creationId xmlns:a16="http://schemas.microsoft.com/office/drawing/2014/main" id="{994508B0-A33C-4CE0-B505-0D816FBBCF7B}"/>
              </a:ext>
            </a:extLst>
          </p:cNvPr>
          <p:cNvSpPr>
            <a:spLocks noGrp="1"/>
          </p:cNvSpPr>
          <p:nvPr>
            <p:ph type="pic" sz="quarter" idx="13" hasCustomPrompt="1"/>
          </p:nvPr>
        </p:nvSpPr>
        <p:spPr>
          <a:xfrm>
            <a:off x="-8749" y="78902"/>
            <a:ext cx="4562132" cy="6779098"/>
          </a:xfrm>
        </p:spPr>
        <p:txBody>
          <a:bodyPr anchor="ctr">
            <a:normAutofit/>
          </a:bodyPr>
          <a:lstStyle>
            <a:lvl1pPr marL="0" indent="0" algn="ctr">
              <a:buFontTx/>
              <a:buNone/>
              <a:defRPr sz="1500">
                <a:solidFill>
                  <a:schemeClr val="bg1"/>
                </a:solidFill>
                <a:latin typeface="Arial" panose="020B0604020202020204" pitchFamily="34" charset="0"/>
                <a:cs typeface="Arial" panose="020B0604020202020204" pitchFamily="34" charset="0"/>
              </a:defRPr>
            </a:lvl1pPr>
          </a:lstStyle>
          <a:p>
            <a:r>
              <a:rPr lang="en-US"/>
              <a:t>Click to Place Picture</a:t>
            </a:r>
          </a:p>
        </p:txBody>
      </p:sp>
    </p:spTree>
    <p:extLst>
      <p:ext uri="{BB962C8B-B14F-4D97-AF65-F5344CB8AC3E}">
        <p14:creationId xmlns:p14="http://schemas.microsoft.com/office/powerpoint/2010/main" val="848620082"/>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Smart Home Large Headline">
    <p:spTree>
      <p:nvGrpSpPr>
        <p:cNvPr id="1" name=""/>
        <p:cNvGrpSpPr/>
        <p:nvPr/>
      </p:nvGrpSpPr>
      <p:grpSpPr>
        <a:xfrm>
          <a:off x="0" y="0"/>
          <a:ext cx="0" cy="0"/>
          <a:chOff x="0" y="0"/>
          <a:chExt cx="0" cy="0"/>
        </a:xfrm>
      </p:grpSpPr>
      <p:pic>
        <p:nvPicPr>
          <p:cNvPr id="21" name="Picture Placeholder 6" descr="A living room with a fireplace and a large window&#10;&#10;Description automatically generated">
            <a:extLst>
              <a:ext uri="{FF2B5EF4-FFF2-40B4-BE49-F238E27FC236}">
                <a16:creationId xmlns:a16="http://schemas.microsoft.com/office/drawing/2014/main" id="{6100B157-B5B3-46F6-B663-F4415621E7F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919" y="78902"/>
            <a:ext cx="4560213" cy="6779098"/>
          </a:xfrm>
          <a:prstGeom prst="rect">
            <a:avLst/>
          </a:prstGeom>
        </p:spPr>
      </p:pic>
      <p:sp>
        <p:nvSpPr>
          <p:cNvPr id="22" name="Rectangle 21">
            <a:extLst>
              <a:ext uri="{FF2B5EF4-FFF2-40B4-BE49-F238E27FC236}">
                <a16:creationId xmlns:a16="http://schemas.microsoft.com/office/drawing/2014/main" id="{90A81B96-5386-44A4-B378-BF3D5A5F5174}"/>
              </a:ext>
            </a:extLst>
          </p:cNvPr>
          <p:cNvSpPr/>
          <p:nvPr userDrawn="1"/>
        </p:nvSpPr>
        <p:spPr>
          <a:xfrm rot="10800000" flipH="1">
            <a:off x="365760" y="79514"/>
            <a:ext cx="4196372" cy="6778486"/>
          </a:xfrm>
          <a:prstGeom prst="rect">
            <a:avLst/>
          </a:prstGeom>
          <a:gradFill flip="none" rotWithShape="1">
            <a:gsLst>
              <a:gs pos="3000">
                <a:schemeClr val="accent1">
                  <a:alpha val="38000"/>
                </a:schemeClr>
              </a:gs>
              <a:gs pos="34000">
                <a:schemeClr val="accent1">
                  <a:alpha val="0"/>
                </a:schemeClr>
              </a:gs>
              <a:gs pos="100000">
                <a:schemeClr val="accent1">
                  <a:alpha val="0"/>
                </a:schemeClr>
              </a:gs>
            </a:gsLst>
            <a:lin ang="135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endParaRPr>
          </a:p>
        </p:txBody>
      </p:sp>
      <p:sp>
        <p:nvSpPr>
          <p:cNvPr id="77" name="Picture Placeholder 76">
            <a:extLst>
              <a:ext uri="{FF2B5EF4-FFF2-40B4-BE49-F238E27FC236}">
                <a16:creationId xmlns:a16="http://schemas.microsoft.com/office/drawing/2014/main" id="{792C26BF-6739-427A-A9E9-8A8A678B7CC7}"/>
              </a:ext>
            </a:extLst>
          </p:cNvPr>
          <p:cNvSpPr>
            <a:spLocks noGrp="1"/>
          </p:cNvSpPr>
          <p:nvPr>
            <p:ph type="pic" sz="quarter" idx="13" hasCustomPrompt="1"/>
          </p:nvPr>
        </p:nvSpPr>
        <p:spPr>
          <a:xfrm>
            <a:off x="1919" y="78902"/>
            <a:ext cx="4560213" cy="6779098"/>
          </a:xfrm>
        </p:spPr>
        <p:txBody>
          <a:bodyPr anchor="ctr">
            <a:normAutofit/>
          </a:bodyPr>
          <a:lstStyle>
            <a:lvl1pPr marL="0" indent="0" algn="ctr">
              <a:buFontTx/>
              <a:buNone/>
              <a:defRPr sz="1500">
                <a:solidFill>
                  <a:schemeClr val="bg1"/>
                </a:solidFill>
                <a:latin typeface="Arial" panose="020B0604020202020204" pitchFamily="34" charset="0"/>
                <a:cs typeface="Arial" panose="020B0604020202020204" pitchFamily="34" charset="0"/>
              </a:defRPr>
            </a:lvl1pPr>
          </a:lstStyle>
          <a:p>
            <a:r>
              <a:rPr lang="en-US"/>
              <a:t>Click to Place Picture</a:t>
            </a:r>
          </a:p>
        </p:txBody>
      </p:sp>
      <p:sp>
        <p:nvSpPr>
          <p:cNvPr id="37" name="Rectangle 182">
            <a:extLst>
              <a:ext uri="{FF2B5EF4-FFF2-40B4-BE49-F238E27FC236}">
                <a16:creationId xmlns:a16="http://schemas.microsoft.com/office/drawing/2014/main" id="{7F1551CC-56A8-4FFE-8188-6BBCFBC0D73C}"/>
              </a:ext>
            </a:extLst>
          </p:cNvPr>
          <p:cNvSpPr>
            <a:spLocks noGrp="1" noChangeArrowheads="1"/>
          </p:cNvSpPr>
          <p:nvPr>
            <p:ph type="ctrTitle" hasCustomPrompt="1"/>
          </p:nvPr>
        </p:nvSpPr>
        <p:spPr bwMode="blackWhite">
          <a:xfrm>
            <a:off x="5275942" y="1272210"/>
            <a:ext cx="6325011" cy="3864494"/>
          </a:xfrm>
          <a:prstGeom prst="rect">
            <a:avLst/>
          </a:prstGeom>
          <a:ln w="25400"/>
          <a:effectLst/>
        </p:spPr>
        <p:txBody>
          <a:bodyPr tIns="91440" bIns="91440" anchor="ctr">
            <a:normAutofit/>
          </a:bodyPr>
          <a:lstStyle>
            <a:lvl1pPr algn="l">
              <a:lnSpc>
                <a:spcPct val="100000"/>
              </a:lnSpc>
              <a:spcBef>
                <a:spcPts val="0"/>
              </a:spcBef>
              <a:defRPr lang="en-US" sz="5100" b="0" kern="1200" cap="none" spc="-50" baseline="0" dirty="0">
                <a:solidFill>
                  <a:schemeClr val="tx1">
                    <a:lumMod val="85000"/>
                    <a:lumOff val="15000"/>
                  </a:schemeClr>
                </a:solidFill>
                <a:effectLst/>
                <a:latin typeface="Arial" panose="020B0604020202020204" pitchFamily="34" charset="0"/>
                <a:ea typeface="+mn-ea"/>
                <a:cs typeface="Arial" panose="020B0604020202020204" pitchFamily="34" charset="0"/>
              </a:defRPr>
            </a:lvl1pPr>
          </a:lstStyle>
          <a:p>
            <a:r>
              <a:rPr lang="en-US"/>
              <a:t>Large headline or statement goes here. Lorem ipsum</a:t>
            </a:r>
          </a:p>
        </p:txBody>
      </p:sp>
      <p:grpSp>
        <p:nvGrpSpPr>
          <p:cNvPr id="29" name="Group 28">
            <a:extLst>
              <a:ext uri="{FF2B5EF4-FFF2-40B4-BE49-F238E27FC236}">
                <a16:creationId xmlns:a16="http://schemas.microsoft.com/office/drawing/2014/main" id="{C08A7271-EAD5-41DA-A647-B52662CE3871}"/>
              </a:ext>
            </a:extLst>
          </p:cNvPr>
          <p:cNvGrpSpPr/>
          <p:nvPr userDrawn="1"/>
        </p:nvGrpSpPr>
        <p:grpSpPr>
          <a:xfrm>
            <a:off x="0" y="0"/>
            <a:ext cx="12190081" cy="79514"/>
            <a:chOff x="0" y="-1"/>
            <a:chExt cx="12190081" cy="1350190"/>
          </a:xfrm>
        </p:grpSpPr>
        <p:sp>
          <p:nvSpPr>
            <p:cNvPr id="30" name="Rectangle 29">
              <a:extLst>
                <a:ext uri="{FF2B5EF4-FFF2-40B4-BE49-F238E27FC236}">
                  <a16:creationId xmlns:a16="http://schemas.microsoft.com/office/drawing/2014/main" id="{566998BE-D4A8-4E8F-9220-64B75E6ABA38}"/>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1" name="Rectangle 30">
              <a:extLst>
                <a:ext uri="{FF2B5EF4-FFF2-40B4-BE49-F238E27FC236}">
                  <a16:creationId xmlns:a16="http://schemas.microsoft.com/office/drawing/2014/main" id="{4DAEA3FA-932F-42AD-ABBD-14E9BA87D297}"/>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2" name="Rectangle 31">
              <a:extLst>
                <a:ext uri="{FF2B5EF4-FFF2-40B4-BE49-F238E27FC236}">
                  <a16:creationId xmlns:a16="http://schemas.microsoft.com/office/drawing/2014/main" id="{29991BE7-E792-4F0F-B8A2-3D9FCF1CD3BB}"/>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3" name="Rectangle 32">
              <a:extLst>
                <a:ext uri="{FF2B5EF4-FFF2-40B4-BE49-F238E27FC236}">
                  <a16:creationId xmlns:a16="http://schemas.microsoft.com/office/drawing/2014/main" id="{73D0491D-8066-428E-9435-FA3684E23FA0}"/>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34" name="Rectangle 33">
              <a:extLst>
                <a:ext uri="{FF2B5EF4-FFF2-40B4-BE49-F238E27FC236}">
                  <a16:creationId xmlns:a16="http://schemas.microsoft.com/office/drawing/2014/main" id="{B99A8192-CD11-4ECE-A1A1-EF3ACC047545}"/>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sp>
        <p:nvSpPr>
          <p:cNvPr id="45" name="Slide Number Placeholder 1">
            <a:extLst>
              <a:ext uri="{FF2B5EF4-FFF2-40B4-BE49-F238E27FC236}">
                <a16:creationId xmlns:a16="http://schemas.microsoft.com/office/drawing/2014/main" id="{7D12FB66-22AA-4777-8CC2-F076131FE9DF}"/>
              </a:ext>
            </a:extLst>
          </p:cNvPr>
          <p:cNvSpPr txBox="1">
            <a:spLocks/>
          </p:cNvSpPr>
          <p:nvPr userDrawn="1"/>
        </p:nvSpPr>
        <p:spPr>
          <a:xfrm>
            <a:off x="10315547" y="6463203"/>
            <a:ext cx="596447" cy="277811"/>
          </a:xfrm>
          <a:prstGeom prst="rect">
            <a:avLst/>
          </a:prstGeom>
        </p:spPr>
        <p:txBody>
          <a:bodyPr vert="horz" lIns="68580" tIns="34290" rIns="68580" bIns="34290" rtlCol="0" anchor="ctr"/>
          <a:lstStyle>
            <a:defPPr>
              <a:defRPr lang="en-US"/>
            </a:defPPr>
            <a:lvl1pPr algn="l" rtl="0" fontAlgn="base">
              <a:spcBef>
                <a:spcPct val="0"/>
              </a:spcBef>
              <a:spcAft>
                <a:spcPct val="0"/>
              </a:spcAft>
              <a:defRPr sz="1000" b="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9899D5D8-9A89-49C6-87E2-D5B81659BB09}" type="slidenum">
              <a:rPr lang="en-US" sz="1000" b="1" spc="300" smtClean="0">
                <a:solidFill>
                  <a:schemeClr val="tx1">
                    <a:lumMod val="65000"/>
                    <a:lumOff val="35000"/>
                  </a:schemeClr>
                </a:solidFill>
                <a:latin typeface="Arial" panose="020B0604020202020204" pitchFamily="34" charset="0"/>
                <a:cs typeface="Arial" panose="020B0604020202020204" pitchFamily="34" charset="0"/>
              </a:rPr>
              <a:pPr algn="r"/>
              <a:t>‹#›</a:t>
            </a:fld>
            <a:endParaRPr lang="en-US" sz="1000" b="1" spc="300">
              <a:solidFill>
                <a:schemeClr val="tx1">
                  <a:lumMod val="65000"/>
                  <a:lumOff val="35000"/>
                </a:schemeClr>
              </a:solidFill>
              <a:latin typeface="Arial" panose="020B0604020202020204" pitchFamily="34" charset="0"/>
              <a:cs typeface="Arial" panose="020B0604020202020204" pitchFamily="34" charset="0"/>
            </a:endParaRPr>
          </a:p>
        </p:txBody>
      </p:sp>
      <p:sp>
        <p:nvSpPr>
          <p:cNvPr id="46" name="TextBox 45">
            <a:extLst>
              <a:ext uri="{FF2B5EF4-FFF2-40B4-BE49-F238E27FC236}">
                <a16:creationId xmlns:a16="http://schemas.microsoft.com/office/drawing/2014/main" id="{A1736F53-0FCF-4DF2-B88E-1DE0E43AA886}"/>
              </a:ext>
            </a:extLst>
          </p:cNvPr>
          <p:cNvSpPr txBox="1"/>
          <p:nvPr userDrawn="1"/>
        </p:nvSpPr>
        <p:spPr>
          <a:xfrm>
            <a:off x="7781092" y="6418656"/>
            <a:ext cx="2590528" cy="308777"/>
          </a:xfrm>
          <a:prstGeom prst="rect">
            <a:avLst/>
          </a:prstGeom>
          <a:noFill/>
        </p:spPr>
        <p:txBody>
          <a:bodyPr wrap="square" rtlCol="0" anchor="b">
            <a:noAutofit/>
          </a:bodyPr>
          <a:lstStyle/>
          <a:p>
            <a:pPr algn="r"/>
            <a:r>
              <a:rPr lang="en-US" sz="900" b="1" i="0" cap="all" spc="50" baseline="0">
                <a:solidFill>
                  <a:schemeClr val="tx2">
                    <a:lumMod val="90000"/>
                  </a:schemeClr>
                </a:solidFill>
                <a:latin typeface="Arial" panose="020B0604020202020204" pitchFamily="34" charset="0"/>
                <a:cs typeface="Arial" panose="020B0604020202020204" pitchFamily="34" charset="0"/>
              </a:rPr>
              <a:t>Confidential &amp; proprietary</a:t>
            </a:r>
          </a:p>
        </p:txBody>
      </p:sp>
      <p:grpSp>
        <p:nvGrpSpPr>
          <p:cNvPr id="47" name="Group 46">
            <a:extLst>
              <a:ext uri="{FF2B5EF4-FFF2-40B4-BE49-F238E27FC236}">
                <a16:creationId xmlns:a16="http://schemas.microsoft.com/office/drawing/2014/main" id="{7A4A96C1-8B50-4A87-8923-04CE2B04CEAF}"/>
              </a:ext>
            </a:extLst>
          </p:cNvPr>
          <p:cNvGrpSpPr/>
          <p:nvPr userDrawn="1"/>
        </p:nvGrpSpPr>
        <p:grpSpPr>
          <a:xfrm>
            <a:off x="11369623" y="6476214"/>
            <a:ext cx="489002" cy="176138"/>
            <a:chOff x="271463" y="2852738"/>
            <a:chExt cx="3190876" cy="1149350"/>
          </a:xfrm>
        </p:grpSpPr>
        <p:sp>
          <p:nvSpPr>
            <p:cNvPr id="48" name="Freeform 6">
              <a:extLst>
                <a:ext uri="{FF2B5EF4-FFF2-40B4-BE49-F238E27FC236}">
                  <a16:creationId xmlns:a16="http://schemas.microsoft.com/office/drawing/2014/main" id="{3247CA1E-AF86-49CC-A305-8195944FFB98}"/>
                </a:ext>
              </a:extLst>
            </p:cNvPr>
            <p:cNvSpPr>
              <a:spLocks/>
            </p:cNvSpPr>
            <p:nvPr/>
          </p:nvSpPr>
          <p:spPr bwMode="auto">
            <a:xfrm>
              <a:off x="1577976" y="2852738"/>
              <a:ext cx="609600" cy="1149350"/>
            </a:xfrm>
            <a:custGeom>
              <a:avLst/>
              <a:gdLst>
                <a:gd name="T0" fmla="*/ 0 w 384"/>
                <a:gd name="T1" fmla="*/ 0 h 724"/>
                <a:gd name="T2" fmla="*/ 41 w 384"/>
                <a:gd name="T3" fmla="*/ 0 h 724"/>
                <a:gd name="T4" fmla="*/ 192 w 384"/>
                <a:gd name="T5" fmla="*/ 241 h 724"/>
                <a:gd name="T6" fmla="*/ 341 w 384"/>
                <a:gd name="T7" fmla="*/ 0 h 724"/>
                <a:gd name="T8" fmla="*/ 382 w 384"/>
                <a:gd name="T9" fmla="*/ 0 h 724"/>
                <a:gd name="T10" fmla="*/ 382 w 384"/>
                <a:gd name="T11" fmla="*/ 723 h 724"/>
                <a:gd name="T12" fmla="*/ 384 w 384"/>
                <a:gd name="T13" fmla="*/ 724 h 724"/>
                <a:gd name="T14" fmla="*/ 341 w 384"/>
                <a:gd name="T15" fmla="*/ 724 h 724"/>
                <a:gd name="T16" fmla="*/ 192 w 384"/>
                <a:gd name="T17" fmla="*/ 483 h 724"/>
                <a:gd name="T18" fmla="*/ 41 w 384"/>
                <a:gd name="T19" fmla="*/ 724 h 724"/>
                <a:gd name="T20" fmla="*/ 0 w 384"/>
                <a:gd name="T21" fmla="*/ 724 h 724"/>
                <a:gd name="T22" fmla="*/ 0 w 384"/>
                <a:gd name="T23"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724">
                  <a:moveTo>
                    <a:pt x="0" y="0"/>
                  </a:moveTo>
                  <a:lnTo>
                    <a:pt x="41" y="0"/>
                  </a:lnTo>
                  <a:lnTo>
                    <a:pt x="192" y="241"/>
                  </a:lnTo>
                  <a:lnTo>
                    <a:pt x="341" y="0"/>
                  </a:lnTo>
                  <a:lnTo>
                    <a:pt x="382" y="0"/>
                  </a:lnTo>
                  <a:lnTo>
                    <a:pt x="382" y="723"/>
                  </a:lnTo>
                  <a:lnTo>
                    <a:pt x="384" y="724"/>
                  </a:lnTo>
                  <a:lnTo>
                    <a:pt x="341" y="724"/>
                  </a:lnTo>
                  <a:lnTo>
                    <a:pt x="192" y="483"/>
                  </a:lnTo>
                  <a:lnTo>
                    <a:pt x="41" y="724"/>
                  </a:lnTo>
                  <a:lnTo>
                    <a:pt x="0" y="724"/>
                  </a:lnTo>
                  <a:lnTo>
                    <a:pt x="0" y="0"/>
                  </a:lnTo>
                  <a:close/>
                </a:path>
              </a:pathLst>
            </a:custGeom>
            <a:solidFill>
              <a:srgbClr val="7DB2D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49" name="Freeform 7">
              <a:extLst>
                <a:ext uri="{FF2B5EF4-FFF2-40B4-BE49-F238E27FC236}">
                  <a16:creationId xmlns:a16="http://schemas.microsoft.com/office/drawing/2014/main" id="{7CBFD072-C24E-4AF0-803E-E83E9025FAF2}"/>
                </a:ext>
              </a:extLst>
            </p:cNvPr>
            <p:cNvSpPr>
              <a:spLocks/>
            </p:cNvSpPr>
            <p:nvPr/>
          </p:nvSpPr>
          <p:spPr bwMode="auto">
            <a:xfrm>
              <a:off x="1225551" y="2852738"/>
              <a:ext cx="352425" cy="1149350"/>
            </a:xfrm>
            <a:custGeom>
              <a:avLst/>
              <a:gdLst>
                <a:gd name="T0" fmla="*/ 0 w 222"/>
                <a:gd name="T1" fmla="*/ 0 h 724"/>
                <a:gd name="T2" fmla="*/ 222 w 222"/>
                <a:gd name="T3" fmla="*/ 0 h 724"/>
                <a:gd name="T4" fmla="*/ 222 w 222"/>
                <a:gd name="T5" fmla="*/ 724 h 724"/>
                <a:gd name="T6" fmla="*/ 0 w 222"/>
                <a:gd name="T7" fmla="*/ 724 h 724"/>
                <a:gd name="T8" fmla="*/ 222 w 222"/>
                <a:gd name="T9" fmla="*/ 361 h 724"/>
                <a:gd name="T10" fmla="*/ 0 w 222"/>
                <a:gd name="T11" fmla="*/ 0 h 724"/>
              </a:gdLst>
              <a:ahLst/>
              <a:cxnLst>
                <a:cxn ang="0">
                  <a:pos x="T0" y="T1"/>
                </a:cxn>
                <a:cxn ang="0">
                  <a:pos x="T2" y="T3"/>
                </a:cxn>
                <a:cxn ang="0">
                  <a:pos x="T4" y="T5"/>
                </a:cxn>
                <a:cxn ang="0">
                  <a:pos x="T6" y="T7"/>
                </a:cxn>
                <a:cxn ang="0">
                  <a:pos x="T8" y="T9"/>
                </a:cxn>
                <a:cxn ang="0">
                  <a:pos x="T10" y="T11"/>
                </a:cxn>
              </a:cxnLst>
              <a:rect l="0" t="0" r="r" b="b"/>
              <a:pathLst>
                <a:path w="222" h="724">
                  <a:moveTo>
                    <a:pt x="0" y="0"/>
                  </a:moveTo>
                  <a:lnTo>
                    <a:pt x="222" y="0"/>
                  </a:lnTo>
                  <a:lnTo>
                    <a:pt x="222" y="724"/>
                  </a:lnTo>
                  <a:lnTo>
                    <a:pt x="0" y="724"/>
                  </a:lnTo>
                  <a:lnTo>
                    <a:pt x="222" y="361"/>
                  </a:lnTo>
                  <a:lnTo>
                    <a:pt x="0" y="0"/>
                  </a:lnTo>
                  <a:close/>
                </a:path>
              </a:pathLst>
            </a:custGeom>
            <a:solidFill>
              <a:srgbClr val="9584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0" name="Freeform 8">
              <a:extLst>
                <a:ext uri="{FF2B5EF4-FFF2-40B4-BE49-F238E27FC236}">
                  <a16:creationId xmlns:a16="http://schemas.microsoft.com/office/drawing/2014/main" id="{27821654-D521-4D2E-9557-169616963275}"/>
                </a:ext>
              </a:extLst>
            </p:cNvPr>
            <p:cNvSpPr>
              <a:spLocks/>
            </p:cNvSpPr>
            <p:nvPr/>
          </p:nvSpPr>
          <p:spPr bwMode="auto">
            <a:xfrm>
              <a:off x="2184401" y="2852738"/>
              <a:ext cx="354013" cy="1149350"/>
            </a:xfrm>
            <a:custGeom>
              <a:avLst/>
              <a:gdLst>
                <a:gd name="T0" fmla="*/ 0 w 223"/>
                <a:gd name="T1" fmla="*/ 0 h 724"/>
                <a:gd name="T2" fmla="*/ 223 w 223"/>
                <a:gd name="T3" fmla="*/ 0 h 724"/>
                <a:gd name="T4" fmla="*/ 2 w 223"/>
                <a:gd name="T5" fmla="*/ 361 h 724"/>
                <a:gd name="T6" fmla="*/ 223 w 223"/>
                <a:gd name="T7" fmla="*/ 724 h 724"/>
                <a:gd name="T8" fmla="*/ 2 w 223"/>
                <a:gd name="T9" fmla="*/ 724 h 724"/>
                <a:gd name="T10" fmla="*/ 0 w 223"/>
                <a:gd name="T11" fmla="*/ 723 h 724"/>
                <a:gd name="T12" fmla="*/ 0 w 223"/>
                <a:gd name="T13" fmla="*/ 0 h 724"/>
              </a:gdLst>
              <a:ahLst/>
              <a:cxnLst>
                <a:cxn ang="0">
                  <a:pos x="T0" y="T1"/>
                </a:cxn>
                <a:cxn ang="0">
                  <a:pos x="T2" y="T3"/>
                </a:cxn>
                <a:cxn ang="0">
                  <a:pos x="T4" y="T5"/>
                </a:cxn>
                <a:cxn ang="0">
                  <a:pos x="T6" y="T7"/>
                </a:cxn>
                <a:cxn ang="0">
                  <a:pos x="T8" y="T9"/>
                </a:cxn>
                <a:cxn ang="0">
                  <a:pos x="T10" y="T11"/>
                </a:cxn>
                <a:cxn ang="0">
                  <a:pos x="T12" y="T13"/>
                </a:cxn>
              </a:cxnLst>
              <a:rect l="0" t="0" r="r" b="b"/>
              <a:pathLst>
                <a:path w="223" h="724">
                  <a:moveTo>
                    <a:pt x="0" y="0"/>
                  </a:moveTo>
                  <a:lnTo>
                    <a:pt x="223" y="0"/>
                  </a:lnTo>
                  <a:lnTo>
                    <a:pt x="2" y="361"/>
                  </a:lnTo>
                  <a:lnTo>
                    <a:pt x="223" y="724"/>
                  </a:lnTo>
                  <a:lnTo>
                    <a:pt x="2" y="724"/>
                  </a:lnTo>
                  <a:lnTo>
                    <a:pt x="0" y="723"/>
                  </a:lnTo>
                  <a:lnTo>
                    <a:pt x="0" y="0"/>
                  </a:lnTo>
                  <a:close/>
                </a:path>
              </a:pathLst>
            </a:custGeom>
            <a:solidFill>
              <a:srgbClr val="73983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1" name="Freeform 9">
              <a:extLst>
                <a:ext uri="{FF2B5EF4-FFF2-40B4-BE49-F238E27FC236}">
                  <a16:creationId xmlns:a16="http://schemas.microsoft.com/office/drawing/2014/main" id="{766EDC3E-69CE-4032-9FB6-85216A191E94}"/>
                </a:ext>
              </a:extLst>
            </p:cNvPr>
            <p:cNvSpPr>
              <a:spLocks noEditPoints="1"/>
            </p:cNvSpPr>
            <p:nvPr/>
          </p:nvSpPr>
          <p:spPr bwMode="auto">
            <a:xfrm>
              <a:off x="2187576" y="2852738"/>
              <a:ext cx="1274763" cy="1149350"/>
            </a:xfrm>
            <a:custGeom>
              <a:avLst/>
              <a:gdLst>
                <a:gd name="T0" fmla="*/ 221 w 803"/>
                <a:gd name="T1" fmla="*/ 179 h 724"/>
                <a:gd name="T2" fmla="*/ 221 w 803"/>
                <a:gd name="T3" fmla="*/ 383 h 724"/>
                <a:gd name="T4" fmla="*/ 523 w 803"/>
                <a:gd name="T5" fmla="*/ 383 h 724"/>
                <a:gd name="T6" fmla="*/ 543 w 803"/>
                <a:gd name="T7" fmla="*/ 382 h 724"/>
                <a:gd name="T8" fmla="*/ 560 w 803"/>
                <a:gd name="T9" fmla="*/ 374 h 724"/>
                <a:gd name="T10" fmla="*/ 573 w 803"/>
                <a:gd name="T11" fmla="*/ 361 h 724"/>
                <a:gd name="T12" fmla="*/ 583 w 803"/>
                <a:gd name="T13" fmla="*/ 346 h 724"/>
                <a:gd name="T14" fmla="*/ 589 w 803"/>
                <a:gd name="T15" fmla="*/ 329 h 724"/>
                <a:gd name="T16" fmla="*/ 594 w 803"/>
                <a:gd name="T17" fmla="*/ 310 h 724"/>
                <a:gd name="T18" fmla="*/ 596 w 803"/>
                <a:gd name="T19" fmla="*/ 292 h 724"/>
                <a:gd name="T20" fmla="*/ 596 w 803"/>
                <a:gd name="T21" fmla="*/ 256 h 724"/>
                <a:gd name="T22" fmla="*/ 592 w 803"/>
                <a:gd name="T23" fmla="*/ 233 h 724"/>
                <a:gd name="T24" fmla="*/ 586 w 803"/>
                <a:gd name="T25" fmla="*/ 215 h 724"/>
                <a:gd name="T26" fmla="*/ 574 w 803"/>
                <a:gd name="T27" fmla="*/ 200 h 724"/>
                <a:gd name="T28" fmla="*/ 558 w 803"/>
                <a:gd name="T29" fmla="*/ 188 h 724"/>
                <a:gd name="T30" fmla="*/ 533 w 803"/>
                <a:gd name="T31" fmla="*/ 182 h 724"/>
                <a:gd name="T32" fmla="*/ 504 w 803"/>
                <a:gd name="T33" fmla="*/ 179 h 724"/>
                <a:gd name="T34" fmla="*/ 221 w 803"/>
                <a:gd name="T35" fmla="*/ 179 h 724"/>
                <a:gd name="T36" fmla="*/ 221 w 803"/>
                <a:gd name="T37" fmla="*/ 0 h 724"/>
                <a:gd name="T38" fmla="*/ 540 w 803"/>
                <a:gd name="T39" fmla="*/ 0 h 724"/>
                <a:gd name="T40" fmla="*/ 589 w 803"/>
                <a:gd name="T41" fmla="*/ 2 h 724"/>
                <a:gd name="T42" fmla="*/ 633 w 803"/>
                <a:gd name="T43" fmla="*/ 8 h 724"/>
                <a:gd name="T44" fmla="*/ 670 w 803"/>
                <a:gd name="T45" fmla="*/ 18 h 724"/>
                <a:gd name="T46" fmla="*/ 702 w 803"/>
                <a:gd name="T47" fmla="*/ 33 h 724"/>
                <a:gd name="T48" fmla="*/ 729 w 803"/>
                <a:gd name="T49" fmla="*/ 49 h 724"/>
                <a:gd name="T50" fmla="*/ 750 w 803"/>
                <a:gd name="T51" fmla="*/ 70 h 724"/>
                <a:gd name="T52" fmla="*/ 768 w 803"/>
                <a:gd name="T53" fmla="*/ 93 h 724"/>
                <a:gd name="T54" fmla="*/ 781 w 803"/>
                <a:gd name="T55" fmla="*/ 120 h 724"/>
                <a:gd name="T56" fmla="*/ 791 w 803"/>
                <a:gd name="T57" fmla="*/ 149 h 724"/>
                <a:gd name="T58" fmla="*/ 798 w 803"/>
                <a:gd name="T59" fmla="*/ 180 h 724"/>
                <a:gd name="T60" fmla="*/ 803 w 803"/>
                <a:gd name="T61" fmla="*/ 213 h 724"/>
                <a:gd name="T62" fmla="*/ 803 w 803"/>
                <a:gd name="T63" fmla="*/ 247 h 724"/>
                <a:gd name="T64" fmla="*/ 803 w 803"/>
                <a:gd name="T65" fmla="*/ 333 h 724"/>
                <a:gd name="T66" fmla="*/ 803 w 803"/>
                <a:gd name="T67" fmla="*/ 361 h 724"/>
                <a:gd name="T68" fmla="*/ 798 w 803"/>
                <a:gd name="T69" fmla="*/ 392 h 724"/>
                <a:gd name="T70" fmla="*/ 791 w 803"/>
                <a:gd name="T71" fmla="*/ 421 h 724"/>
                <a:gd name="T72" fmla="*/ 781 w 803"/>
                <a:gd name="T73" fmla="*/ 449 h 724"/>
                <a:gd name="T74" fmla="*/ 768 w 803"/>
                <a:gd name="T75" fmla="*/ 475 h 724"/>
                <a:gd name="T76" fmla="*/ 750 w 803"/>
                <a:gd name="T77" fmla="*/ 500 h 724"/>
                <a:gd name="T78" fmla="*/ 729 w 803"/>
                <a:gd name="T79" fmla="*/ 521 h 724"/>
                <a:gd name="T80" fmla="*/ 704 w 803"/>
                <a:gd name="T81" fmla="*/ 539 h 724"/>
                <a:gd name="T82" fmla="*/ 673 w 803"/>
                <a:gd name="T83" fmla="*/ 552 h 724"/>
                <a:gd name="T84" fmla="*/ 638 w 803"/>
                <a:gd name="T85" fmla="*/ 560 h 724"/>
                <a:gd name="T86" fmla="*/ 597 w 803"/>
                <a:gd name="T87" fmla="*/ 564 h 724"/>
                <a:gd name="T88" fmla="*/ 221 w 803"/>
                <a:gd name="T89" fmla="*/ 564 h 724"/>
                <a:gd name="T90" fmla="*/ 221 w 803"/>
                <a:gd name="T91" fmla="*/ 724 h 724"/>
                <a:gd name="T92" fmla="*/ 221 w 803"/>
                <a:gd name="T93" fmla="*/ 724 h 724"/>
                <a:gd name="T94" fmla="*/ 0 w 803"/>
                <a:gd name="T95" fmla="*/ 361 h 724"/>
                <a:gd name="T96" fmla="*/ 221 w 803"/>
                <a:gd name="T97"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3" h="724">
                  <a:moveTo>
                    <a:pt x="221" y="179"/>
                  </a:moveTo>
                  <a:lnTo>
                    <a:pt x="221" y="383"/>
                  </a:lnTo>
                  <a:lnTo>
                    <a:pt x="523" y="383"/>
                  </a:lnTo>
                  <a:lnTo>
                    <a:pt x="543" y="382"/>
                  </a:lnTo>
                  <a:lnTo>
                    <a:pt x="560" y="374"/>
                  </a:lnTo>
                  <a:lnTo>
                    <a:pt x="573" y="361"/>
                  </a:lnTo>
                  <a:lnTo>
                    <a:pt x="583" y="346"/>
                  </a:lnTo>
                  <a:lnTo>
                    <a:pt x="589" y="329"/>
                  </a:lnTo>
                  <a:lnTo>
                    <a:pt x="594" y="310"/>
                  </a:lnTo>
                  <a:lnTo>
                    <a:pt x="596" y="292"/>
                  </a:lnTo>
                  <a:lnTo>
                    <a:pt x="596" y="256"/>
                  </a:lnTo>
                  <a:lnTo>
                    <a:pt x="592" y="233"/>
                  </a:lnTo>
                  <a:lnTo>
                    <a:pt x="586" y="215"/>
                  </a:lnTo>
                  <a:lnTo>
                    <a:pt x="574" y="200"/>
                  </a:lnTo>
                  <a:lnTo>
                    <a:pt x="558" y="188"/>
                  </a:lnTo>
                  <a:lnTo>
                    <a:pt x="533" y="182"/>
                  </a:lnTo>
                  <a:lnTo>
                    <a:pt x="504" y="179"/>
                  </a:lnTo>
                  <a:lnTo>
                    <a:pt x="221" y="179"/>
                  </a:lnTo>
                  <a:close/>
                  <a:moveTo>
                    <a:pt x="221" y="0"/>
                  </a:moveTo>
                  <a:lnTo>
                    <a:pt x="540" y="0"/>
                  </a:lnTo>
                  <a:lnTo>
                    <a:pt x="589" y="2"/>
                  </a:lnTo>
                  <a:lnTo>
                    <a:pt x="633" y="8"/>
                  </a:lnTo>
                  <a:lnTo>
                    <a:pt x="670" y="18"/>
                  </a:lnTo>
                  <a:lnTo>
                    <a:pt x="702" y="33"/>
                  </a:lnTo>
                  <a:lnTo>
                    <a:pt x="729" y="49"/>
                  </a:lnTo>
                  <a:lnTo>
                    <a:pt x="750" y="70"/>
                  </a:lnTo>
                  <a:lnTo>
                    <a:pt x="768" y="93"/>
                  </a:lnTo>
                  <a:lnTo>
                    <a:pt x="781" y="120"/>
                  </a:lnTo>
                  <a:lnTo>
                    <a:pt x="791" y="149"/>
                  </a:lnTo>
                  <a:lnTo>
                    <a:pt x="798" y="180"/>
                  </a:lnTo>
                  <a:lnTo>
                    <a:pt x="803" y="213"/>
                  </a:lnTo>
                  <a:lnTo>
                    <a:pt x="803" y="247"/>
                  </a:lnTo>
                  <a:lnTo>
                    <a:pt x="803" y="333"/>
                  </a:lnTo>
                  <a:lnTo>
                    <a:pt x="803" y="361"/>
                  </a:lnTo>
                  <a:lnTo>
                    <a:pt x="798" y="392"/>
                  </a:lnTo>
                  <a:lnTo>
                    <a:pt x="791" y="421"/>
                  </a:lnTo>
                  <a:lnTo>
                    <a:pt x="781" y="449"/>
                  </a:lnTo>
                  <a:lnTo>
                    <a:pt x="768" y="475"/>
                  </a:lnTo>
                  <a:lnTo>
                    <a:pt x="750" y="500"/>
                  </a:lnTo>
                  <a:lnTo>
                    <a:pt x="729" y="521"/>
                  </a:lnTo>
                  <a:lnTo>
                    <a:pt x="704" y="539"/>
                  </a:lnTo>
                  <a:lnTo>
                    <a:pt x="673" y="552"/>
                  </a:lnTo>
                  <a:lnTo>
                    <a:pt x="638" y="560"/>
                  </a:lnTo>
                  <a:lnTo>
                    <a:pt x="597" y="564"/>
                  </a:lnTo>
                  <a:lnTo>
                    <a:pt x="221" y="564"/>
                  </a:lnTo>
                  <a:lnTo>
                    <a:pt x="221" y="724"/>
                  </a:lnTo>
                  <a:lnTo>
                    <a:pt x="221" y="724"/>
                  </a:lnTo>
                  <a:lnTo>
                    <a:pt x="0" y="361"/>
                  </a:lnTo>
                  <a:lnTo>
                    <a:pt x="221" y="0"/>
                  </a:lnTo>
                  <a:close/>
                </a:path>
              </a:pathLst>
            </a:custGeom>
            <a:solidFill>
              <a:srgbClr val="C7D22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52" name="Freeform 10">
              <a:extLst>
                <a:ext uri="{FF2B5EF4-FFF2-40B4-BE49-F238E27FC236}">
                  <a16:creationId xmlns:a16="http://schemas.microsoft.com/office/drawing/2014/main" id="{286022DB-6135-4077-A9E3-D3090DA262EC}"/>
                </a:ext>
              </a:extLst>
            </p:cNvPr>
            <p:cNvSpPr>
              <a:spLocks/>
            </p:cNvSpPr>
            <p:nvPr/>
          </p:nvSpPr>
          <p:spPr bwMode="auto">
            <a:xfrm>
              <a:off x="271463" y="2852738"/>
              <a:ext cx="1306512" cy="1149350"/>
            </a:xfrm>
            <a:custGeom>
              <a:avLst/>
              <a:gdLst>
                <a:gd name="T0" fmla="*/ 0 w 823"/>
                <a:gd name="T1" fmla="*/ 0 h 724"/>
                <a:gd name="T2" fmla="*/ 223 w 823"/>
                <a:gd name="T3" fmla="*/ 0 h 724"/>
                <a:gd name="T4" fmla="*/ 601 w 823"/>
                <a:gd name="T5" fmla="*/ 438 h 724"/>
                <a:gd name="T6" fmla="*/ 601 w 823"/>
                <a:gd name="T7" fmla="*/ 0 h 724"/>
                <a:gd name="T8" fmla="*/ 601 w 823"/>
                <a:gd name="T9" fmla="*/ 0 h 724"/>
                <a:gd name="T10" fmla="*/ 823 w 823"/>
                <a:gd name="T11" fmla="*/ 361 h 724"/>
                <a:gd name="T12" fmla="*/ 601 w 823"/>
                <a:gd name="T13" fmla="*/ 724 h 724"/>
                <a:gd name="T14" fmla="*/ 223 w 823"/>
                <a:gd name="T15" fmla="*/ 287 h 724"/>
                <a:gd name="T16" fmla="*/ 223 w 823"/>
                <a:gd name="T17" fmla="*/ 724 h 724"/>
                <a:gd name="T18" fmla="*/ 0 w 823"/>
                <a:gd name="T19" fmla="*/ 724 h 724"/>
                <a:gd name="T20" fmla="*/ 0 w 823"/>
                <a:gd name="T21"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3" h="724">
                  <a:moveTo>
                    <a:pt x="0" y="0"/>
                  </a:moveTo>
                  <a:lnTo>
                    <a:pt x="223" y="0"/>
                  </a:lnTo>
                  <a:lnTo>
                    <a:pt x="601" y="438"/>
                  </a:lnTo>
                  <a:lnTo>
                    <a:pt x="601" y="0"/>
                  </a:lnTo>
                  <a:lnTo>
                    <a:pt x="601" y="0"/>
                  </a:lnTo>
                  <a:lnTo>
                    <a:pt x="823" y="361"/>
                  </a:lnTo>
                  <a:lnTo>
                    <a:pt x="601" y="724"/>
                  </a:lnTo>
                  <a:lnTo>
                    <a:pt x="223" y="287"/>
                  </a:lnTo>
                  <a:lnTo>
                    <a:pt x="223" y="724"/>
                  </a:lnTo>
                  <a:lnTo>
                    <a:pt x="0" y="724"/>
                  </a:lnTo>
                  <a:lnTo>
                    <a:pt x="0" y="0"/>
                  </a:lnTo>
                  <a:close/>
                </a:path>
              </a:pathLst>
            </a:custGeom>
            <a:solidFill>
              <a:srgbClr val="FFAD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1464826482"/>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Content Slide">
    <p:spTree>
      <p:nvGrpSpPr>
        <p:cNvPr id="1" name=""/>
        <p:cNvGrpSpPr/>
        <p:nvPr/>
      </p:nvGrpSpPr>
      <p:grpSpPr>
        <a:xfrm>
          <a:off x="0" y="0"/>
          <a:ext cx="0" cy="0"/>
          <a:chOff x="0" y="0"/>
          <a:chExt cx="0" cy="0"/>
        </a:xfrm>
      </p:grpSpPr>
      <p:sp>
        <p:nvSpPr>
          <p:cNvPr id="44" name="Rectangle 226"/>
          <p:cNvSpPr>
            <a:spLocks noGrp="1" noChangeArrowheads="1"/>
          </p:cNvSpPr>
          <p:nvPr>
            <p:ph type="title" hasCustomPrompt="1"/>
          </p:nvPr>
        </p:nvSpPr>
        <p:spPr bwMode="auto">
          <a:xfrm>
            <a:off x="394775" y="414064"/>
            <a:ext cx="11425752" cy="654049"/>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lvl1pPr>
              <a:defRPr>
                <a:solidFill>
                  <a:schemeClr val="tx1"/>
                </a:solidFill>
                <a:latin typeface="Arial" panose="020B0604020202020204" pitchFamily="34" charset="0"/>
                <a:cs typeface="Arial" panose="020B0604020202020204" pitchFamily="34" charset="0"/>
              </a:defRPr>
            </a:lvl1pPr>
          </a:lstStyle>
          <a:p>
            <a:pPr lvl="0"/>
            <a:r>
              <a:rPr lang="en-US"/>
              <a:t>Click to add title here</a:t>
            </a:r>
            <a:br>
              <a:rPr lang="en-US"/>
            </a:br>
            <a:r>
              <a:rPr lang="en-US"/>
              <a:t>second line title</a:t>
            </a:r>
          </a:p>
        </p:txBody>
      </p:sp>
      <p:sp>
        <p:nvSpPr>
          <p:cNvPr id="46" name="Text Placeholder 45"/>
          <p:cNvSpPr>
            <a:spLocks noGrp="1"/>
          </p:cNvSpPr>
          <p:nvPr>
            <p:ph type="body" sz="quarter" idx="10"/>
          </p:nvPr>
        </p:nvSpPr>
        <p:spPr>
          <a:xfrm>
            <a:off x="394774" y="1153266"/>
            <a:ext cx="11425752" cy="4667249"/>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891333327"/>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6066" name="Rectangle 226"/>
          <p:cNvSpPr>
            <a:spLocks noGrp="1" noChangeArrowheads="1"/>
          </p:cNvSpPr>
          <p:nvPr>
            <p:ph type="title"/>
          </p:nvPr>
        </p:nvSpPr>
        <p:spPr bwMode="auto">
          <a:xfrm>
            <a:off x="395932" y="414063"/>
            <a:ext cx="11451382" cy="654050"/>
          </a:xfrm>
          <a:prstGeom prst="rect">
            <a:avLst/>
          </a:prstGeom>
          <a:noFill/>
          <a:ln w="9525" algn="ctr">
            <a:noFill/>
            <a:miter lim="800000"/>
            <a:headEnd/>
            <a:tailEnd/>
          </a:ln>
          <a:effectLst/>
        </p:spPr>
        <p:txBody>
          <a:bodyPr vert="horz" wrap="square" lIns="91440" tIns="45720" rIns="91440" bIns="45720" numCol="1" anchor="t" anchorCtr="0" compatLnSpc="1">
            <a:prstTxWarp prst="textNoShape">
              <a:avLst/>
            </a:prstTxWarp>
          </a:bodyPr>
          <a:lstStyle/>
          <a:p>
            <a:pPr lvl="0"/>
            <a:r>
              <a:rPr lang="en-US"/>
              <a:t>Title Goes Here</a:t>
            </a:r>
            <a:br>
              <a:rPr lang="en-US"/>
            </a:br>
            <a:r>
              <a:rPr lang="en-US"/>
              <a:t>second line title goes here</a:t>
            </a:r>
          </a:p>
        </p:txBody>
      </p:sp>
      <p:sp>
        <p:nvSpPr>
          <p:cNvPr id="17" name="Text Placeholder 16"/>
          <p:cNvSpPr>
            <a:spLocks noGrp="1"/>
          </p:cNvSpPr>
          <p:nvPr>
            <p:ph type="body" idx="1"/>
          </p:nvPr>
        </p:nvSpPr>
        <p:spPr>
          <a:xfrm>
            <a:off x="394773" y="1262418"/>
            <a:ext cx="11463852" cy="470847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Slide Number Placeholder 1"/>
          <p:cNvSpPr txBox="1">
            <a:spLocks/>
          </p:cNvSpPr>
          <p:nvPr userDrawn="1"/>
        </p:nvSpPr>
        <p:spPr>
          <a:xfrm>
            <a:off x="10315547" y="6463203"/>
            <a:ext cx="596447" cy="277811"/>
          </a:xfrm>
          <a:prstGeom prst="rect">
            <a:avLst/>
          </a:prstGeom>
        </p:spPr>
        <p:txBody>
          <a:bodyPr vert="horz" lIns="68580" tIns="34290" rIns="68580" bIns="34290" rtlCol="0" anchor="ctr"/>
          <a:lstStyle>
            <a:defPPr>
              <a:defRPr lang="en-US"/>
            </a:defPPr>
            <a:lvl1pPr algn="l" rtl="0" fontAlgn="base">
              <a:spcBef>
                <a:spcPct val="0"/>
              </a:spcBef>
              <a:spcAft>
                <a:spcPct val="0"/>
              </a:spcAft>
              <a:defRPr sz="1000" b="0"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r"/>
            <a:fld id="{9899D5D8-9A89-49C6-87E2-D5B81659BB09}" type="slidenum">
              <a:rPr lang="en-US" sz="1000" b="1" spc="300" smtClean="0">
                <a:solidFill>
                  <a:schemeClr val="tx1">
                    <a:lumMod val="65000"/>
                    <a:lumOff val="35000"/>
                  </a:schemeClr>
                </a:solidFill>
                <a:latin typeface="Arial" panose="020B0604020202020204" pitchFamily="34" charset="0"/>
                <a:cs typeface="Arial" panose="020B0604020202020204" pitchFamily="34" charset="0"/>
              </a:rPr>
              <a:pPr algn="r"/>
              <a:t>‹#›</a:t>
            </a:fld>
            <a:endParaRPr lang="en-US" sz="1000" b="1" spc="300">
              <a:solidFill>
                <a:schemeClr val="tx1">
                  <a:lumMod val="65000"/>
                  <a:lumOff val="35000"/>
                </a:schemeClr>
              </a:solidFill>
              <a:latin typeface="Arial" panose="020B0604020202020204" pitchFamily="34" charset="0"/>
              <a:cs typeface="Arial" panose="020B0604020202020204" pitchFamily="34" charset="0"/>
            </a:endParaRPr>
          </a:p>
        </p:txBody>
      </p:sp>
      <p:sp>
        <p:nvSpPr>
          <p:cNvPr id="22" name="TextBox 21">
            <a:extLst>
              <a:ext uri="{FF2B5EF4-FFF2-40B4-BE49-F238E27FC236}">
                <a16:creationId xmlns:a16="http://schemas.microsoft.com/office/drawing/2014/main" id="{660BD596-F1C1-457C-B796-82B14CD68D03}"/>
              </a:ext>
            </a:extLst>
          </p:cNvPr>
          <p:cNvSpPr txBox="1"/>
          <p:nvPr userDrawn="1"/>
        </p:nvSpPr>
        <p:spPr>
          <a:xfrm>
            <a:off x="7781092" y="6418656"/>
            <a:ext cx="2590528" cy="308777"/>
          </a:xfrm>
          <a:prstGeom prst="rect">
            <a:avLst/>
          </a:prstGeom>
          <a:noFill/>
        </p:spPr>
        <p:txBody>
          <a:bodyPr wrap="square" rtlCol="0" anchor="b">
            <a:noAutofit/>
          </a:bodyPr>
          <a:lstStyle/>
          <a:p>
            <a:pPr algn="r"/>
            <a:r>
              <a:rPr lang="en-US" sz="900" b="1" i="0" cap="all" spc="50" baseline="0">
                <a:solidFill>
                  <a:schemeClr val="tx2">
                    <a:lumMod val="90000"/>
                  </a:schemeClr>
                </a:solidFill>
                <a:latin typeface="Arial" panose="020B0604020202020204" pitchFamily="34" charset="0"/>
                <a:cs typeface="Arial" panose="020B0604020202020204" pitchFamily="34" charset="0"/>
              </a:rPr>
              <a:t>Confidential &amp; proprietary</a:t>
            </a:r>
          </a:p>
        </p:txBody>
      </p:sp>
      <p:grpSp>
        <p:nvGrpSpPr>
          <p:cNvPr id="16" name="Group 15">
            <a:extLst>
              <a:ext uri="{FF2B5EF4-FFF2-40B4-BE49-F238E27FC236}">
                <a16:creationId xmlns:a16="http://schemas.microsoft.com/office/drawing/2014/main" id="{CF4EBEAB-4D41-4F13-AA13-5BDC7E266E1D}"/>
              </a:ext>
            </a:extLst>
          </p:cNvPr>
          <p:cNvGrpSpPr/>
          <p:nvPr userDrawn="1"/>
        </p:nvGrpSpPr>
        <p:grpSpPr>
          <a:xfrm>
            <a:off x="0" y="0"/>
            <a:ext cx="12190081" cy="79514"/>
            <a:chOff x="0" y="-1"/>
            <a:chExt cx="12190081" cy="1350190"/>
          </a:xfrm>
        </p:grpSpPr>
        <p:sp>
          <p:nvSpPr>
            <p:cNvPr id="18" name="Rectangle 17">
              <a:extLst>
                <a:ext uri="{FF2B5EF4-FFF2-40B4-BE49-F238E27FC236}">
                  <a16:creationId xmlns:a16="http://schemas.microsoft.com/office/drawing/2014/main" id="{8333770F-5625-4034-9686-943A98D45359}"/>
                </a:ext>
              </a:extLst>
            </p:cNvPr>
            <p:cNvSpPr/>
            <p:nvPr userDrawn="1"/>
          </p:nvSpPr>
          <p:spPr>
            <a:xfrm>
              <a:off x="0" y="-1"/>
              <a:ext cx="3641697" cy="1350190"/>
            </a:xfrm>
            <a:prstGeom prst="rect">
              <a:avLst/>
            </a:prstGeom>
            <a:solidFill>
              <a:srgbClr val="FFA015"/>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19" name="Rectangle 18">
              <a:extLst>
                <a:ext uri="{FF2B5EF4-FFF2-40B4-BE49-F238E27FC236}">
                  <a16:creationId xmlns:a16="http://schemas.microsoft.com/office/drawing/2014/main" id="{486B75AB-80AF-44F5-B06D-0637D166F451}"/>
                </a:ext>
              </a:extLst>
            </p:cNvPr>
            <p:cNvSpPr/>
            <p:nvPr userDrawn="1"/>
          </p:nvSpPr>
          <p:spPr>
            <a:xfrm>
              <a:off x="3641698" y="-1"/>
              <a:ext cx="922352" cy="1350190"/>
            </a:xfrm>
            <a:prstGeom prst="rect">
              <a:avLst/>
            </a:prstGeom>
            <a:solidFill>
              <a:srgbClr val="958436"/>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0" name="Rectangle 19">
              <a:extLst>
                <a:ext uri="{FF2B5EF4-FFF2-40B4-BE49-F238E27FC236}">
                  <a16:creationId xmlns:a16="http://schemas.microsoft.com/office/drawing/2014/main" id="{AEE71252-7C01-47AA-93B9-87F623C7177A}"/>
                </a:ext>
              </a:extLst>
            </p:cNvPr>
            <p:cNvSpPr/>
            <p:nvPr userDrawn="1"/>
          </p:nvSpPr>
          <p:spPr>
            <a:xfrm>
              <a:off x="4564051" y="-1"/>
              <a:ext cx="2806808" cy="1350190"/>
            </a:xfrm>
            <a:prstGeom prst="rect">
              <a:avLst/>
            </a:prstGeom>
            <a:solidFill>
              <a:srgbClr val="7DB2DB"/>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1" name="Rectangle 20">
              <a:extLst>
                <a:ext uri="{FF2B5EF4-FFF2-40B4-BE49-F238E27FC236}">
                  <a16:creationId xmlns:a16="http://schemas.microsoft.com/office/drawing/2014/main" id="{BD9CF932-D779-4EA8-BDE2-87D4119A6B55}"/>
                </a:ext>
              </a:extLst>
            </p:cNvPr>
            <p:cNvSpPr/>
            <p:nvPr userDrawn="1"/>
          </p:nvSpPr>
          <p:spPr>
            <a:xfrm>
              <a:off x="7370859" y="-1"/>
              <a:ext cx="1685677" cy="1350190"/>
            </a:xfrm>
            <a:prstGeom prst="rect">
              <a:avLst/>
            </a:prstGeom>
            <a:solidFill>
              <a:srgbClr val="73983E"/>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sp>
          <p:nvSpPr>
            <p:cNvPr id="24" name="Rectangle 23">
              <a:extLst>
                <a:ext uri="{FF2B5EF4-FFF2-40B4-BE49-F238E27FC236}">
                  <a16:creationId xmlns:a16="http://schemas.microsoft.com/office/drawing/2014/main" id="{FEE4F54C-20EC-4792-9EF9-A06348BEB537}"/>
                </a:ext>
              </a:extLst>
            </p:cNvPr>
            <p:cNvSpPr/>
            <p:nvPr userDrawn="1"/>
          </p:nvSpPr>
          <p:spPr>
            <a:xfrm>
              <a:off x="9048586" y="-1"/>
              <a:ext cx="3141495" cy="1350190"/>
            </a:xfrm>
            <a:prstGeom prst="rect">
              <a:avLst/>
            </a:prstGeom>
            <a:solidFill>
              <a:srgbClr val="C7D22D"/>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Arial" panose="020B0604020202020204" pitchFamily="34" charset="0"/>
                <a:cs typeface="Arial" panose="020B0604020202020204" pitchFamily="34" charset="0"/>
              </a:endParaRPr>
            </a:p>
          </p:txBody>
        </p:sp>
      </p:grpSp>
      <p:grpSp>
        <p:nvGrpSpPr>
          <p:cNvPr id="14" name="Group 13">
            <a:extLst>
              <a:ext uri="{FF2B5EF4-FFF2-40B4-BE49-F238E27FC236}">
                <a16:creationId xmlns:a16="http://schemas.microsoft.com/office/drawing/2014/main" id="{D320A626-8584-4FE9-ACE5-B044CB0C67AB}"/>
              </a:ext>
            </a:extLst>
          </p:cNvPr>
          <p:cNvGrpSpPr/>
          <p:nvPr userDrawn="1"/>
        </p:nvGrpSpPr>
        <p:grpSpPr>
          <a:xfrm>
            <a:off x="11369623" y="6476214"/>
            <a:ext cx="489002" cy="176138"/>
            <a:chOff x="271463" y="2852738"/>
            <a:chExt cx="3190876" cy="1149350"/>
          </a:xfrm>
        </p:grpSpPr>
        <p:sp>
          <p:nvSpPr>
            <p:cNvPr id="15" name="Freeform 6">
              <a:extLst>
                <a:ext uri="{FF2B5EF4-FFF2-40B4-BE49-F238E27FC236}">
                  <a16:creationId xmlns:a16="http://schemas.microsoft.com/office/drawing/2014/main" id="{2B4D1812-625C-465C-8A40-C3A4D4EF977C}"/>
                </a:ext>
              </a:extLst>
            </p:cNvPr>
            <p:cNvSpPr>
              <a:spLocks/>
            </p:cNvSpPr>
            <p:nvPr/>
          </p:nvSpPr>
          <p:spPr bwMode="auto">
            <a:xfrm>
              <a:off x="1577976" y="2852738"/>
              <a:ext cx="609600" cy="1149350"/>
            </a:xfrm>
            <a:custGeom>
              <a:avLst/>
              <a:gdLst>
                <a:gd name="T0" fmla="*/ 0 w 384"/>
                <a:gd name="T1" fmla="*/ 0 h 724"/>
                <a:gd name="T2" fmla="*/ 41 w 384"/>
                <a:gd name="T3" fmla="*/ 0 h 724"/>
                <a:gd name="T4" fmla="*/ 192 w 384"/>
                <a:gd name="T5" fmla="*/ 241 h 724"/>
                <a:gd name="T6" fmla="*/ 341 w 384"/>
                <a:gd name="T7" fmla="*/ 0 h 724"/>
                <a:gd name="T8" fmla="*/ 382 w 384"/>
                <a:gd name="T9" fmla="*/ 0 h 724"/>
                <a:gd name="T10" fmla="*/ 382 w 384"/>
                <a:gd name="T11" fmla="*/ 723 h 724"/>
                <a:gd name="T12" fmla="*/ 384 w 384"/>
                <a:gd name="T13" fmla="*/ 724 h 724"/>
                <a:gd name="T14" fmla="*/ 341 w 384"/>
                <a:gd name="T15" fmla="*/ 724 h 724"/>
                <a:gd name="T16" fmla="*/ 192 w 384"/>
                <a:gd name="T17" fmla="*/ 483 h 724"/>
                <a:gd name="T18" fmla="*/ 41 w 384"/>
                <a:gd name="T19" fmla="*/ 724 h 724"/>
                <a:gd name="T20" fmla="*/ 0 w 384"/>
                <a:gd name="T21" fmla="*/ 724 h 724"/>
                <a:gd name="T22" fmla="*/ 0 w 384"/>
                <a:gd name="T23"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384" h="724">
                  <a:moveTo>
                    <a:pt x="0" y="0"/>
                  </a:moveTo>
                  <a:lnTo>
                    <a:pt x="41" y="0"/>
                  </a:lnTo>
                  <a:lnTo>
                    <a:pt x="192" y="241"/>
                  </a:lnTo>
                  <a:lnTo>
                    <a:pt x="341" y="0"/>
                  </a:lnTo>
                  <a:lnTo>
                    <a:pt x="382" y="0"/>
                  </a:lnTo>
                  <a:lnTo>
                    <a:pt x="382" y="723"/>
                  </a:lnTo>
                  <a:lnTo>
                    <a:pt x="384" y="724"/>
                  </a:lnTo>
                  <a:lnTo>
                    <a:pt x="341" y="724"/>
                  </a:lnTo>
                  <a:lnTo>
                    <a:pt x="192" y="483"/>
                  </a:lnTo>
                  <a:lnTo>
                    <a:pt x="41" y="724"/>
                  </a:lnTo>
                  <a:lnTo>
                    <a:pt x="0" y="724"/>
                  </a:lnTo>
                  <a:lnTo>
                    <a:pt x="0" y="0"/>
                  </a:lnTo>
                  <a:close/>
                </a:path>
              </a:pathLst>
            </a:custGeom>
            <a:solidFill>
              <a:srgbClr val="7DB2DB"/>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5" name="Freeform 7">
              <a:extLst>
                <a:ext uri="{FF2B5EF4-FFF2-40B4-BE49-F238E27FC236}">
                  <a16:creationId xmlns:a16="http://schemas.microsoft.com/office/drawing/2014/main" id="{3E33A4A8-DD5C-4ACC-9DDA-825DE8D6A643}"/>
                </a:ext>
              </a:extLst>
            </p:cNvPr>
            <p:cNvSpPr>
              <a:spLocks/>
            </p:cNvSpPr>
            <p:nvPr/>
          </p:nvSpPr>
          <p:spPr bwMode="auto">
            <a:xfrm>
              <a:off x="1225551" y="2852738"/>
              <a:ext cx="352425" cy="1149350"/>
            </a:xfrm>
            <a:custGeom>
              <a:avLst/>
              <a:gdLst>
                <a:gd name="T0" fmla="*/ 0 w 222"/>
                <a:gd name="T1" fmla="*/ 0 h 724"/>
                <a:gd name="T2" fmla="*/ 222 w 222"/>
                <a:gd name="T3" fmla="*/ 0 h 724"/>
                <a:gd name="T4" fmla="*/ 222 w 222"/>
                <a:gd name="T5" fmla="*/ 724 h 724"/>
                <a:gd name="T6" fmla="*/ 0 w 222"/>
                <a:gd name="T7" fmla="*/ 724 h 724"/>
                <a:gd name="T8" fmla="*/ 222 w 222"/>
                <a:gd name="T9" fmla="*/ 361 h 724"/>
                <a:gd name="T10" fmla="*/ 0 w 222"/>
                <a:gd name="T11" fmla="*/ 0 h 724"/>
              </a:gdLst>
              <a:ahLst/>
              <a:cxnLst>
                <a:cxn ang="0">
                  <a:pos x="T0" y="T1"/>
                </a:cxn>
                <a:cxn ang="0">
                  <a:pos x="T2" y="T3"/>
                </a:cxn>
                <a:cxn ang="0">
                  <a:pos x="T4" y="T5"/>
                </a:cxn>
                <a:cxn ang="0">
                  <a:pos x="T6" y="T7"/>
                </a:cxn>
                <a:cxn ang="0">
                  <a:pos x="T8" y="T9"/>
                </a:cxn>
                <a:cxn ang="0">
                  <a:pos x="T10" y="T11"/>
                </a:cxn>
              </a:cxnLst>
              <a:rect l="0" t="0" r="r" b="b"/>
              <a:pathLst>
                <a:path w="222" h="724">
                  <a:moveTo>
                    <a:pt x="0" y="0"/>
                  </a:moveTo>
                  <a:lnTo>
                    <a:pt x="222" y="0"/>
                  </a:lnTo>
                  <a:lnTo>
                    <a:pt x="222" y="724"/>
                  </a:lnTo>
                  <a:lnTo>
                    <a:pt x="0" y="724"/>
                  </a:lnTo>
                  <a:lnTo>
                    <a:pt x="222" y="361"/>
                  </a:lnTo>
                  <a:lnTo>
                    <a:pt x="0" y="0"/>
                  </a:lnTo>
                  <a:close/>
                </a:path>
              </a:pathLst>
            </a:custGeom>
            <a:solidFill>
              <a:srgbClr val="958436"/>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6" name="Freeform 8">
              <a:extLst>
                <a:ext uri="{FF2B5EF4-FFF2-40B4-BE49-F238E27FC236}">
                  <a16:creationId xmlns:a16="http://schemas.microsoft.com/office/drawing/2014/main" id="{FC1DDF41-AC1C-4311-A127-9908D531585A}"/>
                </a:ext>
              </a:extLst>
            </p:cNvPr>
            <p:cNvSpPr>
              <a:spLocks/>
            </p:cNvSpPr>
            <p:nvPr/>
          </p:nvSpPr>
          <p:spPr bwMode="auto">
            <a:xfrm>
              <a:off x="2184401" y="2852738"/>
              <a:ext cx="354013" cy="1149350"/>
            </a:xfrm>
            <a:custGeom>
              <a:avLst/>
              <a:gdLst>
                <a:gd name="T0" fmla="*/ 0 w 223"/>
                <a:gd name="T1" fmla="*/ 0 h 724"/>
                <a:gd name="T2" fmla="*/ 223 w 223"/>
                <a:gd name="T3" fmla="*/ 0 h 724"/>
                <a:gd name="T4" fmla="*/ 2 w 223"/>
                <a:gd name="T5" fmla="*/ 361 h 724"/>
                <a:gd name="T6" fmla="*/ 223 w 223"/>
                <a:gd name="T7" fmla="*/ 724 h 724"/>
                <a:gd name="T8" fmla="*/ 2 w 223"/>
                <a:gd name="T9" fmla="*/ 724 h 724"/>
                <a:gd name="T10" fmla="*/ 0 w 223"/>
                <a:gd name="T11" fmla="*/ 723 h 724"/>
                <a:gd name="T12" fmla="*/ 0 w 223"/>
                <a:gd name="T13" fmla="*/ 0 h 724"/>
              </a:gdLst>
              <a:ahLst/>
              <a:cxnLst>
                <a:cxn ang="0">
                  <a:pos x="T0" y="T1"/>
                </a:cxn>
                <a:cxn ang="0">
                  <a:pos x="T2" y="T3"/>
                </a:cxn>
                <a:cxn ang="0">
                  <a:pos x="T4" y="T5"/>
                </a:cxn>
                <a:cxn ang="0">
                  <a:pos x="T6" y="T7"/>
                </a:cxn>
                <a:cxn ang="0">
                  <a:pos x="T8" y="T9"/>
                </a:cxn>
                <a:cxn ang="0">
                  <a:pos x="T10" y="T11"/>
                </a:cxn>
                <a:cxn ang="0">
                  <a:pos x="T12" y="T13"/>
                </a:cxn>
              </a:cxnLst>
              <a:rect l="0" t="0" r="r" b="b"/>
              <a:pathLst>
                <a:path w="223" h="724">
                  <a:moveTo>
                    <a:pt x="0" y="0"/>
                  </a:moveTo>
                  <a:lnTo>
                    <a:pt x="223" y="0"/>
                  </a:lnTo>
                  <a:lnTo>
                    <a:pt x="2" y="361"/>
                  </a:lnTo>
                  <a:lnTo>
                    <a:pt x="223" y="724"/>
                  </a:lnTo>
                  <a:lnTo>
                    <a:pt x="2" y="724"/>
                  </a:lnTo>
                  <a:lnTo>
                    <a:pt x="0" y="723"/>
                  </a:lnTo>
                  <a:lnTo>
                    <a:pt x="0" y="0"/>
                  </a:lnTo>
                  <a:close/>
                </a:path>
              </a:pathLst>
            </a:custGeom>
            <a:solidFill>
              <a:srgbClr val="73983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7" name="Freeform 9">
              <a:extLst>
                <a:ext uri="{FF2B5EF4-FFF2-40B4-BE49-F238E27FC236}">
                  <a16:creationId xmlns:a16="http://schemas.microsoft.com/office/drawing/2014/main" id="{1504D5C3-43D0-4E06-8303-EED7507E404E}"/>
                </a:ext>
              </a:extLst>
            </p:cNvPr>
            <p:cNvSpPr>
              <a:spLocks noEditPoints="1"/>
            </p:cNvSpPr>
            <p:nvPr/>
          </p:nvSpPr>
          <p:spPr bwMode="auto">
            <a:xfrm>
              <a:off x="2187576" y="2852738"/>
              <a:ext cx="1274763" cy="1149350"/>
            </a:xfrm>
            <a:custGeom>
              <a:avLst/>
              <a:gdLst>
                <a:gd name="T0" fmla="*/ 221 w 803"/>
                <a:gd name="T1" fmla="*/ 179 h 724"/>
                <a:gd name="T2" fmla="*/ 221 w 803"/>
                <a:gd name="T3" fmla="*/ 383 h 724"/>
                <a:gd name="T4" fmla="*/ 523 w 803"/>
                <a:gd name="T5" fmla="*/ 383 h 724"/>
                <a:gd name="T6" fmla="*/ 543 w 803"/>
                <a:gd name="T7" fmla="*/ 382 h 724"/>
                <a:gd name="T8" fmla="*/ 560 w 803"/>
                <a:gd name="T9" fmla="*/ 374 h 724"/>
                <a:gd name="T10" fmla="*/ 573 w 803"/>
                <a:gd name="T11" fmla="*/ 361 h 724"/>
                <a:gd name="T12" fmla="*/ 583 w 803"/>
                <a:gd name="T13" fmla="*/ 346 h 724"/>
                <a:gd name="T14" fmla="*/ 589 w 803"/>
                <a:gd name="T15" fmla="*/ 329 h 724"/>
                <a:gd name="T16" fmla="*/ 594 w 803"/>
                <a:gd name="T17" fmla="*/ 310 h 724"/>
                <a:gd name="T18" fmla="*/ 596 w 803"/>
                <a:gd name="T19" fmla="*/ 292 h 724"/>
                <a:gd name="T20" fmla="*/ 596 w 803"/>
                <a:gd name="T21" fmla="*/ 256 h 724"/>
                <a:gd name="T22" fmla="*/ 592 w 803"/>
                <a:gd name="T23" fmla="*/ 233 h 724"/>
                <a:gd name="T24" fmla="*/ 586 w 803"/>
                <a:gd name="T25" fmla="*/ 215 h 724"/>
                <a:gd name="T26" fmla="*/ 574 w 803"/>
                <a:gd name="T27" fmla="*/ 200 h 724"/>
                <a:gd name="T28" fmla="*/ 558 w 803"/>
                <a:gd name="T29" fmla="*/ 188 h 724"/>
                <a:gd name="T30" fmla="*/ 533 w 803"/>
                <a:gd name="T31" fmla="*/ 182 h 724"/>
                <a:gd name="T32" fmla="*/ 504 w 803"/>
                <a:gd name="T33" fmla="*/ 179 h 724"/>
                <a:gd name="T34" fmla="*/ 221 w 803"/>
                <a:gd name="T35" fmla="*/ 179 h 724"/>
                <a:gd name="T36" fmla="*/ 221 w 803"/>
                <a:gd name="T37" fmla="*/ 0 h 724"/>
                <a:gd name="T38" fmla="*/ 540 w 803"/>
                <a:gd name="T39" fmla="*/ 0 h 724"/>
                <a:gd name="T40" fmla="*/ 589 w 803"/>
                <a:gd name="T41" fmla="*/ 2 h 724"/>
                <a:gd name="T42" fmla="*/ 633 w 803"/>
                <a:gd name="T43" fmla="*/ 8 h 724"/>
                <a:gd name="T44" fmla="*/ 670 w 803"/>
                <a:gd name="T45" fmla="*/ 18 h 724"/>
                <a:gd name="T46" fmla="*/ 702 w 803"/>
                <a:gd name="T47" fmla="*/ 33 h 724"/>
                <a:gd name="T48" fmla="*/ 729 w 803"/>
                <a:gd name="T49" fmla="*/ 49 h 724"/>
                <a:gd name="T50" fmla="*/ 750 w 803"/>
                <a:gd name="T51" fmla="*/ 70 h 724"/>
                <a:gd name="T52" fmla="*/ 768 w 803"/>
                <a:gd name="T53" fmla="*/ 93 h 724"/>
                <a:gd name="T54" fmla="*/ 781 w 803"/>
                <a:gd name="T55" fmla="*/ 120 h 724"/>
                <a:gd name="T56" fmla="*/ 791 w 803"/>
                <a:gd name="T57" fmla="*/ 149 h 724"/>
                <a:gd name="T58" fmla="*/ 798 w 803"/>
                <a:gd name="T59" fmla="*/ 180 h 724"/>
                <a:gd name="T60" fmla="*/ 803 w 803"/>
                <a:gd name="T61" fmla="*/ 213 h 724"/>
                <a:gd name="T62" fmla="*/ 803 w 803"/>
                <a:gd name="T63" fmla="*/ 247 h 724"/>
                <a:gd name="T64" fmla="*/ 803 w 803"/>
                <a:gd name="T65" fmla="*/ 333 h 724"/>
                <a:gd name="T66" fmla="*/ 803 w 803"/>
                <a:gd name="T67" fmla="*/ 361 h 724"/>
                <a:gd name="T68" fmla="*/ 798 w 803"/>
                <a:gd name="T69" fmla="*/ 392 h 724"/>
                <a:gd name="T70" fmla="*/ 791 w 803"/>
                <a:gd name="T71" fmla="*/ 421 h 724"/>
                <a:gd name="T72" fmla="*/ 781 w 803"/>
                <a:gd name="T73" fmla="*/ 449 h 724"/>
                <a:gd name="T74" fmla="*/ 768 w 803"/>
                <a:gd name="T75" fmla="*/ 475 h 724"/>
                <a:gd name="T76" fmla="*/ 750 w 803"/>
                <a:gd name="T77" fmla="*/ 500 h 724"/>
                <a:gd name="T78" fmla="*/ 729 w 803"/>
                <a:gd name="T79" fmla="*/ 521 h 724"/>
                <a:gd name="T80" fmla="*/ 704 w 803"/>
                <a:gd name="T81" fmla="*/ 539 h 724"/>
                <a:gd name="T82" fmla="*/ 673 w 803"/>
                <a:gd name="T83" fmla="*/ 552 h 724"/>
                <a:gd name="T84" fmla="*/ 638 w 803"/>
                <a:gd name="T85" fmla="*/ 560 h 724"/>
                <a:gd name="T86" fmla="*/ 597 w 803"/>
                <a:gd name="T87" fmla="*/ 564 h 724"/>
                <a:gd name="T88" fmla="*/ 221 w 803"/>
                <a:gd name="T89" fmla="*/ 564 h 724"/>
                <a:gd name="T90" fmla="*/ 221 w 803"/>
                <a:gd name="T91" fmla="*/ 724 h 724"/>
                <a:gd name="T92" fmla="*/ 221 w 803"/>
                <a:gd name="T93" fmla="*/ 724 h 724"/>
                <a:gd name="T94" fmla="*/ 0 w 803"/>
                <a:gd name="T95" fmla="*/ 361 h 724"/>
                <a:gd name="T96" fmla="*/ 221 w 803"/>
                <a:gd name="T97"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803" h="724">
                  <a:moveTo>
                    <a:pt x="221" y="179"/>
                  </a:moveTo>
                  <a:lnTo>
                    <a:pt x="221" y="383"/>
                  </a:lnTo>
                  <a:lnTo>
                    <a:pt x="523" y="383"/>
                  </a:lnTo>
                  <a:lnTo>
                    <a:pt x="543" y="382"/>
                  </a:lnTo>
                  <a:lnTo>
                    <a:pt x="560" y="374"/>
                  </a:lnTo>
                  <a:lnTo>
                    <a:pt x="573" y="361"/>
                  </a:lnTo>
                  <a:lnTo>
                    <a:pt x="583" y="346"/>
                  </a:lnTo>
                  <a:lnTo>
                    <a:pt x="589" y="329"/>
                  </a:lnTo>
                  <a:lnTo>
                    <a:pt x="594" y="310"/>
                  </a:lnTo>
                  <a:lnTo>
                    <a:pt x="596" y="292"/>
                  </a:lnTo>
                  <a:lnTo>
                    <a:pt x="596" y="256"/>
                  </a:lnTo>
                  <a:lnTo>
                    <a:pt x="592" y="233"/>
                  </a:lnTo>
                  <a:lnTo>
                    <a:pt x="586" y="215"/>
                  </a:lnTo>
                  <a:lnTo>
                    <a:pt x="574" y="200"/>
                  </a:lnTo>
                  <a:lnTo>
                    <a:pt x="558" y="188"/>
                  </a:lnTo>
                  <a:lnTo>
                    <a:pt x="533" y="182"/>
                  </a:lnTo>
                  <a:lnTo>
                    <a:pt x="504" y="179"/>
                  </a:lnTo>
                  <a:lnTo>
                    <a:pt x="221" y="179"/>
                  </a:lnTo>
                  <a:close/>
                  <a:moveTo>
                    <a:pt x="221" y="0"/>
                  </a:moveTo>
                  <a:lnTo>
                    <a:pt x="540" y="0"/>
                  </a:lnTo>
                  <a:lnTo>
                    <a:pt x="589" y="2"/>
                  </a:lnTo>
                  <a:lnTo>
                    <a:pt x="633" y="8"/>
                  </a:lnTo>
                  <a:lnTo>
                    <a:pt x="670" y="18"/>
                  </a:lnTo>
                  <a:lnTo>
                    <a:pt x="702" y="33"/>
                  </a:lnTo>
                  <a:lnTo>
                    <a:pt x="729" y="49"/>
                  </a:lnTo>
                  <a:lnTo>
                    <a:pt x="750" y="70"/>
                  </a:lnTo>
                  <a:lnTo>
                    <a:pt x="768" y="93"/>
                  </a:lnTo>
                  <a:lnTo>
                    <a:pt x="781" y="120"/>
                  </a:lnTo>
                  <a:lnTo>
                    <a:pt x="791" y="149"/>
                  </a:lnTo>
                  <a:lnTo>
                    <a:pt x="798" y="180"/>
                  </a:lnTo>
                  <a:lnTo>
                    <a:pt x="803" y="213"/>
                  </a:lnTo>
                  <a:lnTo>
                    <a:pt x="803" y="247"/>
                  </a:lnTo>
                  <a:lnTo>
                    <a:pt x="803" y="333"/>
                  </a:lnTo>
                  <a:lnTo>
                    <a:pt x="803" y="361"/>
                  </a:lnTo>
                  <a:lnTo>
                    <a:pt x="798" y="392"/>
                  </a:lnTo>
                  <a:lnTo>
                    <a:pt x="791" y="421"/>
                  </a:lnTo>
                  <a:lnTo>
                    <a:pt x="781" y="449"/>
                  </a:lnTo>
                  <a:lnTo>
                    <a:pt x="768" y="475"/>
                  </a:lnTo>
                  <a:lnTo>
                    <a:pt x="750" y="500"/>
                  </a:lnTo>
                  <a:lnTo>
                    <a:pt x="729" y="521"/>
                  </a:lnTo>
                  <a:lnTo>
                    <a:pt x="704" y="539"/>
                  </a:lnTo>
                  <a:lnTo>
                    <a:pt x="673" y="552"/>
                  </a:lnTo>
                  <a:lnTo>
                    <a:pt x="638" y="560"/>
                  </a:lnTo>
                  <a:lnTo>
                    <a:pt x="597" y="564"/>
                  </a:lnTo>
                  <a:lnTo>
                    <a:pt x="221" y="564"/>
                  </a:lnTo>
                  <a:lnTo>
                    <a:pt x="221" y="724"/>
                  </a:lnTo>
                  <a:lnTo>
                    <a:pt x="221" y="724"/>
                  </a:lnTo>
                  <a:lnTo>
                    <a:pt x="0" y="361"/>
                  </a:lnTo>
                  <a:lnTo>
                    <a:pt x="221" y="0"/>
                  </a:lnTo>
                  <a:close/>
                </a:path>
              </a:pathLst>
            </a:custGeom>
            <a:solidFill>
              <a:srgbClr val="C7D22D"/>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sp>
          <p:nvSpPr>
            <p:cNvPr id="28" name="Freeform 10">
              <a:extLst>
                <a:ext uri="{FF2B5EF4-FFF2-40B4-BE49-F238E27FC236}">
                  <a16:creationId xmlns:a16="http://schemas.microsoft.com/office/drawing/2014/main" id="{91FEF9C5-FE0D-4F71-BA75-6F78CC0E7E37}"/>
                </a:ext>
              </a:extLst>
            </p:cNvPr>
            <p:cNvSpPr>
              <a:spLocks/>
            </p:cNvSpPr>
            <p:nvPr/>
          </p:nvSpPr>
          <p:spPr bwMode="auto">
            <a:xfrm>
              <a:off x="271463" y="2852738"/>
              <a:ext cx="1306512" cy="1149350"/>
            </a:xfrm>
            <a:custGeom>
              <a:avLst/>
              <a:gdLst>
                <a:gd name="T0" fmla="*/ 0 w 823"/>
                <a:gd name="T1" fmla="*/ 0 h 724"/>
                <a:gd name="T2" fmla="*/ 223 w 823"/>
                <a:gd name="T3" fmla="*/ 0 h 724"/>
                <a:gd name="T4" fmla="*/ 601 w 823"/>
                <a:gd name="T5" fmla="*/ 438 h 724"/>
                <a:gd name="T6" fmla="*/ 601 w 823"/>
                <a:gd name="T7" fmla="*/ 0 h 724"/>
                <a:gd name="T8" fmla="*/ 601 w 823"/>
                <a:gd name="T9" fmla="*/ 0 h 724"/>
                <a:gd name="T10" fmla="*/ 823 w 823"/>
                <a:gd name="T11" fmla="*/ 361 h 724"/>
                <a:gd name="T12" fmla="*/ 601 w 823"/>
                <a:gd name="T13" fmla="*/ 724 h 724"/>
                <a:gd name="T14" fmla="*/ 223 w 823"/>
                <a:gd name="T15" fmla="*/ 287 h 724"/>
                <a:gd name="T16" fmla="*/ 223 w 823"/>
                <a:gd name="T17" fmla="*/ 724 h 724"/>
                <a:gd name="T18" fmla="*/ 0 w 823"/>
                <a:gd name="T19" fmla="*/ 724 h 724"/>
                <a:gd name="T20" fmla="*/ 0 w 823"/>
                <a:gd name="T21" fmla="*/ 0 h 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23" h="724">
                  <a:moveTo>
                    <a:pt x="0" y="0"/>
                  </a:moveTo>
                  <a:lnTo>
                    <a:pt x="223" y="0"/>
                  </a:lnTo>
                  <a:lnTo>
                    <a:pt x="601" y="438"/>
                  </a:lnTo>
                  <a:lnTo>
                    <a:pt x="601" y="0"/>
                  </a:lnTo>
                  <a:lnTo>
                    <a:pt x="601" y="0"/>
                  </a:lnTo>
                  <a:lnTo>
                    <a:pt x="823" y="361"/>
                  </a:lnTo>
                  <a:lnTo>
                    <a:pt x="601" y="724"/>
                  </a:lnTo>
                  <a:lnTo>
                    <a:pt x="223" y="287"/>
                  </a:lnTo>
                  <a:lnTo>
                    <a:pt x="223" y="724"/>
                  </a:lnTo>
                  <a:lnTo>
                    <a:pt x="0" y="724"/>
                  </a:lnTo>
                  <a:lnTo>
                    <a:pt x="0" y="0"/>
                  </a:lnTo>
                  <a:close/>
                </a:path>
              </a:pathLst>
            </a:custGeom>
            <a:solidFill>
              <a:srgbClr val="FFAD00"/>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latin typeface="Arial" panose="020B0604020202020204" pitchFamily="34" charset="0"/>
                <a:cs typeface="Arial" panose="020B0604020202020204" pitchFamily="34" charset="0"/>
              </a:endParaRPr>
            </a:p>
          </p:txBody>
        </p:sp>
      </p:grpSp>
    </p:spTree>
    <p:extLst>
      <p:ext uri="{BB962C8B-B14F-4D97-AF65-F5344CB8AC3E}">
        <p14:creationId xmlns:p14="http://schemas.microsoft.com/office/powerpoint/2010/main" val="2289545993"/>
      </p:ext>
    </p:extLst>
  </p:cSld>
  <p:clrMap bg1="lt1" tx1="dk1" bg2="lt2" tx2="dk2" accent1="accent1" accent2="accent2" accent3="accent3" accent4="accent4" accent5="accent5" accent6="accent6" hlink="hlink" folHlink="folHlink"/>
  <p:sldLayoutIdLst>
    <p:sldLayoutId id="2147483823" r:id="rId1"/>
    <p:sldLayoutId id="2147483882" r:id="rId2"/>
    <p:sldLayoutId id="2147483905" r:id="rId3"/>
    <p:sldLayoutId id="2147483906" r:id="rId4"/>
    <p:sldLayoutId id="2147483907" r:id="rId5"/>
    <p:sldLayoutId id="2147483908" r:id="rId6"/>
    <p:sldLayoutId id="2147483909" r:id="rId7"/>
    <p:sldLayoutId id="2147483910" r:id="rId8"/>
    <p:sldLayoutId id="2147483775" r:id="rId9"/>
    <p:sldLayoutId id="2147483789" r:id="rId10"/>
    <p:sldLayoutId id="2147483790" r:id="rId11"/>
    <p:sldLayoutId id="2147483787" r:id="rId12"/>
    <p:sldLayoutId id="2147483810" r:id="rId13"/>
    <p:sldLayoutId id="2147483902" r:id="rId14"/>
    <p:sldLayoutId id="2147483904" r:id="rId15"/>
    <p:sldLayoutId id="2147483903" r:id="rId16"/>
    <p:sldLayoutId id="2147483777" r:id="rId17"/>
    <p:sldLayoutId id="2147483811" r:id="rId18"/>
    <p:sldLayoutId id="2147483859" r:id="rId19"/>
    <p:sldLayoutId id="2147483865" r:id="rId20"/>
    <p:sldLayoutId id="2147483862" r:id="rId21"/>
    <p:sldLayoutId id="2147483809" r:id="rId22"/>
    <p:sldLayoutId id="2147483860" r:id="rId23"/>
    <p:sldLayoutId id="2147483861" r:id="rId24"/>
  </p:sldLayoutIdLst>
  <p:transition>
    <p:fade/>
  </p:transition>
  <p:hf hdr="0" ftr="0" dt="0"/>
  <p:txStyles>
    <p:titleStyle>
      <a:lvl1pPr algn="l" rtl="0" eaLnBrk="1" fontAlgn="base" hangingPunct="1">
        <a:lnSpc>
          <a:spcPct val="100000"/>
        </a:lnSpc>
        <a:spcBef>
          <a:spcPct val="0"/>
        </a:spcBef>
        <a:spcAft>
          <a:spcPct val="0"/>
        </a:spcAft>
        <a:defRPr lang="en-US" sz="1600" b="1" kern="1200" cap="all" spc="210" baseline="0" dirty="0">
          <a:solidFill>
            <a:schemeClr val="tx1"/>
          </a:solidFill>
          <a:effectLst/>
          <a:latin typeface="Arial" panose="020B0604020202020204" pitchFamily="34" charset="0"/>
          <a:ea typeface="+mn-ea"/>
          <a:cs typeface="Arial" panose="020B0604020202020204" pitchFamily="34" charset="0"/>
        </a:defRPr>
      </a:lvl1pPr>
      <a:lvl2pPr algn="r" rtl="0" eaLnBrk="1" fontAlgn="base" hangingPunct="1">
        <a:lnSpc>
          <a:spcPct val="85000"/>
        </a:lnSpc>
        <a:spcBef>
          <a:spcPct val="0"/>
        </a:spcBef>
        <a:spcAft>
          <a:spcPct val="0"/>
        </a:spcAft>
        <a:defRPr sz="2200" b="1">
          <a:solidFill>
            <a:schemeClr val="tx1"/>
          </a:solidFill>
          <a:latin typeface="Arial" charset="0"/>
        </a:defRPr>
      </a:lvl2pPr>
      <a:lvl3pPr algn="r" rtl="0" eaLnBrk="1" fontAlgn="base" hangingPunct="1">
        <a:lnSpc>
          <a:spcPct val="85000"/>
        </a:lnSpc>
        <a:spcBef>
          <a:spcPct val="0"/>
        </a:spcBef>
        <a:spcAft>
          <a:spcPct val="0"/>
        </a:spcAft>
        <a:defRPr sz="2200" b="1">
          <a:solidFill>
            <a:schemeClr val="tx1"/>
          </a:solidFill>
          <a:latin typeface="Arial" charset="0"/>
        </a:defRPr>
      </a:lvl3pPr>
      <a:lvl4pPr algn="r" rtl="0" eaLnBrk="1" fontAlgn="base" hangingPunct="1">
        <a:lnSpc>
          <a:spcPct val="85000"/>
        </a:lnSpc>
        <a:spcBef>
          <a:spcPct val="0"/>
        </a:spcBef>
        <a:spcAft>
          <a:spcPct val="0"/>
        </a:spcAft>
        <a:defRPr sz="2200" b="1">
          <a:solidFill>
            <a:schemeClr val="tx1"/>
          </a:solidFill>
          <a:latin typeface="Arial" charset="0"/>
        </a:defRPr>
      </a:lvl4pPr>
      <a:lvl5pPr algn="r" rtl="0" eaLnBrk="1" fontAlgn="base" hangingPunct="1">
        <a:lnSpc>
          <a:spcPct val="85000"/>
        </a:lnSpc>
        <a:spcBef>
          <a:spcPct val="0"/>
        </a:spcBef>
        <a:spcAft>
          <a:spcPct val="0"/>
        </a:spcAft>
        <a:defRPr sz="2200" b="1">
          <a:solidFill>
            <a:schemeClr val="tx1"/>
          </a:solidFill>
          <a:latin typeface="Arial" charset="0"/>
        </a:defRPr>
      </a:lvl5pPr>
      <a:lvl6pPr marL="457200" algn="r" rtl="0" eaLnBrk="1" fontAlgn="base" hangingPunct="1">
        <a:lnSpc>
          <a:spcPct val="85000"/>
        </a:lnSpc>
        <a:spcBef>
          <a:spcPct val="0"/>
        </a:spcBef>
        <a:spcAft>
          <a:spcPct val="0"/>
        </a:spcAft>
        <a:defRPr sz="2200" b="1">
          <a:solidFill>
            <a:schemeClr val="tx1"/>
          </a:solidFill>
          <a:latin typeface="Arial" charset="0"/>
        </a:defRPr>
      </a:lvl6pPr>
      <a:lvl7pPr marL="914400" algn="r" rtl="0" eaLnBrk="1" fontAlgn="base" hangingPunct="1">
        <a:lnSpc>
          <a:spcPct val="85000"/>
        </a:lnSpc>
        <a:spcBef>
          <a:spcPct val="0"/>
        </a:spcBef>
        <a:spcAft>
          <a:spcPct val="0"/>
        </a:spcAft>
        <a:defRPr sz="2200" b="1">
          <a:solidFill>
            <a:schemeClr val="tx1"/>
          </a:solidFill>
          <a:latin typeface="Arial" charset="0"/>
        </a:defRPr>
      </a:lvl7pPr>
      <a:lvl8pPr marL="1371600" algn="r" rtl="0" eaLnBrk="1" fontAlgn="base" hangingPunct="1">
        <a:lnSpc>
          <a:spcPct val="85000"/>
        </a:lnSpc>
        <a:spcBef>
          <a:spcPct val="0"/>
        </a:spcBef>
        <a:spcAft>
          <a:spcPct val="0"/>
        </a:spcAft>
        <a:defRPr sz="2200" b="1">
          <a:solidFill>
            <a:schemeClr val="tx1"/>
          </a:solidFill>
          <a:latin typeface="Arial" charset="0"/>
        </a:defRPr>
      </a:lvl8pPr>
      <a:lvl9pPr marL="1828800" algn="r" rtl="0" eaLnBrk="1" fontAlgn="base" hangingPunct="1">
        <a:lnSpc>
          <a:spcPct val="85000"/>
        </a:lnSpc>
        <a:spcBef>
          <a:spcPct val="0"/>
        </a:spcBef>
        <a:spcAft>
          <a:spcPct val="0"/>
        </a:spcAft>
        <a:defRPr sz="2200" b="1">
          <a:solidFill>
            <a:schemeClr val="tx1"/>
          </a:solidFill>
          <a:latin typeface="Arial" charset="0"/>
        </a:defRPr>
      </a:lvl9pPr>
    </p:titleStyle>
    <p:bodyStyle>
      <a:lvl1pPr marL="169863" indent="-169863" algn="l" rtl="0" eaLnBrk="1" fontAlgn="base" hangingPunct="1">
        <a:lnSpc>
          <a:spcPct val="100000"/>
        </a:lnSpc>
        <a:spcBef>
          <a:spcPts val="575"/>
        </a:spcBef>
        <a:spcAft>
          <a:spcPts val="75"/>
        </a:spcAft>
        <a:buClrTx/>
        <a:buSzPct val="80000"/>
        <a:buFont typeface="Arial" pitchFamily="34" charset="0"/>
        <a:buChar char="•"/>
        <a:defRPr sz="2200" b="0">
          <a:solidFill>
            <a:schemeClr val="tx1">
              <a:lumMod val="85000"/>
              <a:lumOff val="15000"/>
            </a:schemeClr>
          </a:solidFill>
          <a:latin typeface="Arial" panose="020B0604020202020204" pitchFamily="34" charset="0"/>
          <a:ea typeface="+mn-ea"/>
          <a:cs typeface="Arial" panose="020B0604020202020204" pitchFamily="34" charset="0"/>
        </a:defRPr>
      </a:lvl1pPr>
      <a:lvl2pPr marL="341313" indent="-171450" algn="l" rtl="0" eaLnBrk="1" fontAlgn="base" hangingPunct="1">
        <a:lnSpc>
          <a:spcPct val="100000"/>
        </a:lnSpc>
        <a:spcBef>
          <a:spcPts val="575"/>
        </a:spcBef>
        <a:spcAft>
          <a:spcPts val="75"/>
        </a:spcAft>
        <a:buClrTx/>
        <a:buSzPct val="80000"/>
        <a:buFont typeface="Arial" pitchFamily="34" charset="0"/>
        <a:buChar char="−"/>
        <a:defRPr sz="2000">
          <a:solidFill>
            <a:srgbClr val="000000"/>
          </a:solidFill>
          <a:latin typeface="Arial" panose="020B0604020202020204" pitchFamily="34" charset="0"/>
          <a:cs typeface="Arial" panose="020B0604020202020204" pitchFamily="34" charset="0"/>
        </a:defRPr>
      </a:lvl2pPr>
      <a:lvl3pPr marL="511175" indent="-169863" algn="l" rtl="0" eaLnBrk="1" fontAlgn="base" hangingPunct="1">
        <a:lnSpc>
          <a:spcPct val="100000"/>
        </a:lnSpc>
        <a:spcBef>
          <a:spcPts val="575"/>
        </a:spcBef>
        <a:spcAft>
          <a:spcPts val="75"/>
        </a:spcAft>
        <a:buClrTx/>
        <a:buSzPct val="80000"/>
        <a:buFont typeface="Wingdings" pitchFamily="2" charset="2"/>
        <a:buChar char="§"/>
        <a:defRPr sz="1800">
          <a:solidFill>
            <a:srgbClr val="000000"/>
          </a:solidFill>
          <a:latin typeface="Arial" panose="020B0604020202020204" pitchFamily="34" charset="0"/>
          <a:cs typeface="Arial" panose="020B0604020202020204" pitchFamily="34" charset="0"/>
        </a:defRPr>
      </a:lvl3pPr>
      <a:lvl4pPr marL="688975" indent="-177800" algn="l" rtl="0" eaLnBrk="1" fontAlgn="base" hangingPunct="1">
        <a:lnSpc>
          <a:spcPct val="100000"/>
        </a:lnSpc>
        <a:spcBef>
          <a:spcPts val="575"/>
        </a:spcBef>
        <a:spcAft>
          <a:spcPts val="75"/>
        </a:spcAft>
        <a:buClrTx/>
        <a:buSzPct val="80000"/>
        <a:buFont typeface="Arial" pitchFamily="34" charset="0"/>
        <a:buChar char="•"/>
        <a:defRPr sz="1600">
          <a:solidFill>
            <a:srgbClr val="000000"/>
          </a:solidFill>
          <a:latin typeface="Arial" panose="020B0604020202020204" pitchFamily="34" charset="0"/>
          <a:cs typeface="Arial" panose="020B0604020202020204" pitchFamily="34" charset="0"/>
        </a:defRPr>
      </a:lvl4pPr>
      <a:lvl5pPr marL="860425" indent="-171450" algn="l" rtl="0" eaLnBrk="1" fontAlgn="base" hangingPunct="1">
        <a:lnSpc>
          <a:spcPct val="100000"/>
        </a:lnSpc>
        <a:spcBef>
          <a:spcPts val="575"/>
        </a:spcBef>
        <a:spcAft>
          <a:spcPts val="75"/>
        </a:spcAft>
        <a:buClrTx/>
        <a:buSzPct val="70000"/>
        <a:buFont typeface="Arial" pitchFamily="34" charset="0"/>
        <a:buChar char="−"/>
        <a:defRPr sz="1400">
          <a:solidFill>
            <a:srgbClr val="000000"/>
          </a:solidFill>
          <a:latin typeface="Arial" panose="020B0604020202020204" pitchFamily="34" charset="0"/>
          <a:cs typeface="Arial" panose="020B0604020202020204" pitchFamily="34" charset="0"/>
        </a:defRPr>
      </a:lvl5pPr>
      <a:lvl6pPr marL="2230438" indent="-157163" algn="l" rtl="0" eaLnBrk="1" fontAlgn="base" hangingPunct="1">
        <a:spcBef>
          <a:spcPct val="20000"/>
        </a:spcBef>
        <a:spcAft>
          <a:spcPct val="3000"/>
        </a:spcAft>
        <a:buClr>
          <a:schemeClr val="tx1"/>
        </a:buClr>
        <a:buSzPct val="70000"/>
        <a:buFont typeface="Arial" charset="0"/>
        <a:buChar char="►"/>
        <a:defRPr sz="1400">
          <a:solidFill>
            <a:srgbClr val="000000"/>
          </a:solidFill>
          <a:latin typeface="+mn-lt"/>
        </a:defRPr>
      </a:lvl6pPr>
      <a:lvl7pPr marL="2687638" indent="-157163" algn="l" rtl="0" eaLnBrk="1" fontAlgn="base" hangingPunct="1">
        <a:spcBef>
          <a:spcPct val="20000"/>
        </a:spcBef>
        <a:spcAft>
          <a:spcPct val="3000"/>
        </a:spcAft>
        <a:buClr>
          <a:schemeClr val="tx1"/>
        </a:buClr>
        <a:buSzPct val="70000"/>
        <a:buFont typeface="Arial" charset="0"/>
        <a:buChar char="►"/>
        <a:defRPr sz="1400">
          <a:solidFill>
            <a:srgbClr val="000000"/>
          </a:solidFill>
          <a:latin typeface="+mn-lt"/>
        </a:defRPr>
      </a:lvl7pPr>
      <a:lvl8pPr marL="3144838" indent="-157163" algn="l" rtl="0" eaLnBrk="1" fontAlgn="base" hangingPunct="1">
        <a:spcBef>
          <a:spcPct val="20000"/>
        </a:spcBef>
        <a:spcAft>
          <a:spcPct val="3000"/>
        </a:spcAft>
        <a:buClr>
          <a:schemeClr val="tx1"/>
        </a:buClr>
        <a:buSzPct val="70000"/>
        <a:buFont typeface="Arial" charset="0"/>
        <a:buChar char="►"/>
        <a:defRPr sz="1400">
          <a:solidFill>
            <a:srgbClr val="000000"/>
          </a:solidFill>
          <a:latin typeface="+mn-lt"/>
        </a:defRPr>
      </a:lvl8pPr>
      <a:lvl9pPr marL="3602038" indent="-157163" algn="l" rtl="0" eaLnBrk="1" fontAlgn="base" hangingPunct="1">
        <a:spcBef>
          <a:spcPct val="20000"/>
        </a:spcBef>
        <a:spcAft>
          <a:spcPct val="3000"/>
        </a:spcAft>
        <a:buClr>
          <a:schemeClr val="tx1"/>
        </a:buClr>
        <a:buSzPct val="70000"/>
        <a:buFont typeface="Arial" charset="0"/>
        <a:buChar char="►"/>
        <a:defRPr sz="1400">
          <a:solidFill>
            <a:srgbClr val="0000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4" name="TextBox 93"/>
          <p:cNvSpPr txBox="1"/>
          <p:nvPr userDrawn="1"/>
        </p:nvSpPr>
        <p:spPr>
          <a:xfrm>
            <a:off x="0" y="6412230"/>
            <a:ext cx="12192000" cy="200055"/>
          </a:xfrm>
          <a:prstGeom prst="rect">
            <a:avLst/>
          </a:prstGeom>
          <a:noFill/>
        </p:spPr>
        <p:txBody>
          <a:bodyPr wrap="square" rtlCol="0">
            <a:spAutoFit/>
          </a:bodyPr>
          <a:lstStyle/>
          <a:p>
            <a:pPr algn="ctr"/>
            <a:r>
              <a:rPr lang="en-US" sz="700" cap="all" baseline="0">
                <a:solidFill>
                  <a:schemeClr val="tx2">
                    <a:lumMod val="75000"/>
                  </a:schemeClr>
                </a:solidFill>
                <a:latin typeface="Arial" panose="020B0604020202020204" pitchFamily="34" charset="0"/>
                <a:cs typeface="Arial" panose="020B0604020202020204" pitchFamily="34" charset="0"/>
              </a:rPr>
              <a:t>NXP, the NXP logo and NXP SECURE CONNECTIONS FOR A SMARTER WORLD are trademarks of NXP B.V. All other product or service names are the property of their respective owners. © 2020 NXP B.V.</a:t>
            </a:r>
          </a:p>
        </p:txBody>
      </p:sp>
    </p:spTree>
  </p:cSld>
  <p:clrMap bg1="lt1" tx1="dk1" bg2="lt2" tx2="dk2" accent1="accent1" accent2="accent2" accent3="accent3" accent4="accent4" accent5="accent5" accent6="accent6" hlink="hlink" folHlink="folHlink"/>
  <p:sldLayoutIdLst>
    <p:sldLayoutId id="2147483684" r:id="rId1"/>
  </p:sldLayoutIdLst>
  <p:transition>
    <p:fade/>
  </p:transition>
  <p:hf hdr="0" ftr="0" dt="0"/>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defRPr>
      </a:lvl2pPr>
      <a:lvl3pPr algn="ctr" rtl="0" fontAlgn="base">
        <a:spcBef>
          <a:spcPct val="0"/>
        </a:spcBef>
        <a:spcAft>
          <a:spcPct val="0"/>
        </a:spcAft>
        <a:defRPr sz="4400">
          <a:solidFill>
            <a:schemeClr val="tx2"/>
          </a:solidFill>
          <a:latin typeface="Arial" charset="0"/>
        </a:defRPr>
      </a:lvl3pPr>
      <a:lvl4pPr algn="ctr" rtl="0" fontAlgn="base">
        <a:spcBef>
          <a:spcPct val="0"/>
        </a:spcBef>
        <a:spcAft>
          <a:spcPct val="0"/>
        </a:spcAft>
        <a:defRPr sz="4400">
          <a:solidFill>
            <a:schemeClr val="tx2"/>
          </a:solidFill>
          <a:latin typeface="Arial" charset="0"/>
        </a:defRPr>
      </a:lvl4pPr>
      <a:lvl5pPr algn="ctr" rtl="0" fontAlgn="base">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defRPr>
      </a:lvl2pPr>
      <a:lvl3pPr marL="1143000" indent="-228600" algn="l" rtl="0" fontAlgn="base">
        <a:spcBef>
          <a:spcPct val="20000"/>
        </a:spcBef>
        <a:spcAft>
          <a:spcPct val="0"/>
        </a:spcAft>
        <a:buChar char="•"/>
        <a:defRPr sz="2400">
          <a:solidFill>
            <a:schemeClr val="tx1"/>
          </a:solidFill>
          <a:latin typeface="+mn-lt"/>
        </a:defRPr>
      </a:lvl3pPr>
      <a:lvl4pPr marL="1600200" indent="-228600" algn="l" rtl="0" fontAlgn="base">
        <a:spcBef>
          <a:spcPct val="20000"/>
        </a:spcBef>
        <a:spcAft>
          <a:spcPct val="0"/>
        </a:spcAft>
        <a:buChar char="–"/>
        <a:defRPr sz="2000">
          <a:solidFill>
            <a:schemeClr val="tx1"/>
          </a:solidFill>
          <a:latin typeface="+mn-lt"/>
        </a:defRPr>
      </a:lvl4pPr>
      <a:lvl5pPr marL="2057400" indent="-228600" algn="l" rtl="0" fontAlgn="base">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32.png"/><Relationship Id="rId5" Type="http://schemas.openxmlformats.org/officeDocument/2006/relationships/image" Target="../media/image31.png"/><Relationship Id="rId4" Type="http://schemas.openxmlformats.org/officeDocument/2006/relationships/image" Target="../media/image30.png"/></Relationships>
</file>

<file path=ppt/slides/_rels/slide13.xml.rels><?xml version="1.0" encoding="UTF-8" standalone="yes"?>
<Relationships xmlns="http://schemas.openxmlformats.org/package/2006/relationships"><Relationship Id="rId3" Type="http://schemas.openxmlformats.org/officeDocument/2006/relationships/hyperlink" Target="http://www.nxp.com/imx8mplus" TargetMode="External"/><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9.png"/><Relationship Id="rId3" Type="http://schemas.openxmlformats.org/officeDocument/2006/relationships/hyperlink" Target="http://www.nxp.com/imx8mplus" TargetMode="External"/><Relationship Id="rId7" Type="http://schemas.openxmlformats.org/officeDocument/2006/relationships/hyperlink" Target="http://www.linux.com/" TargetMode="External"/><Relationship Id="rId12" Type="http://schemas.openxmlformats.org/officeDocument/2006/relationships/image" Target="../media/image38.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hyperlink" Target="http://www.nxp.com/imxandroid" TargetMode="External"/><Relationship Id="rId11" Type="http://schemas.openxmlformats.org/officeDocument/2006/relationships/image" Target="../media/image37.png"/><Relationship Id="rId5" Type="http://schemas.openxmlformats.org/officeDocument/2006/relationships/hyperlink" Target="http://www.nxp.com/imxlinux" TargetMode="External"/><Relationship Id="rId10" Type="http://schemas.openxmlformats.org/officeDocument/2006/relationships/hyperlink" Target="https://community.nxp.com/" TargetMode="External"/><Relationship Id="rId4" Type="http://schemas.openxmlformats.org/officeDocument/2006/relationships/hyperlink" Target="http://www.nxp.com/imx8mplusevk" TargetMode="External"/><Relationship Id="rId9" Type="http://schemas.openxmlformats.org/officeDocument/2006/relationships/image" Target="../media/image36.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xml"/><Relationship Id="rId1" Type="http://schemas.openxmlformats.org/officeDocument/2006/relationships/slideLayout" Target="../slideLayouts/slideLayout10.xml"/><Relationship Id="rId4" Type="http://schemas.openxmlformats.org/officeDocument/2006/relationships/image" Target="../media/image20.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hyperlink" Target="https://www.nxp.com/product-longevity"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1.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0.xml"/><Relationship Id="rId5" Type="http://schemas.openxmlformats.org/officeDocument/2006/relationships/image" Target="../media/image24.emf"/><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6.xml"/><Relationship Id="rId1" Type="http://schemas.openxmlformats.org/officeDocument/2006/relationships/slideLayout" Target="../slideLayouts/slideLayout10.xml"/><Relationship Id="rId5" Type="http://schemas.openxmlformats.org/officeDocument/2006/relationships/image" Target="../media/image27.jpeg"/><Relationship Id="rId4" Type="http://schemas.openxmlformats.org/officeDocument/2006/relationships/image" Target="../media/image26.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Picture Placeholder 18">
            <a:extLst>
              <a:ext uri="{FF2B5EF4-FFF2-40B4-BE49-F238E27FC236}">
                <a16:creationId xmlns:a16="http://schemas.microsoft.com/office/drawing/2014/main" id="{AE99971E-C949-4BAF-99E2-E0BB17137B33}"/>
              </a:ext>
            </a:extLst>
          </p:cNvPr>
          <p:cNvSpPr>
            <a:spLocks noGrp="1"/>
          </p:cNvSpPr>
          <p:nvPr>
            <p:ph type="pic" sz="quarter" idx="13"/>
          </p:nvPr>
        </p:nvSpPr>
        <p:spPr/>
      </p:sp>
      <p:sp>
        <p:nvSpPr>
          <p:cNvPr id="8" name="Title 3">
            <a:extLst>
              <a:ext uri="{FF2B5EF4-FFF2-40B4-BE49-F238E27FC236}">
                <a16:creationId xmlns:a16="http://schemas.microsoft.com/office/drawing/2014/main" id="{A7287AD1-FB83-4BD5-829F-3563AD4E892D}"/>
              </a:ext>
            </a:extLst>
          </p:cNvPr>
          <p:cNvSpPr>
            <a:spLocks noGrp="1"/>
          </p:cNvSpPr>
          <p:nvPr>
            <p:ph type="ctrTitle"/>
          </p:nvPr>
        </p:nvSpPr>
        <p:spPr>
          <a:xfrm>
            <a:off x="376391" y="1235946"/>
            <a:ext cx="6423213" cy="2193053"/>
          </a:xfrm>
        </p:spPr>
        <p:txBody>
          <a:bodyPr/>
          <a:lstStyle/>
          <a:p>
            <a:r>
              <a:rPr lang="en-US" sz="4400" b="1" cap="none">
                <a:solidFill>
                  <a:schemeClr val="tx1"/>
                </a:solidFill>
              </a:rPr>
              <a:t>i</a:t>
            </a:r>
            <a:r>
              <a:rPr lang="en-US" sz="4400" b="1">
                <a:solidFill>
                  <a:schemeClr val="tx1"/>
                </a:solidFill>
              </a:rPr>
              <a:t>.MX 8M Plus </a:t>
            </a:r>
            <a:br>
              <a:rPr lang="en-US" sz="4400" b="1">
                <a:solidFill>
                  <a:schemeClr val="tx1"/>
                </a:solidFill>
              </a:rPr>
            </a:br>
            <a:r>
              <a:rPr lang="en-US" sz="4400" b="1">
                <a:solidFill>
                  <a:schemeClr val="tx1"/>
                </a:solidFill>
              </a:rPr>
              <a:t>Applications processor</a:t>
            </a:r>
            <a:endParaRPr lang="en-US" sz="3200" b="1" spc="-50">
              <a:solidFill>
                <a:schemeClr val="tx1"/>
              </a:solidFill>
            </a:endParaRPr>
          </a:p>
        </p:txBody>
      </p:sp>
      <p:sp>
        <p:nvSpPr>
          <p:cNvPr id="17" name="Subtitle 2">
            <a:extLst>
              <a:ext uri="{FF2B5EF4-FFF2-40B4-BE49-F238E27FC236}">
                <a16:creationId xmlns:a16="http://schemas.microsoft.com/office/drawing/2014/main" id="{AA61A4F3-E975-4313-B320-8A2DF297706B}"/>
              </a:ext>
            </a:extLst>
          </p:cNvPr>
          <p:cNvSpPr>
            <a:spLocks noGrp="1"/>
          </p:cNvSpPr>
          <p:nvPr>
            <p:ph type="subTitle" idx="1"/>
          </p:nvPr>
        </p:nvSpPr>
        <p:spPr>
          <a:xfrm>
            <a:off x="376391" y="4250420"/>
            <a:ext cx="6536875" cy="695193"/>
          </a:xfrm>
        </p:spPr>
        <p:txBody>
          <a:bodyPr/>
          <a:lstStyle/>
          <a:p>
            <a:r>
              <a:rPr lang="en-US" altLang="zh-CN" sz="2400" dirty="0">
                <a:solidFill>
                  <a:schemeClr val="tx1"/>
                </a:solidFill>
                <a:latin typeface="Arial"/>
                <a:cs typeface="Arial"/>
              </a:rPr>
              <a:t>6-Pack Presentation</a:t>
            </a:r>
          </a:p>
          <a:p>
            <a:endParaRPr lang="en-US" sz="4400" dirty="0">
              <a:solidFill>
                <a:schemeClr val="tx1"/>
              </a:solidFill>
              <a:latin typeface="Arial"/>
              <a:cs typeface="Arial"/>
            </a:endParaRPr>
          </a:p>
          <a:p>
            <a:r>
              <a:rPr lang="en-US" dirty="0">
                <a:solidFill>
                  <a:schemeClr val="tx1"/>
                </a:solidFill>
                <a:latin typeface="Arial"/>
                <a:cs typeface="Arial"/>
              </a:rPr>
              <a:t>Adrienne Suner, Product Manager</a:t>
            </a:r>
          </a:p>
          <a:p>
            <a:r>
              <a:rPr lang="en-US" dirty="0">
                <a:solidFill>
                  <a:schemeClr val="tx1"/>
                </a:solidFill>
                <a:latin typeface="Arial"/>
                <a:cs typeface="Arial"/>
              </a:rPr>
              <a:t>Commercial &amp; Industrial Launch – March 16, 2021</a:t>
            </a:r>
            <a:endParaRPr lang="en-US" dirty="0">
              <a:solidFill>
                <a:schemeClr val="tx1"/>
              </a:solidFill>
              <a:cs typeface="Arial"/>
            </a:endParaRPr>
          </a:p>
        </p:txBody>
      </p:sp>
    </p:spTree>
    <p:extLst>
      <p:ext uri="{BB962C8B-B14F-4D97-AF65-F5344CB8AC3E}">
        <p14:creationId xmlns:p14="http://schemas.microsoft.com/office/powerpoint/2010/main" val="1702103871"/>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E2C43B-D572-4673-9908-7E3A8E74DE1E}"/>
              </a:ext>
            </a:extLst>
          </p:cNvPr>
          <p:cNvSpPr>
            <a:spLocks noGrp="1"/>
          </p:cNvSpPr>
          <p:nvPr>
            <p:ph type="title"/>
          </p:nvPr>
        </p:nvSpPr>
        <p:spPr/>
        <p:txBody>
          <a:bodyPr/>
          <a:lstStyle/>
          <a:p>
            <a:r>
              <a:rPr lang="en-US"/>
              <a:t>i.MX 8M Plus Applications Processor</a:t>
            </a:r>
          </a:p>
        </p:txBody>
      </p:sp>
      <p:sp>
        <p:nvSpPr>
          <p:cNvPr id="96" name="Text Placeholder 4">
            <a:extLst>
              <a:ext uri="{FF2B5EF4-FFF2-40B4-BE49-F238E27FC236}">
                <a16:creationId xmlns:a16="http://schemas.microsoft.com/office/drawing/2014/main" id="{81C11968-BCAB-446A-8346-A2603B4EA2AD}"/>
              </a:ext>
            </a:extLst>
          </p:cNvPr>
          <p:cNvSpPr txBox="1">
            <a:spLocks/>
          </p:cNvSpPr>
          <p:nvPr/>
        </p:nvSpPr>
        <p:spPr>
          <a:xfrm>
            <a:off x="166282" y="906679"/>
            <a:ext cx="5118674" cy="5673469"/>
          </a:xfrm>
          <a:prstGeom prst="rect">
            <a:avLst/>
          </a:prstGeom>
          <a:noFill/>
        </p:spPr>
        <p:txBody>
          <a:bodyPr lIns="91440" tIns="45720" rIns="91440" bIns="45720" anchor="t"/>
          <a:lstStyle/>
          <a:p>
            <a:pPr marL="401320" marR="0" lvl="1" indent="-167640" algn="l" defTabSz="914400" rtl="0" eaLnBrk="1" fontAlgn="base" latinLnBrk="0" hangingPunct="1">
              <a:lnSpc>
                <a:spcPct val="100000"/>
              </a:lnSpc>
              <a:spcBef>
                <a:spcPts val="100"/>
              </a:spcBef>
              <a:spcAft>
                <a:spcPts val="100"/>
              </a:spcAft>
              <a:buClr>
                <a:prstClr val="black"/>
              </a:buClr>
              <a:buSzPct val="80000"/>
              <a:buFontTx/>
              <a:buNone/>
              <a:tabLst>
                <a:tab pos="1028674" algn="l"/>
              </a:tabLst>
              <a:defRPr/>
            </a:pPr>
            <a:endParaRPr lang="en-US" sz="300" b="1" i="0" u="none" strike="noStrike" kern="0" cap="none" spc="0" normalizeH="0" baseline="0" noProof="0" dirty="0">
              <a:ln>
                <a:noFill/>
              </a:ln>
              <a:solidFill>
                <a:srgbClr val="000000"/>
              </a:solidFill>
              <a:effectLst/>
              <a:uLnTx/>
              <a:uFillTx/>
              <a:cs typeface="Arial" charset="0"/>
            </a:endParaRPr>
          </a:p>
          <a:p>
            <a:pPr marL="401320" marR="0" lvl="1" indent="-167640" algn="l" defTabSz="914400" rtl="0" eaLnBrk="1" fontAlgn="base" latinLnBrk="0" hangingPunct="1">
              <a:lnSpc>
                <a:spcPct val="100000"/>
              </a:lnSpc>
              <a:spcBef>
                <a:spcPts val="100"/>
              </a:spcBef>
              <a:spcAft>
                <a:spcPts val="100"/>
              </a:spcAft>
              <a:buClr>
                <a:prstClr val="black"/>
              </a:buClr>
              <a:buSzPct val="80000"/>
              <a:buFontTx/>
              <a:buNone/>
              <a:tabLst>
                <a:tab pos="1028674" algn="l"/>
              </a:tabLst>
              <a:defRPr/>
            </a:pPr>
            <a:r>
              <a:rPr kumimoji="0" lang="en-US" sz="1200" b="1" i="0" u="none" strike="noStrike" kern="0" cap="none" spc="0" normalizeH="0" baseline="0" noProof="0" dirty="0">
                <a:ln>
                  <a:noFill/>
                </a:ln>
                <a:solidFill>
                  <a:srgbClr val="0070C0"/>
                </a:solidFill>
                <a:effectLst/>
                <a:uLnTx/>
                <a:uFillTx/>
                <a:latin typeface="Arial"/>
                <a:cs typeface="Arial"/>
              </a:rPr>
              <a:t>Feature Highlights:</a:t>
            </a:r>
            <a:endParaRPr lang="en-US" sz="1200" b="1" i="0" u="none" strike="noStrike" kern="0" cap="none" spc="0" normalizeH="0" baseline="0" noProof="0" dirty="0">
              <a:ln>
                <a:noFill/>
              </a:ln>
              <a:solidFill>
                <a:srgbClr val="0070C0"/>
              </a:solidFill>
              <a:effectLst/>
              <a:uLnTx/>
              <a:uFillTx/>
              <a:latin typeface="Arial"/>
              <a:cs typeface="Arial"/>
            </a:endParaRPr>
          </a:p>
          <a:p>
            <a:pPr marL="340995" lvl="1" indent="-109220" eaLnBrk="0" hangingPunct="0">
              <a:buFont typeface="Arial" panose="020B0604020202020204" pitchFamily="34" charset="0"/>
              <a:buChar char="•"/>
              <a:defRPr/>
            </a:pPr>
            <a:r>
              <a:rPr lang="en-US" sz="900" b="1" dirty="0">
                <a:solidFill>
                  <a:srgbClr val="000000"/>
                </a:solidFill>
                <a:latin typeface="Arial"/>
                <a:cs typeface="Arial"/>
              </a:rPr>
              <a:t>Quad Arm® Cortex-A53 </a:t>
            </a:r>
            <a:r>
              <a:rPr lang="en-US" sz="900" dirty="0">
                <a:solidFill>
                  <a:srgbClr val="000000"/>
                </a:solidFill>
                <a:latin typeface="Arial"/>
                <a:cs typeface="Arial"/>
              </a:rPr>
              <a:t>up to </a:t>
            </a:r>
            <a:r>
              <a:rPr lang="en-US" sz="900" b="1" dirty="0">
                <a:solidFill>
                  <a:srgbClr val="000000"/>
                </a:solidFill>
                <a:latin typeface="Arial"/>
                <a:cs typeface="Arial"/>
              </a:rPr>
              <a:t>1.8 GHz </a:t>
            </a:r>
            <a:endParaRPr lang="en-US" sz="900" b="1" dirty="0">
              <a:solidFill>
                <a:srgbClr val="000000"/>
              </a:solidFill>
            </a:endParaRPr>
          </a:p>
          <a:p>
            <a:pPr marL="340995" marR="0" lvl="1" indent="-10922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sz="900" dirty="0">
                <a:solidFill>
                  <a:srgbClr val="000000"/>
                </a:solidFill>
                <a:latin typeface="Arial"/>
                <a:cs typeface="Arial"/>
              </a:rPr>
              <a:t>Arm v8 fully 64-bit capable, 512KB L2 cache (ECC)</a:t>
            </a:r>
            <a:endParaRPr lang="en-US" sz="900" i="0" u="none" strike="noStrike" kern="1200" cap="none" spc="0" normalizeH="0" baseline="0" noProof="0" dirty="0">
              <a:ln>
                <a:noFill/>
              </a:ln>
              <a:solidFill>
                <a:srgbClr val="000000"/>
              </a:solidFill>
              <a:effectLst/>
              <a:uLnTx/>
              <a:uFillTx/>
              <a:latin typeface="Arial"/>
              <a:cs typeface="Arial"/>
            </a:endParaRPr>
          </a:p>
          <a:p>
            <a:pPr marL="340995" lvl="1" indent="-109220" eaLnBrk="0" hangingPunct="0">
              <a:buFont typeface="Arial" panose="020B0604020202020204" pitchFamily="34" charset="0"/>
              <a:buChar char="•"/>
              <a:defRPr/>
            </a:pPr>
            <a:r>
              <a:rPr lang="en-US" sz="900" b="1" dirty="0">
                <a:solidFill>
                  <a:srgbClr val="000000"/>
                </a:solidFill>
                <a:latin typeface="Arial"/>
                <a:cs typeface="Arial"/>
              </a:rPr>
              <a:t>Arm Cortex-M7 </a:t>
            </a:r>
            <a:r>
              <a:rPr lang="en-US" sz="900" dirty="0">
                <a:solidFill>
                  <a:srgbClr val="000000"/>
                </a:solidFill>
                <a:latin typeface="Arial"/>
                <a:cs typeface="Arial"/>
              </a:rPr>
              <a:t>up to </a:t>
            </a:r>
            <a:r>
              <a:rPr lang="en-US" sz="900" b="1" dirty="0">
                <a:solidFill>
                  <a:srgbClr val="000000"/>
                </a:solidFill>
                <a:latin typeface="Arial"/>
                <a:cs typeface="Arial"/>
              </a:rPr>
              <a:t>800MHz</a:t>
            </a:r>
            <a:r>
              <a:rPr lang="en-US" sz="900" dirty="0">
                <a:solidFill>
                  <a:srgbClr val="000000"/>
                </a:solidFill>
                <a:latin typeface="Arial"/>
                <a:cs typeface="Arial"/>
              </a:rPr>
              <a:t> with 512KB RAM (ECC)</a:t>
            </a:r>
          </a:p>
          <a:p>
            <a:pPr marL="340995" lvl="1" indent="-109220" eaLnBrk="0" hangingPunct="0">
              <a:buFont typeface="Arial" panose="020B0604020202020204" pitchFamily="34" charset="0"/>
              <a:buChar char="•"/>
              <a:defRPr/>
            </a:pPr>
            <a:r>
              <a:rPr lang="en-US" sz="900" b="1" dirty="0">
                <a:solidFill>
                  <a:srgbClr val="000000"/>
                </a:solidFill>
                <a:latin typeface="Arial"/>
                <a:cs typeface="Arial"/>
              </a:rPr>
              <a:t>Voice Acceleration co-processor</a:t>
            </a:r>
            <a:r>
              <a:rPr lang="en-US" sz="900" dirty="0">
                <a:solidFill>
                  <a:srgbClr val="000000"/>
                </a:solidFill>
                <a:latin typeface="Arial"/>
                <a:cs typeface="Arial"/>
              </a:rPr>
              <a:t>: HiFi 4 DSP up to 800MHz with 256KB RAM (ECC)</a:t>
            </a:r>
          </a:p>
          <a:p>
            <a:pPr marL="340995" lvl="1" indent="-109220" eaLnBrk="0" hangingPunct="0">
              <a:buFont typeface="Arial" panose="020B0604020202020204" pitchFamily="34" charset="0"/>
              <a:buChar char="•"/>
              <a:defRPr/>
            </a:pPr>
            <a:r>
              <a:rPr lang="en-US" sz="900" b="1" dirty="0">
                <a:solidFill>
                  <a:srgbClr val="000000"/>
                </a:solidFill>
                <a:latin typeface="Arial"/>
                <a:cs typeface="Arial"/>
              </a:rPr>
              <a:t>Machine Learning accelerator</a:t>
            </a:r>
            <a:r>
              <a:rPr lang="en-US" sz="900" dirty="0">
                <a:solidFill>
                  <a:srgbClr val="000000"/>
                </a:solidFill>
                <a:latin typeface="Arial"/>
                <a:cs typeface="Arial"/>
              </a:rPr>
              <a:t>: Neural Processing Unit (NPU) 2.3 TOPS performance</a:t>
            </a:r>
          </a:p>
          <a:p>
            <a:pPr marL="340995" lvl="1" indent="-109220" eaLnBrk="0" hangingPunct="0">
              <a:buFont typeface="Arial" panose="020B0604020202020204" pitchFamily="34" charset="0"/>
              <a:buChar char="•"/>
              <a:defRPr/>
            </a:pPr>
            <a:r>
              <a:rPr lang="en-US" sz="900" b="1" dirty="0">
                <a:solidFill>
                  <a:srgbClr val="000000"/>
                </a:solidFill>
                <a:latin typeface="Arial"/>
                <a:cs typeface="Arial"/>
              </a:rPr>
              <a:t>Package</a:t>
            </a:r>
            <a:r>
              <a:rPr lang="en-US" sz="900" dirty="0">
                <a:solidFill>
                  <a:srgbClr val="000000"/>
                </a:solidFill>
                <a:latin typeface="Arial"/>
                <a:cs typeface="Arial"/>
              </a:rPr>
              <a:t>: FCBGA 15x15mm, 0.5mm pitch, </a:t>
            </a:r>
            <a:r>
              <a:rPr lang="en-US" sz="900" dirty="0" err="1">
                <a:solidFill>
                  <a:srgbClr val="000000"/>
                </a:solidFill>
                <a:latin typeface="Arial"/>
                <a:cs typeface="Arial"/>
              </a:rPr>
              <a:t>depop</a:t>
            </a:r>
            <a:r>
              <a:rPr lang="en-US" sz="900" dirty="0">
                <a:solidFill>
                  <a:srgbClr val="000000"/>
                </a:solidFill>
                <a:latin typeface="Arial"/>
                <a:cs typeface="Arial"/>
              </a:rPr>
              <a:t> (consumer and industrial)</a:t>
            </a:r>
          </a:p>
          <a:p>
            <a:pPr marL="340995" lvl="1" indent="-109220" eaLnBrk="0" hangingPunct="0">
              <a:buFont typeface="Arial" panose="020B0604020202020204" pitchFamily="34" charset="0"/>
              <a:buChar char="•"/>
              <a:defRPr/>
            </a:pPr>
            <a:r>
              <a:rPr lang="en-US" sz="900" b="1" dirty="0">
                <a:solidFill>
                  <a:srgbClr val="000000"/>
                </a:solidFill>
                <a:latin typeface="Arial"/>
                <a:cs typeface="Arial"/>
              </a:rPr>
              <a:t>Operating System targets</a:t>
            </a:r>
            <a:r>
              <a:rPr lang="en-US" sz="900" dirty="0">
                <a:solidFill>
                  <a:srgbClr val="000000"/>
                </a:solidFill>
                <a:latin typeface="Arial"/>
                <a:cs typeface="Arial"/>
              </a:rPr>
              <a:t>: Linux OS, Android OS, HiFi4 SDK, FreeRTOS</a:t>
            </a:r>
          </a:p>
          <a:p>
            <a:pPr marL="340995" lvl="1" indent="-109220" eaLnBrk="0" hangingPunct="0">
              <a:buFont typeface="Arial" panose="020B0604020202020204" pitchFamily="34" charset="0"/>
              <a:buChar char="•"/>
              <a:defRPr/>
            </a:pPr>
            <a:r>
              <a:rPr lang="en-US" sz="900" b="1" dirty="0">
                <a:solidFill>
                  <a:srgbClr val="000000"/>
                </a:solidFill>
                <a:latin typeface="Arial"/>
                <a:cs typeface="Arial"/>
              </a:rPr>
              <a:t>Qualification</a:t>
            </a:r>
            <a:r>
              <a:rPr lang="en-US" sz="900" dirty="0">
                <a:solidFill>
                  <a:srgbClr val="000000"/>
                </a:solidFill>
                <a:latin typeface="Arial"/>
                <a:cs typeface="Arial"/>
              </a:rPr>
              <a:t>: Consumer (0C to +95C); Industrial (-40C to +105C)</a:t>
            </a:r>
            <a:endParaRPr lang="en-US" sz="900" i="0" u="none" strike="noStrike" kern="1200" cap="none" spc="0" normalizeH="0" baseline="0" noProof="0" dirty="0">
              <a:ln>
                <a:noFill/>
              </a:ln>
              <a:solidFill>
                <a:srgbClr val="000000"/>
              </a:solidFill>
              <a:effectLst/>
              <a:uLnTx/>
              <a:uFillTx/>
              <a:latin typeface="Arial"/>
              <a:cs typeface="Arial"/>
            </a:endParaRPr>
          </a:p>
          <a:p>
            <a:pPr marL="340995" lvl="1" indent="-109220" eaLnBrk="0" hangingPunct="0">
              <a:buFont typeface="Arial" panose="020B0604020202020204" pitchFamily="34" charset="0"/>
              <a:buChar char="•"/>
              <a:defRPr/>
            </a:pPr>
            <a:r>
              <a:rPr kumimoji="0" lang="en-US" sz="900" b="1" i="0" u="none" strike="noStrike" kern="1200" cap="none" spc="0" normalizeH="0" baseline="0" noProof="0" dirty="0">
                <a:ln>
                  <a:noFill/>
                </a:ln>
                <a:solidFill>
                  <a:srgbClr val="000000"/>
                </a:solidFill>
                <a:effectLst/>
                <a:uLnTx/>
                <a:uFillTx/>
                <a:latin typeface="Arial"/>
                <a:cs typeface="Arial"/>
              </a:rPr>
              <a:t>External memory</a:t>
            </a:r>
            <a:r>
              <a:rPr kumimoji="0" lang="en-US" sz="900" i="0" u="none" strike="noStrike" kern="1200" cap="none" spc="0" normalizeH="0" baseline="0" noProof="0" dirty="0">
                <a:ln>
                  <a:noFill/>
                </a:ln>
                <a:solidFill>
                  <a:srgbClr val="000000"/>
                </a:solidFill>
                <a:effectLst/>
                <a:uLnTx/>
                <a:uFillTx/>
                <a:latin typeface="Arial"/>
                <a:cs typeface="Arial"/>
              </a:rPr>
              <a:t>:</a:t>
            </a:r>
            <a:r>
              <a:rPr lang="en-US" sz="900" dirty="0">
                <a:solidFill>
                  <a:srgbClr val="000000"/>
                </a:solidFill>
                <a:latin typeface="Arial"/>
                <a:cs typeface="Arial"/>
              </a:rPr>
              <a:t> </a:t>
            </a:r>
            <a:endParaRPr lang="en-US" sz="900" i="0" u="none" strike="noStrike" kern="1200" cap="none" spc="0" normalizeH="0" baseline="0" noProof="0" dirty="0">
              <a:ln>
                <a:noFill/>
              </a:ln>
              <a:solidFill>
                <a:srgbClr val="000000"/>
              </a:solidFill>
              <a:effectLst/>
              <a:uLnTx/>
              <a:uFillTx/>
              <a:cs typeface="Arial" charset="0"/>
            </a:endParaRPr>
          </a:p>
          <a:p>
            <a:pPr marL="798195" lvl="2" indent="-109220" eaLnBrk="0" hangingPunct="0">
              <a:buFont typeface="Arial" panose="020B0604020202020204" pitchFamily="34" charset="0"/>
              <a:buChar char="•"/>
              <a:defRPr/>
            </a:pPr>
            <a:r>
              <a:rPr lang="en-US" sz="900" dirty="0">
                <a:solidFill>
                  <a:srgbClr val="000000"/>
                </a:solidFill>
                <a:latin typeface="Arial"/>
                <a:cs typeface="Arial"/>
              </a:rPr>
              <a:t>32-bit</a:t>
            </a:r>
            <a:r>
              <a:rPr kumimoji="0" lang="en-US" sz="900" i="0" u="none" strike="noStrike" kern="1200" cap="none" spc="0" normalizeH="0" baseline="0" noProof="0" dirty="0">
                <a:ln>
                  <a:noFill/>
                </a:ln>
                <a:solidFill>
                  <a:srgbClr val="000000"/>
                </a:solidFill>
                <a:effectLst/>
                <a:uLnTx/>
                <a:uFillTx/>
                <a:latin typeface="Arial"/>
                <a:cs typeface="Arial"/>
              </a:rPr>
              <a:t> LPDDR4/DDR4 (Inline ECC)</a:t>
            </a:r>
            <a:endParaRPr lang="en-US" sz="900" i="0" u="none" strike="noStrike" kern="1200" cap="none" spc="0" normalizeH="0" baseline="0" noProof="0" dirty="0">
              <a:ln>
                <a:noFill/>
              </a:ln>
              <a:solidFill>
                <a:srgbClr val="000000"/>
              </a:solidFill>
              <a:effectLst/>
              <a:uLnTx/>
              <a:uFillTx/>
              <a:latin typeface="Arial"/>
              <a:cs typeface="Arial"/>
            </a:endParaRPr>
          </a:p>
          <a:p>
            <a:pPr marL="798195" lvl="3" indent="-109220" eaLnBrk="0" hangingPunct="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Arial"/>
              </a:rPr>
              <a:t>3x SDIO3.0/eMMC5.1</a:t>
            </a:r>
            <a:endParaRPr lang="en-US" sz="900" i="0" u="none" strike="noStrike" kern="1200" cap="none" spc="0" normalizeH="0" baseline="0" noProof="0" dirty="0">
              <a:ln>
                <a:noFill/>
              </a:ln>
              <a:solidFill>
                <a:srgbClr val="000000"/>
              </a:solidFill>
              <a:effectLst/>
              <a:uLnTx/>
              <a:uFillTx/>
              <a:latin typeface="Arial"/>
              <a:cs typeface="Arial"/>
            </a:endParaRPr>
          </a:p>
          <a:p>
            <a:pPr marL="798195" lvl="3" indent="-109220" eaLnBrk="0" hangingPunct="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Arial"/>
              </a:rPr>
              <a:t>Dual-channel </a:t>
            </a:r>
            <a:r>
              <a:rPr kumimoji="0" lang="en-US" sz="900" i="0" u="none" strike="noStrike" kern="1200" cap="none" spc="0" normalizeH="0" baseline="0" noProof="0" dirty="0" err="1">
                <a:ln>
                  <a:noFill/>
                </a:ln>
                <a:solidFill>
                  <a:srgbClr val="000000"/>
                </a:solidFill>
                <a:effectLst/>
                <a:uLnTx/>
                <a:uFillTx/>
                <a:latin typeface="Arial"/>
                <a:cs typeface="Arial"/>
              </a:rPr>
              <a:t>QuadSPI</a:t>
            </a:r>
            <a:r>
              <a:rPr kumimoji="0" lang="en-US" sz="900" i="0" u="none" strike="noStrike" kern="1200" cap="none" spc="0" normalizeH="0" baseline="0" noProof="0" dirty="0">
                <a:ln>
                  <a:noFill/>
                </a:ln>
                <a:solidFill>
                  <a:srgbClr val="000000"/>
                </a:solidFill>
                <a:effectLst/>
                <a:uLnTx/>
                <a:uFillTx/>
                <a:latin typeface="Arial"/>
                <a:cs typeface="Arial"/>
              </a:rPr>
              <a:t> (XIP) or 1x </a:t>
            </a:r>
            <a:r>
              <a:rPr kumimoji="0" lang="en-US" sz="900" i="0" u="none" strike="noStrike" kern="1200" cap="none" spc="0" normalizeH="0" baseline="0" noProof="0" dirty="0" err="1">
                <a:ln>
                  <a:noFill/>
                </a:ln>
                <a:solidFill>
                  <a:srgbClr val="000000"/>
                </a:solidFill>
                <a:effectLst/>
                <a:uLnTx/>
                <a:uFillTx/>
                <a:latin typeface="Arial"/>
                <a:cs typeface="Arial"/>
              </a:rPr>
              <a:t>OctalSPI</a:t>
            </a:r>
            <a:endParaRPr lang="en-US" sz="900" i="0" u="none" strike="noStrike" kern="1200" cap="none" spc="0" normalizeH="0" baseline="0" noProof="0" dirty="0">
              <a:ln>
                <a:noFill/>
              </a:ln>
              <a:solidFill>
                <a:srgbClr val="000000"/>
              </a:solidFill>
              <a:effectLst/>
              <a:uLnTx/>
              <a:uFillTx/>
              <a:latin typeface="Arial"/>
              <a:cs typeface="Arial"/>
            </a:endParaRPr>
          </a:p>
          <a:p>
            <a:pPr marL="798195" lvl="3" indent="-109220" eaLnBrk="0" hangingPunct="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Arial"/>
              </a:rPr>
              <a:t>NAND Controller (BCH62)</a:t>
            </a:r>
            <a:endParaRPr lang="en-US" sz="900" i="0" u="none" strike="noStrike" kern="1200" cap="none" spc="0" normalizeH="0" baseline="0" noProof="0" dirty="0">
              <a:ln>
                <a:noFill/>
              </a:ln>
              <a:solidFill>
                <a:srgbClr val="000000"/>
              </a:solidFill>
              <a:effectLst/>
              <a:uLnTx/>
              <a:uFillTx/>
              <a:latin typeface="Arial"/>
              <a:cs typeface="Arial"/>
            </a:endParaRPr>
          </a:p>
          <a:p>
            <a:pPr marL="798195" lvl="3" indent="-109220" eaLnBrk="0" hangingPunct="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Arial"/>
              </a:rPr>
              <a:t>SPI NAND</a:t>
            </a:r>
            <a:endParaRPr lang="en-US" sz="900" i="0" u="none" strike="noStrike" kern="1200" cap="none" spc="0" normalizeH="0" baseline="0" noProof="0" dirty="0">
              <a:ln>
                <a:noFill/>
              </a:ln>
              <a:solidFill>
                <a:srgbClr val="000000"/>
              </a:solidFill>
              <a:effectLst/>
              <a:uLnTx/>
              <a:uFillTx/>
              <a:latin typeface="Arial"/>
              <a:cs typeface="Arial"/>
            </a:endParaRPr>
          </a:p>
          <a:p>
            <a:pPr marL="340995" lvl="1" indent="-109220">
              <a:buFont typeface="Arial" panose="020B0604020202020204" pitchFamily="34" charset="0"/>
              <a:buChar char="•"/>
              <a:defRPr/>
            </a:pPr>
            <a:r>
              <a:rPr kumimoji="0" lang="en-US" sz="900" b="1" i="0" u="none" strike="noStrike" kern="1200" cap="none" spc="0" normalizeH="0" baseline="0" noProof="0" dirty="0">
                <a:ln>
                  <a:noFill/>
                </a:ln>
                <a:solidFill>
                  <a:srgbClr val="000000"/>
                </a:solidFill>
                <a:effectLst/>
                <a:uLnTx/>
                <a:uFillTx/>
                <a:latin typeface="Arial"/>
                <a:cs typeface="Arial"/>
              </a:rPr>
              <a:t>Graphics </a:t>
            </a:r>
            <a:r>
              <a:rPr lang="en-US" sz="900" b="1" dirty="0">
                <a:solidFill>
                  <a:srgbClr val="000000"/>
                </a:solidFill>
                <a:latin typeface="Arial"/>
                <a:cs typeface="Arial"/>
              </a:rPr>
              <a:t>Processing Unit (GPU)</a:t>
            </a:r>
            <a:r>
              <a:rPr kumimoji="0" lang="en-US" sz="900" i="0" u="none" strike="noStrike" kern="1200" cap="none" spc="0" normalizeH="0" baseline="0" noProof="0" dirty="0">
                <a:ln>
                  <a:noFill/>
                </a:ln>
                <a:solidFill>
                  <a:srgbClr val="000000"/>
                </a:solidFill>
                <a:effectLst/>
                <a:uLnTx/>
                <a:uFillTx/>
                <a:latin typeface="Arial"/>
                <a:cs typeface="Arial"/>
              </a:rPr>
              <a:t>:</a:t>
            </a:r>
            <a:r>
              <a:rPr lang="en-US" sz="900" dirty="0">
                <a:solidFill>
                  <a:srgbClr val="000000"/>
                </a:solidFill>
                <a:latin typeface="Arial"/>
                <a:cs typeface="Arial"/>
              </a:rPr>
              <a:t> </a:t>
            </a:r>
          </a:p>
          <a:p>
            <a:pPr marL="798195" lvl="2" indent="-10922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Arial"/>
              </a:rPr>
              <a:t>GC7000UL (3D GPU, 2-shaders, OpenGL</a:t>
            </a:r>
            <a:r>
              <a:rPr kumimoji="0" lang="en-US" sz="900" i="0" u="none" strike="noStrike" kern="1200" cap="none" spc="0" normalizeH="0" baseline="30000" noProof="0" dirty="0">
                <a:ln>
                  <a:noFill/>
                </a:ln>
                <a:solidFill>
                  <a:srgbClr val="000000"/>
                </a:solidFill>
                <a:effectLst/>
                <a:uLnTx/>
                <a:uFillTx/>
                <a:latin typeface="Arial"/>
                <a:cs typeface="Arial"/>
              </a:rPr>
              <a:t>®</a:t>
            </a:r>
            <a:r>
              <a:rPr kumimoji="0" lang="en-US" sz="900" i="0" u="none" strike="noStrike" kern="1200" cap="none" spc="0" normalizeH="0" baseline="0" noProof="0" dirty="0">
                <a:ln>
                  <a:noFill/>
                </a:ln>
                <a:solidFill>
                  <a:srgbClr val="000000"/>
                </a:solidFill>
                <a:effectLst/>
                <a:uLnTx/>
                <a:uFillTx/>
                <a:latin typeface="Arial"/>
                <a:cs typeface="Arial"/>
              </a:rPr>
              <a:t> ES 3.1, Vulkan</a:t>
            </a:r>
            <a:r>
              <a:rPr kumimoji="0" lang="en-US" sz="900" i="0" u="none" strike="noStrike" kern="1200" cap="none" spc="0" normalizeH="0" baseline="30000" noProof="0" dirty="0">
                <a:ln>
                  <a:noFill/>
                </a:ln>
                <a:solidFill>
                  <a:srgbClr val="000000"/>
                </a:solidFill>
                <a:effectLst/>
                <a:uLnTx/>
                <a:uFillTx/>
                <a:latin typeface="Arial"/>
                <a:cs typeface="Arial"/>
              </a:rPr>
              <a:t>®</a:t>
            </a:r>
            <a:r>
              <a:rPr kumimoji="0" lang="en-US" sz="900" i="0" u="none" strike="noStrike" kern="1200" cap="none" spc="0" normalizeH="0" baseline="0" noProof="0" dirty="0">
                <a:ln>
                  <a:noFill/>
                </a:ln>
                <a:solidFill>
                  <a:srgbClr val="000000"/>
                </a:solidFill>
                <a:effectLst/>
                <a:uLnTx/>
                <a:uFillTx/>
                <a:latin typeface="Arial"/>
                <a:cs typeface="Arial"/>
              </a:rPr>
              <a:t>, Open CL</a:t>
            </a:r>
            <a:r>
              <a:rPr kumimoji="0" lang="en-US" sz="900" i="0" u="none" strike="noStrike" kern="1200" cap="none" spc="0" normalizeH="0" baseline="30000" noProof="0" dirty="0">
                <a:ln>
                  <a:noFill/>
                </a:ln>
                <a:solidFill>
                  <a:srgbClr val="000000"/>
                </a:solidFill>
                <a:effectLst/>
                <a:uLnTx/>
                <a:uFillTx/>
                <a:latin typeface="Arial"/>
                <a:cs typeface="Arial"/>
              </a:rPr>
              <a:t>™</a:t>
            </a:r>
            <a:r>
              <a:rPr kumimoji="0" lang="en-US" sz="900" i="0" u="none" strike="noStrike" kern="1200" cap="none" spc="0" normalizeH="0" baseline="0" noProof="0" dirty="0">
                <a:ln>
                  <a:noFill/>
                </a:ln>
                <a:solidFill>
                  <a:srgbClr val="000000"/>
                </a:solidFill>
                <a:effectLst/>
                <a:uLnTx/>
                <a:uFillTx/>
                <a:latin typeface="Arial"/>
                <a:cs typeface="Arial"/>
              </a:rPr>
              <a:t> 1.2 FP)</a:t>
            </a:r>
            <a:endParaRPr lang="en-US" sz="900" i="0" u="none" strike="noStrike" kern="1200" cap="none" spc="0" normalizeH="0" baseline="0" noProof="0" dirty="0">
              <a:ln>
                <a:noFill/>
              </a:ln>
              <a:solidFill>
                <a:srgbClr val="000000"/>
              </a:solidFill>
              <a:effectLst/>
              <a:uLnTx/>
              <a:uFillTx/>
              <a:latin typeface="Arial"/>
              <a:cs typeface="Arial"/>
            </a:endParaRPr>
          </a:p>
          <a:p>
            <a:pPr marL="798195" lvl="3" indent="-10922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Arial"/>
              </a:rPr>
              <a:t>GC520L (2D GPU, </a:t>
            </a:r>
            <a:r>
              <a:rPr kumimoji="0" lang="en-US" sz="900" i="0" u="none" strike="noStrike" kern="1200" cap="none" spc="0" normalizeH="0" baseline="0" noProof="0" dirty="0" err="1">
                <a:ln>
                  <a:noFill/>
                </a:ln>
                <a:solidFill>
                  <a:srgbClr val="000000"/>
                </a:solidFill>
                <a:effectLst/>
                <a:uLnTx/>
                <a:uFillTx/>
                <a:latin typeface="Arial"/>
                <a:cs typeface="Arial"/>
              </a:rPr>
              <a:t>OpenVG</a:t>
            </a:r>
            <a:r>
              <a:rPr kumimoji="0" lang="en-US" sz="900" i="0" u="none" strike="noStrike" kern="1200" cap="none" spc="0" normalizeH="0" baseline="30000" noProof="0" dirty="0">
                <a:ln>
                  <a:noFill/>
                </a:ln>
                <a:solidFill>
                  <a:srgbClr val="000000"/>
                </a:solidFill>
                <a:effectLst/>
                <a:uLnTx/>
                <a:uFillTx/>
                <a:latin typeface="Arial"/>
                <a:cs typeface="Arial"/>
              </a:rPr>
              <a:t>™</a:t>
            </a:r>
            <a:r>
              <a:rPr kumimoji="0" lang="en-US" sz="900" i="0" u="none" strike="noStrike" kern="1200" cap="none" spc="0" normalizeH="0" baseline="0" noProof="0" dirty="0">
                <a:ln>
                  <a:noFill/>
                </a:ln>
                <a:solidFill>
                  <a:srgbClr val="000000"/>
                </a:solidFill>
                <a:effectLst/>
                <a:uLnTx/>
                <a:uFillTx/>
                <a:latin typeface="Arial"/>
                <a:cs typeface="Arial"/>
              </a:rPr>
              <a:t> 1.1)</a:t>
            </a:r>
            <a:endParaRPr lang="en-US" altLang="en-US" sz="900" i="0" u="none" strike="noStrike" kern="1200" cap="none" spc="0" normalizeH="0" baseline="0" noProof="0" dirty="0">
              <a:ln>
                <a:noFill/>
              </a:ln>
              <a:solidFill>
                <a:srgbClr val="000000"/>
              </a:solidFill>
              <a:effectLst/>
              <a:uLnTx/>
              <a:uFillTx/>
              <a:latin typeface="Arial"/>
              <a:cs typeface="Arial"/>
            </a:endParaRPr>
          </a:p>
          <a:p>
            <a:pPr marL="340995" lvl="1" indent="-109220">
              <a:buFont typeface="Arial" panose="020B0604020202020204" pitchFamily="34" charset="0"/>
              <a:buChar char="•"/>
              <a:defRPr/>
            </a:pPr>
            <a:r>
              <a:rPr kumimoji="0" lang="en-US" altLang="ja-JP" sz="900" b="1" i="0" u="none" strike="noStrike" kern="1200" cap="none" spc="0" normalizeH="0" baseline="0" noProof="0" dirty="0">
                <a:ln>
                  <a:noFill/>
                </a:ln>
                <a:solidFill>
                  <a:srgbClr val="000000"/>
                </a:solidFill>
                <a:effectLst/>
                <a:uLnTx/>
                <a:uFillTx/>
                <a:latin typeface="Arial"/>
                <a:cs typeface="Arial"/>
              </a:rPr>
              <a:t>Video Processing Unit (VPU)</a:t>
            </a:r>
            <a:r>
              <a:rPr kumimoji="0" lang="en-US" altLang="ja-JP" sz="900" i="0" u="none" strike="noStrike" kern="1200" cap="none" spc="0" normalizeH="0" baseline="0" noProof="0" dirty="0">
                <a:ln>
                  <a:noFill/>
                </a:ln>
                <a:solidFill>
                  <a:srgbClr val="000000"/>
                </a:solidFill>
                <a:effectLst/>
                <a:uLnTx/>
                <a:uFillTx/>
                <a:latin typeface="Arial"/>
                <a:cs typeface="Arial"/>
              </a:rPr>
              <a:t>:</a:t>
            </a:r>
            <a:r>
              <a:rPr lang="en-US" altLang="ja-JP" sz="900" dirty="0">
                <a:solidFill>
                  <a:srgbClr val="000000"/>
                </a:solidFill>
                <a:latin typeface="Arial"/>
                <a:cs typeface="Arial"/>
              </a:rPr>
              <a:t> </a:t>
            </a:r>
          </a:p>
          <a:p>
            <a:pPr marL="798195" lvl="2" indent="-109220">
              <a:buFont typeface="Arial" panose="020B0604020202020204" pitchFamily="34" charset="0"/>
              <a:buChar char="•"/>
              <a:defRPr/>
            </a:pPr>
            <a:r>
              <a:rPr lang="en-US" altLang="ja-JP" sz="900" dirty="0">
                <a:solidFill>
                  <a:srgbClr val="000000"/>
                </a:solidFill>
                <a:latin typeface="Arial"/>
                <a:cs typeface="Arial"/>
              </a:rPr>
              <a:t>Decode: </a:t>
            </a:r>
            <a:r>
              <a:rPr kumimoji="0" lang="en-US" altLang="ja-JP" sz="900" i="0" u="none" strike="noStrike" kern="1200" cap="none" spc="0" normalizeH="0" baseline="0" noProof="0" dirty="0">
                <a:ln>
                  <a:noFill/>
                </a:ln>
                <a:solidFill>
                  <a:srgbClr val="000000"/>
                </a:solidFill>
                <a:effectLst/>
                <a:uLnTx/>
                <a:uFillTx/>
                <a:latin typeface="Arial"/>
                <a:cs typeface="Arial"/>
              </a:rPr>
              <a:t>1080p60 H.265, H.264, VP9, VP8</a:t>
            </a:r>
            <a:endParaRPr lang="en-US" altLang="ja-JP" sz="900" i="0" u="none" strike="noStrike" kern="1200" cap="none" spc="0" normalizeH="0" baseline="0" noProof="0" dirty="0">
              <a:ln>
                <a:noFill/>
              </a:ln>
              <a:solidFill>
                <a:srgbClr val="000000"/>
              </a:solidFill>
              <a:effectLst/>
              <a:uLnTx/>
              <a:uFillTx/>
              <a:latin typeface="Arial"/>
              <a:cs typeface="Arial"/>
            </a:endParaRPr>
          </a:p>
          <a:p>
            <a:pPr marL="798195" lvl="3" indent="-109220">
              <a:buFont typeface="Arial" panose="020B0604020202020204" pitchFamily="34" charset="0"/>
              <a:buChar char="•"/>
              <a:defRPr/>
            </a:pPr>
            <a:r>
              <a:rPr kumimoji="0" lang="en-US" altLang="ja-JP" sz="900" i="0" u="none" strike="noStrike" kern="1200" cap="none" spc="0" normalizeH="0" baseline="0" noProof="0" dirty="0">
                <a:ln>
                  <a:noFill/>
                </a:ln>
                <a:solidFill>
                  <a:srgbClr val="000000"/>
                </a:solidFill>
                <a:effectLst/>
                <a:uLnTx/>
                <a:uFillTx/>
                <a:latin typeface="Arial"/>
                <a:cs typeface="Arial"/>
              </a:rPr>
              <a:t>Encode: 1080p60 H.265, H.264</a:t>
            </a:r>
            <a:endParaRPr lang="en-US" altLang="ja-JP" sz="900" i="0" u="none" strike="noStrike" kern="1200" cap="none" spc="0" normalizeH="0" baseline="0" noProof="0" dirty="0">
              <a:ln>
                <a:noFill/>
              </a:ln>
              <a:solidFill>
                <a:srgbClr val="000000"/>
              </a:solidFill>
              <a:effectLst/>
              <a:uLnTx/>
              <a:uFillTx/>
              <a:latin typeface="Arial"/>
              <a:cs typeface="Arial"/>
            </a:endParaRPr>
          </a:p>
          <a:p>
            <a:pPr marL="340995" lvl="1" indent="-109220">
              <a:buFont typeface="Arial" panose="020B0604020202020204" pitchFamily="34" charset="0"/>
              <a:buChar char="•"/>
              <a:defRPr/>
            </a:pPr>
            <a:r>
              <a:rPr kumimoji="0" lang="en-US" sz="900" b="1" i="0" u="none" strike="noStrike" kern="1200" cap="none" spc="0" normalizeH="0" baseline="0" noProof="0" dirty="0">
                <a:ln>
                  <a:noFill/>
                </a:ln>
                <a:solidFill>
                  <a:srgbClr val="000000"/>
                </a:solidFill>
                <a:effectLst/>
                <a:uLnTx/>
                <a:uFillTx/>
                <a:latin typeface="Arial"/>
                <a:cs typeface="Arial"/>
              </a:rPr>
              <a:t>Display controllers </a:t>
            </a:r>
            <a:r>
              <a:rPr kumimoji="0" lang="en-US" sz="900" i="0" u="none" strike="noStrike" kern="1200" cap="none" spc="0" normalizeH="0" baseline="0" noProof="0" dirty="0">
                <a:ln>
                  <a:noFill/>
                </a:ln>
                <a:solidFill>
                  <a:srgbClr val="000000"/>
                </a:solidFill>
                <a:effectLst/>
                <a:uLnTx/>
                <a:uFillTx/>
                <a:latin typeface="Arial"/>
                <a:cs typeface="Arial"/>
              </a:rPr>
              <a:t>(up to 3 simultaneous displays):</a:t>
            </a:r>
            <a:r>
              <a:rPr lang="en-US" sz="900" dirty="0">
                <a:solidFill>
                  <a:srgbClr val="000000"/>
                </a:solidFill>
                <a:latin typeface="Arial"/>
                <a:cs typeface="Arial"/>
              </a:rPr>
              <a:t> </a:t>
            </a:r>
            <a:endParaRPr lang="en-US" sz="900" i="0" u="none" strike="noStrike" kern="1200" cap="none" spc="0" normalizeH="0" baseline="0" noProof="0" dirty="0">
              <a:ln>
                <a:noFill/>
              </a:ln>
              <a:solidFill>
                <a:srgbClr val="000000"/>
              </a:solidFill>
              <a:effectLst/>
              <a:uLnTx/>
              <a:uFillTx/>
              <a:cs typeface="Arial" charset="0"/>
            </a:endParaRPr>
          </a:p>
          <a:p>
            <a:pPr marL="798195" lvl="3" indent="-10922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Arial"/>
              </a:rPr>
              <a:t>1x HDMI 2.0a Tx (</a:t>
            </a:r>
            <a:r>
              <a:rPr kumimoji="0" lang="en-US" sz="900" i="0" u="none" strike="noStrike" kern="1200" cap="none" spc="0" normalizeH="0" baseline="0" noProof="0" dirty="0" err="1">
                <a:ln>
                  <a:noFill/>
                </a:ln>
                <a:solidFill>
                  <a:srgbClr val="000000"/>
                </a:solidFill>
                <a:effectLst/>
                <a:uLnTx/>
                <a:uFillTx/>
                <a:latin typeface="Arial"/>
                <a:cs typeface="Arial"/>
              </a:rPr>
              <a:t>eARC</a:t>
            </a:r>
            <a:r>
              <a:rPr kumimoji="0" lang="en-US" sz="900" i="0" u="none" strike="noStrike" kern="1200" cap="none" spc="0" normalizeH="0" baseline="0" noProof="0" dirty="0">
                <a:ln>
                  <a:noFill/>
                </a:ln>
                <a:solidFill>
                  <a:srgbClr val="000000"/>
                </a:solidFill>
                <a:effectLst/>
                <a:uLnTx/>
                <a:uFillTx/>
                <a:latin typeface="Arial"/>
                <a:cs typeface="Arial"/>
              </a:rPr>
              <a:t>) with PHY</a:t>
            </a:r>
            <a:endParaRPr lang="en-US" sz="900" i="0" u="none" strike="noStrike" kern="1200" cap="none" spc="0" normalizeH="0" baseline="0" noProof="0" dirty="0">
              <a:ln>
                <a:noFill/>
              </a:ln>
              <a:solidFill>
                <a:srgbClr val="000000"/>
              </a:solidFill>
              <a:effectLst/>
              <a:uLnTx/>
              <a:uFillTx/>
              <a:latin typeface="Arial"/>
              <a:cs typeface="Arial"/>
            </a:endParaRPr>
          </a:p>
          <a:p>
            <a:pPr marL="798195" lvl="3" indent="-109220">
              <a:buFont typeface="Arial" panose="020B0604020202020204" pitchFamily="34" charset="0"/>
              <a:buChar char="•"/>
              <a:defRPr/>
            </a:pPr>
            <a:r>
              <a:rPr kumimoji="0" lang="nn-NO" altLang="en-US" sz="900" i="0" u="none" strike="noStrike" kern="1200" cap="none" spc="0" normalizeH="0" baseline="0" noProof="0" dirty="0">
                <a:ln>
                  <a:noFill/>
                </a:ln>
                <a:solidFill>
                  <a:srgbClr val="000000"/>
                </a:solidFill>
                <a:effectLst/>
                <a:uLnTx/>
                <a:uFillTx/>
                <a:latin typeface="Arial"/>
                <a:cs typeface="Arial"/>
              </a:rPr>
              <a:t>1x LVDS Tx (4 or 8-lane) with PHY</a:t>
            </a:r>
            <a:endParaRPr lang="nn-NO" altLang="en-US" sz="900" i="0" u="none" strike="noStrike" kern="1200" cap="none" spc="0" normalizeH="0" baseline="0" noProof="0" dirty="0">
              <a:ln>
                <a:noFill/>
              </a:ln>
              <a:solidFill>
                <a:srgbClr val="000000"/>
              </a:solidFill>
              <a:effectLst/>
              <a:uLnTx/>
              <a:uFillTx/>
              <a:latin typeface="Arial"/>
              <a:cs typeface="Arial"/>
            </a:endParaRPr>
          </a:p>
          <a:p>
            <a:pPr marL="798195" lvl="3" indent="-109220" eaLnBrk="0" hangingPunct="0">
              <a:buFont typeface="Arial" panose="020B0604020202020204" pitchFamily="34" charset="0"/>
              <a:buChar char="•"/>
              <a:defRPr/>
            </a:pPr>
            <a:r>
              <a:rPr kumimoji="0" lang="en-US" altLang="en-US" sz="900" i="0" u="none" strike="noStrike" kern="1200" cap="none" spc="0" normalizeH="0" baseline="0" noProof="0" dirty="0">
                <a:ln>
                  <a:noFill/>
                </a:ln>
                <a:solidFill>
                  <a:srgbClr val="000000"/>
                </a:solidFill>
                <a:effectLst/>
                <a:uLnTx/>
                <a:uFillTx/>
                <a:latin typeface="Arial"/>
                <a:cs typeface="Arial"/>
              </a:rPr>
              <a:t>1x MIPI-DSI (4-lane) with PHY</a:t>
            </a:r>
            <a:endParaRPr lang="en-US" altLang="en-US" sz="900" b="1" i="0" u="none" strike="noStrike" kern="1200" cap="none" spc="0" normalizeH="0" baseline="0" noProof="0" dirty="0">
              <a:ln>
                <a:noFill/>
              </a:ln>
              <a:solidFill>
                <a:srgbClr val="000000"/>
              </a:solidFill>
              <a:effectLst/>
              <a:uLnTx/>
              <a:uFillTx/>
              <a:latin typeface="Arial"/>
              <a:ea typeface="Calibri" panose="020F0502020204030204" pitchFamily="34" charset="0"/>
              <a:cs typeface="Arial"/>
            </a:endParaRPr>
          </a:p>
          <a:p>
            <a:pPr marL="340995" marR="0" lvl="1" indent="-109220" algn="l"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lang="en-US" altLang="en-US" sz="900" b="1" dirty="0">
                <a:solidFill>
                  <a:srgbClr val="000000"/>
                </a:solidFill>
                <a:latin typeface="Arial"/>
                <a:ea typeface="Calibri" panose="020F0502020204030204" pitchFamily="34" charset="0"/>
                <a:cs typeface="Times New Roman"/>
              </a:rPr>
              <a:t>Vision:</a:t>
            </a:r>
          </a:p>
          <a:p>
            <a:pPr marL="798195" lvl="2" indent="-109220" eaLnBrk="0" hangingPunct="0">
              <a:buFont typeface="Arial" panose="020B0604020202020204" pitchFamily="34" charset="0"/>
              <a:buChar char="•"/>
              <a:defRPr/>
            </a:pPr>
            <a:r>
              <a:rPr kumimoji="0" lang="en-US" altLang="en-US" sz="90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a:rPr>
              <a:t>Camera (up to 2 cameras): 2x MIPI-CSI (4-lane) with PHY</a:t>
            </a:r>
            <a:endParaRPr lang="en-US" altLang="en-US" sz="90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a:endParaRPr>
          </a:p>
          <a:p>
            <a:pPr marL="798195" lvl="3" indent="-109220" eaLnBrk="0" hangingPunct="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Arial"/>
              </a:rPr>
              <a:t>Image Signal Processor (ISP): 12MP resolution, 2x187MP or 1x375MP input rate, 3-exposure HDR, </a:t>
            </a:r>
            <a:r>
              <a:rPr kumimoji="0" lang="en-US" sz="900" i="0" u="none" strike="noStrike" kern="1200" cap="none" spc="0" normalizeH="0" baseline="0" noProof="0" dirty="0" err="1">
                <a:ln>
                  <a:noFill/>
                </a:ln>
                <a:solidFill>
                  <a:srgbClr val="000000"/>
                </a:solidFill>
                <a:effectLst/>
                <a:uLnTx/>
                <a:uFillTx/>
                <a:latin typeface="Arial"/>
                <a:cs typeface="Arial"/>
              </a:rPr>
              <a:t>Dewarp</a:t>
            </a:r>
            <a:endParaRPr lang="en-US" sz="900" i="0" u="none" strike="noStrike" kern="1200" cap="none" spc="0" normalizeH="0" baseline="0" noProof="0" dirty="0">
              <a:ln>
                <a:noFill/>
              </a:ln>
              <a:solidFill>
                <a:srgbClr val="000000"/>
              </a:solidFill>
              <a:effectLst/>
              <a:uLnTx/>
              <a:uFillTx/>
              <a:latin typeface="Arial"/>
              <a:cs typeface="Arial"/>
            </a:endParaRPr>
          </a:p>
          <a:p>
            <a:pPr marL="340995" lvl="1" indent="-109220" eaLnBrk="0" hangingPunct="0">
              <a:buFont typeface="Arial" panose="020B0604020202020204" pitchFamily="34" charset="0"/>
              <a:buChar char="•"/>
              <a:defRPr/>
            </a:pPr>
            <a:r>
              <a:rPr kumimoji="0" lang="en-US" sz="900" b="1" i="0" u="none" strike="noStrike" kern="1200" cap="none" spc="0" normalizeH="0" baseline="0" noProof="0" dirty="0">
                <a:ln>
                  <a:noFill/>
                </a:ln>
                <a:solidFill>
                  <a:srgbClr val="000000"/>
                </a:solidFill>
                <a:effectLst/>
                <a:uLnTx/>
                <a:uFillTx/>
                <a:latin typeface="Arial"/>
                <a:cs typeface="Arial"/>
              </a:rPr>
              <a:t>Audio</a:t>
            </a:r>
            <a:r>
              <a:rPr kumimoji="0" lang="en-US" sz="900" i="0" u="none" strike="noStrike" kern="1200" cap="none" spc="0" normalizeH="0" baseline="0" noProof="0" dirty="0">
                <a:ln>
                  <a:noFill/>
                </a:ln>
                <a:solidFill>
                  <a:srgbClr val="000000"/>
                </a:solidFill>
                <a:effectLst/>
                <a:uLnTx/>
                <a:uFillTx/>
                <a:latin typeface="Arial"/>
                <a:cs typeface="Arial"/>
              </a:rPr>
              <a:t>:</a:t>
            </a:r>
            <a:r>
              <a:rPr lang="en-US" sz="900" dirty="0">
                <a:solidFill>
                  <a:srgbClr val="000000"/>
                </a:solidFill>
                <a:latin typeface="Arial"/>
                <a:cs typeface="Arial"/>
              </a:rPr>
              <a:t> </a:t>
            </a:r>
            <a:endParaRPr lang="en-US" sz="900" i="0" u="none" strike="noStrike" kern="1200" cap="none" spc="0" normalizeH="0" baseline="0" noProof="0" dirty="0">
              <a:ln>
                <a:noFill/>
              </a:ln>
              <a:solidFill>
                <a:srgbClr val="000000"/>
              </a:solidFill>
              <a:effectLst/>
              <a:uLnTx/>
              <a:uFillTx/>
              <a:cs typeface="Arial" charset="0"/>
            </a:endParaRPr>
          </a:p>
          <a:p>
            <a:pPr marL="798195" lvl="2" indent="-109220" eaLnBrk="0" hangingPunct="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Arial"/>
              </a:rPr>
              <a:t>18x I</a:t>
            </a:r>
            <a:r>
              <a:rPr kumimoji="0" lang="en-US" sz="900" i="0" u="none" strike="noStrike" kern="1200" cap="none" spc="0" normalizeH="0" baseline="30000" noProof="0" dirty="0">
                <a:ln>
                  <a:noFill/>
                </a:ln>
                <a:solidFill>
                  <a:srgbClr val="000000"/>
                </a:solidFill>
                <a:effectLst/>
                <a:uLnTx/>
                <a:uFillTx/>
                <a:latin typeface="Arial"/>
                <a:cs typeface="Arial"/>
              </a:rPr>
              <a:t>2</a:t>
            </a:r>
            <a:r>
              <a:rPr kumimoji="0" lang="en-US" sz="900" i="0" u="none" strike="noStrike" kern="1200" cap="none" spc="0" normalizeH="0" baseline="0" noProof="0" dirty="0">
                <a:ln>
                  <a:noFill/>
                </a:ln>
                <a:solidFill>
                  <a:srgbClr val="000000"/>
                </a:solidFill>
                <a:effectLst/>
                <a:uLnTx/>
                <a:uFillTx/>
                <a:latin typeface="Arial"/>
                <a:cs typeface="Arial"/>
              </a:rPr>
              <a:t>S TDM (32-bit @ 768KHz), DSD512, SP/DIF Tx + Rx</a:t>
            </a:r>
            <a:endParaRPr lang="en-US" sz="900" i="0" u="none" strike="noStrike" kern="1200" cap="none" spc="0" normalizeH="0" baseline="0" noProof="0" dirty="0">
              <a:ln>
                <a:noFill/>
              </a:ln>
              <a:solidFill>
                <a:srgbClr val="000000"/>
              </a:solidFill>
              <a:effectLst/>
              <a:uLnTx/>
              <a:uFillTx/>
              <a:latin typeface="Arial"/>
              <a:cs typeface="Arial"/>
            </a:endParaRPr>
          </a:p>
          <a:p>
            <a:pPr marL="798195" lvl="3" indent="-109220" eaLnBrk="0" hangingPunct="0">
              <a:buFont typeface="Arial" panose="020B0604020202020204" pitchFamily="34" charset="0"/>
              <a:buChar char="•"/>
              <a:defRPr/>
            </a:pPr>
            <a:r>
              <a:rPr kumimoji="0" lang="en-US" altLang="en-US" sz="90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a:rPr>
              <a:t>8 channel PDM microphone input</a:t>
            </a:r>
            <a:endParaRPr lang="en-US" altLang="en-US" sz="90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a:endParaRPr>
          </a:p>
          <a:p>
            <a:pPr marL="798195" lvl="3" indent="-109220">
              <a:buFont typeface="Arial" panose="020B0604020202020204" pitchFamily="34" charset="0"/>
              <a:buChar char="•"/>
              <a:defRPr/>
            </a:pPr>
            <a:r>
              <a:rPr kumimoji="0" lang="en-US" sz="900" i="0" u="none" strike="noStrike" kern="1200" cap="none" spc="0" normalizeH="0" baseline="0" noProof="0" dirty="0" err="1">
                <a:ln>
                  <a:noFill/>
                </a:ln>
                <a:solidFill>
                  <a:srgbClr val="000000"/>
                </a:solidFill>
                <a:effectLst/>
                <a:uLnTx/>
                <a:uFillTx/>
                <a:latin typeface="Arial"/>
                <a:cs typeface="Arial"/>
              </a:rPr>
              <a:t>eARC</a:t>
            </a:r>
            <a:r>
              <a:rPr kumimoji="0" lang="en-US" sz="900" i="0" u="none" strike="noStrike" kern="1200" cap="none" spc="0" normalizeH="0" baseline="0" noProof="0" dirty="0">
                <a:ln>
                  <a:noFill/>
                </a:ln>
                <a:solidFill>
                  <a:srgbClr val="000000"/>
                </a:solidFill>
                <a:effectLst/>
                <a:uLnTx/>
                <a:uFillTx/>
                <a:latin typeface="Arial"/>
                <a:cs typeface="Arial"/>
              </a:rPr>
              <a:t>, ASRC</a:t>
            </a:r>
            <a:endParaRPr lang="en-US" sz="900" i="0" u="none" strike="noStrike" kern="1200" cap="none" spc="0" normalizeH="0" baseline="0" noProof="0" dirty="0">
              <a:ln>
                <a:noFill/>
              </a:ln>
              <a:solidFill>
                <a:srgbClr val="000000"/>
              </a:solidFill>
              <a:effectLst/>
              <a:uLnTx/>
              <a:uFillTx/>
              <a:latin typeface="Arial"/>
              <a:cs typeface="Arial"/>
            </a:endParaRPr>
          </a:p>
          <a:p>
            <a:pPr marL="340995" marR="0" lvl="1" indent="-109220" algn="l" defTabSz="9144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en-US" sz="900" b="1" i="0" u="none" strike="noStrike" kern="1200" cap="none" spc="0" normalizeH="0" baseline="0" noProof="0" dirty="0">
                <a:ln>
                  <a:noFill/>
                </a:ln>
                <a:solidFill>
                  <a:srgbClr val="000000"/>
                </a:solidFill>
                <a:effectLst/>
                <a:uLnTx/>
                <a:uFillTx/>
                <a:latin typeface="Arial"/>
                <a:cs typeface="Arial"/>
              </a:rPr>
              <a:t>Connectivity and I/O</a:t>
            </a:r>
            <a:r>
              <a:rPr kumimoji="0" lang="en-US" sz="900" i="0" u="none" strike="noStrike" kern="1200" cap="none" spc="0" normalizeH="0" baseline="0" noProof="0" dirty="0">
                <a:ln>
                  <a:noFill/>
                </a:ln>
                <a:solidFill>
                  <a:srgbClr val="000000"/>
                </a:solidFill>
                <a:effectLst/>
                <a:uLnTx/>
                <a:uFillTx/>
                <a:latin typeface="Arial"/>
                <a:cs typeface="Arial"/>
              </a:rPr>
              <a:t>:</a:t>
            </a:r>
            <a:endParaRPr lang="en-US" sz="900" i="0" u="none" strike="noStrike" kern="1200" cap="none" spc="0" normalizeH="0" baseline="0" noProof="0" dirty="0">
              <a:ln>
                <a:noFill/>
              </a:ln>
              <a:solidFill>
                <a:srgbClr val="000000"/>
              </a:solidFill>
              <a:effectLst/>
              <a:uLnTx/>
              <a:uFillTx/>
              <a:latin typeface="Arial"/>
              <a:cs typeface="Arial"/>
            </a:endParaRPr>
          </a:p>
          <a:p>
            <a:pPr marL="798195" lvl="2" indent="-10922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Arial"/>
              </a:rPr>
              <a:t>2x USB 3.0/2.0 Type C with PHY</a:t>
            </a:r>
            <a:endParaRPr lang="en-US" sz="900" i="0" u="none" strike="noStrike" kern="1200" cap="none" spc="0" normalizeH="0" baseline="0" noProof="0" dirty="0">
              <a:ln>
                <a:noFill/>
              </a:ln>
              <a:solidFill>
                <a:srgbClr val="000000"/>
              </a:solidFill>
              <a:effectLst/>
              <a:uLnTx/>
              <a:uFillTx/>
              <a:latin typeface="Arial"/>
              <a:cs typeface="Arial"/>
            </a:endParaRPr>
          </a:p>
          <a:p>
            <a:pPr marL="798195" lvl="2" indent="-10922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Arial"/>
              </a:rPr>
              <a:t>1x PCIe Gen 3.0 (1 lane) with L1 Substates for fast wake from low power mode</a:t>
            </a:r>
            <a:endParaRPr lang="en-US" sz="900" i="0" u="none" strike="noStrike" kern="1200" cap="none" spc="0" normalizeH="0" baseline="0" noProof="0" dirty="0">
              <a:ln>
                <a:noFill/>
              </a:ln>
              <a:solidFill>
                <a:srgbClr val="000000"/>
              </a:solidFill>
              <a:effectLst/>
              <a:uLnTx/>
              <a:uFillTx/>
              <a:latin typeface="Arial"/>
              <a:cs typeface="Arial"/>
            </a:endParaRPr>
          </a:p>
          <a:p>
            <a:pPr marL="798195" lvl="2" indent="-10922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Arial"/>
              </a:rPr>
              <a:t>2x </a:t>
            </a:r>
            <a:r>
              <a:rPr kumimoji="0" lang="en-US" altLang="en-US" sz="90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a:rPr>
              <a:t>Gigabit Ethernet with IEEE 1588, EEE and AVB (one with TSN, but no EEE)</a:t>
            </a:r>
            <a:endParaRPr lang="en-US" altLang="en-US" sz="900" i="0" u="none" strike="noStrike" kern="1200" cap="none" spc="0" normalizeH="0" baseline="0" noProof="0" dirty="0">
              <a:ln>
                <a:noFill/>
              </a:ln>
              <a:solidFill>
                <a:srgbClr val="000000"/>
              </a:solidFill>
              <a:effectLst/>
              <a:uLnTx/>
              <a:uFillTx/>
              <a:latin typeface="Arial"/>
              <a:ea typeface="Calibri" panose="020F0502020204030204" pitchFamily="34" charset="0"/>
              <a:cs typeface="Times New Roman"/>
            </a:endParaRPr>
          </a:p>
          <a:p>
            <a:pPr marL="798195" lvl="2" indent="-109220">
              <a:buFont typeface="Arial" panose="020B0604020202020204" pitchFamily="34" charset="0"/>
              <a:buChar char="•"/>
              <a:defRPr/>
            </a:pPr>
            <a:r>
              <a:rPr kumimoji="0" lang="en-US" sz="900" i="0" u="none" strike="noStrike" kern="1200" cap="none" spc="0" normalizeH="0" baseline="0" noProof="0" dirty="0">
                <a:ln>
                  <a:noFill/>
                </a:ln>
                <a:solidFill>
                  <a:srgbClr val="000000"/>
                </a:solidFill>
                <a:effectLst/>
                <a:uLnTx/>
                <a:uFillTx/>
                <a:latin typeface="Arial"/>
                <a:cs typeface="Times New Roman"/>
              </a:rPr>
              <a:t>2x CAN/CAN FD</a:t>
            </a:r>
            <a:endParaRPr lang="en-US" sz="900" i="0" u="none" strike="noStrike" kern="1200" cap="none" spc="0" normalizeH="0" baseline="0" noProof="0" dirty="0">
              <a:ln>
                <a:noFill/>
              </a:ln>
              <a:solidFill>
                <a:srgbClr val="000000"/>
              </a:solidFill>
              <a:effectLst/>
              <a:uLnTx/>
              <a:uFillTx/>
              <a:latin typeface="Arial"/>
              <a:cs typeface="Times New Roman"/>
            </a:endParaRPr>
          </a:p>
        </p:txBody>
      </p:sp>
      <p:sp>
        <p:nvSpPr>
          <p:cNvPr id="7" name="Rectangle 6">
            <a:extLst>
              <a:ext uri="{FF2B5EF4-FFF2-40B4-BE49-F238E27FC236}">
                <a16:creationId xmlns:a16="http://schemas.microsoft.com/office/drawing/2014/main" id="{4B9AFB40-5B85-4C8F-8680-BD4F68F3B742}"/>
              </a:ext>
            </a:extLst>
          </p:cNvPr>
          <p:cNvSpPr/>
          <p:nvPr/>
        </p:nvSpPr>
        <p:spPr>
          <a:xfrm>
            <a:off x="5548385" y="1327243"/>
            <a:ext cx="6191075" cy="437540"/>
          </a:xfrm>
          <a:prstGeom prst="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182880" tIns="182880" rIns="182880" bIns="182880" rtlCol="0" anchor="t"/>
          <a:lstStyle/>
          <a:p>
            <a:pPr algn="ctr"/>
            <a:r>
              <a:rPr lang="en-US" sz="1200">
                <a:solidFill>
                  <a:schemeClr val="bg1"/>
                </a:solidFill>
                <a:latin typeface="+mj-lt"/>
              </a:rPr>
              <a:t>i.MX 8M Plus </a:t>
            </a:r>
          </a:p>
        </p:txBody>
      </p:sp>
      <p:grpSp>
        <p:nvGrpSpPr>
          <p:cNvPr id="5" name="Group 4">
            <a:extLst>
              <a:ext uri="{FF2B5EF4-FFF2-40B4-BE49-F238E27FC236}">
                <a16:creationId xmlns:a16="http://schemas.microsoft.com/office/drawing/2014/main" id="{691D4AA1-053A-4303-8937-1FAF9514F983}"/>
              </a:ext>
            </a:extLst>
          </p:cNvPr>
          <p:cNvGrpSpPr/>
          <p:nvPr/>
        </p:nvGrpSpPr>
        <p:grpSpPr>
          <a:xfrm>
            <a:off x="5284956" y="1764783"/>
            <a:ext cx="6740762" cy="3647726"/>
            <a:chOff x="5284956" y="1764783"/>
            <a:chExt cx="6740762" cy="3647726"/>
          </a:xfrm>
        </p:grpSpPr>
        <p:pic>
          <p:nvPicPr>
            <p:cNvPr id="4" name="Picture 3" descr="Graphical user interface, table&#10;&#10;Description automatically generated">
              <a:extLst>
                <a:ext uri="{FF2B5EF4-FFF2-40B4-BE49-F238E27FC236}">
                  <a16:creationId xmlns:a16="http://schemas.microsoft.com/office/drawing/2014/main" id="{5EDDF8E6-92A1-4119-AE08-4079B0A41BC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84956" y="1764783"/>
              <a:ext cx="6740762" cy="3647726"/>
            </a:xfrm>
            <a:prstGeom prst="rect">
              <a:avLst/>
            </a:prstGeom>
          </p:spPr>
        </p:pic>
        <p:sp>
          <p:nvSpPr>
            <p:cNvPr id="3" name="Rectangle 2">
              <a:extLst>
                <a:ext uri="{FF2B5EF4-FFF2-40B4-BE49-F238E27FC236}">
                  <a16:creationId xmlns:a16="http://schemas.microsoft.com/office/drawing/2014/main" id="{E341722E-4D23-4DA5-973A-D18B4C98B9EF}"/>
                </a:ext>
              </a:extLst>
            </p:cNvPr>
            <p:cNvSpPr/>
            <p:nvPr/>
          </p:nvSpPr>
          <p:spPr>
            <a:xfrm>
              <a:off x="10277477" y="4605336"/>
              <a:ext cx="145205" cy="100013"/>
            </a:xfrm>
            <a:prstGeom prst="rect">
              <a:avLst/>
            </a:prstGeom>
            <a:solidFill>
              <a:schemeClr val="tx2">
                <a:lumMod val="9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182880" rIns="182880" bIns="182880" rtlCol="0" anchor="t"/>
            <a:lstStyle/>
            <a:p>
              <a:pPr algn="l"/>
              <a:endParaRPr lang="en-US">
                <a:solidFill>
                  <a:schemeClr val="bg1"/>
                </a:solidFill>
                <a:latin typeface="+mj-lt"/>
              </a:endParaRPr>
            </a:p>
          </p:txBody>
        </p:sp>
      </p:grpSp>
    </p:spTree>
    <p:extLst>
      <p:ext uri="{BB962C8B-B14F-4D97-AF65-F5344CB8AC3E}">
        <p14:creationId xmlns:p14="http://schemas.microsoft.com/office/powerpoint/2010/main" val="1370508676"/>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B78324B-8E0D-422F-9AF2-344E49B405E9}"/>
              </a:ext>
            </a:extLst>
          </p:cNvPr>
          <p:cNvSpPr>
            <a:spLocks noGrp="1"/>
          </p:cNvSpPr>
          <p:nvPr>
            <p:ph type="title"/>
          </p:nvPr>
        </p:nvSpPr>
        <p:spPr/>
        <p:txBody>
          <a:bodyPr/>
          <a:lstStyle/>
          <a:p>
            <a:r>
              <a:rPr lang="en-US"/>
              <a:t>i.MX 8M Plus Configurations</a:t>
            </a:r>
          </a:p>
        </p:txBody>
      </p:sp>
      <p:sp>
        <p:nvSpPr>
          <p:cNvPr id="3" name="Rectangle: Rounded Corners 2">
            <a:extLst>
              <a:ext uri="{FF2B5EF4-FFF2-40B4-BE49-F238E27FC236}">
                <a16:creationId xmlns:a16="http://schemas.microsoft.com/office/drawing/2014/main" id="{76DE54E5-5CDE-4B70-B394-DB16689CB42B}"/>
              </a:ext>
            </a:extLst>
          </p:cNvPr>
          <p:cNvSpPr/>
          <p:nvPr/>
        </p:nvSpPr>
        <p:spPr>
          <a:xfrm>
            <a:off x="315761" y="973123"/>
            <a:ext cx="1702966" cy="360727"/>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182880" tIns="182880" rIns="182880" bIns="182880" rtlCol="0" anchor="t"/>
          <a:lstStyle/>
          <a:p>
            <a:pPr algn="l"/>
            <a:endParaRPr lang="en-US" sz="1200">
              <a:solidFill>
                <a:schemeClr val="bg1"/>
              </a:solidFill>
              <a:latin typeface="+mj-lt"/>
            </a:endParaRPr>
          </a:p>
        </p:txBody>
      </p:sp>
      <p:sp>
        <p:nvSpPr>
          <p:cNvPr id="4" name="Rectangle: Rounded Corners 3">
            <a:extLst>
              <a:ext uri="{FF2B5EF4-FFF2-40B4-BE49-F238E27FC236}">
                <a16:creationId xmlns:a16="http://schemas.microsoft.com/office/drawing/2014/main" id="{89AD82B4-3B3E-4939-9E51-DD8A29C4B6D5}"/>
              </a:ext>
            </a:extLst>
          </p:cNvPr>
          <p:cNvSpPr/>
          <p:nvPr/>
        </p:nvSpPr>
        <p:spPr>
          <a:xfrm>
            <a:off x="2171127" y="973123"/>
            <a:ext cx="1702966" cy="360727"/>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182880" tIns="182880" rIns="182880" bIns="182880" rtlCol="0" anchor="t"/>
          <a:lstStyle/>
          <a:p>
            <a:pPr algn="l"/>
            <a:endParaRPr lang="en-US">
              <a:solidFill>
                <a:schemeClr val="bg1"/>
              </a:solidFill>
              <a:latin typeface="+mj-lt"/>
            </a:endParaRPr>
          </a:p>
        </p:txBody>
      </p:sp>
      <p:sp>
        <p:nvSpPr>
          <p:cNvPr id="5" name="Rectangle: Rounded Corners 4">
            <a:extLst>
              <a:ext uri="{FF2B5EF4-FFF2-40B4-BE49-F238E27FC236}">
                <a16:creationId xmlns:a16="http://schemas.microsoft.com/office/drawing/2014/main" id="{C4C1E863-BE2A-414E-B37C-0FF67B446A6C}"/>
              </a:ext>
            </a:extLst>
          </p:cNvPr>
          <p:cNvSpPr/>
          <p:nvPr/>
        </p:nvSpPr>
        <p:spPr>
          <a:xfrm>
            <a:off x="4026493" y="973122"/>
            <a:ext cx="1702966" cy="360727"/>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182880" tIns="182880" rIns="182880" bIns="182880" rtlCol="0" anchor="t"/>
          <a:lstStyle/>
          <a:p>
            <a:pPr algn="l"/>
            <a:endParaRPr lang="en-US">
              <a:solidFill>
                <a:schemeClr val="bg1"/>
              </a:solidFill>
              <a:latin typeface="+mj-lt"/>
            </a:endParaRPr>
          </a:p>
        </p:txBody>
      </p:sp>
      <p:sp>
        <p:nvSpPr>
          <p:cNvPr id="6" name="Rectangle: Rounded Corners 5">
            <a:extLst>
              <a:ext uri="{FF2B5EF4-FFF2-40B4-BE49-F238E27FC236}">
                <a16:creationId xmlns:a16="http://schemas.microsoft.com/office/drawing/2014/main" id="{D5851F47-CDEE-4370-8C1D-2EAF9D6CB59A}"/>
              </a:ext>
            </a:extLst>
          </p:cNvPr>
          <p:cNvSpPr/>
          <p:nvPr/>
        </p:nvSpPr>
        <p:spPr>
          <a:xfrm>
            <a:off x="5881859" y="968924"/>
            <a:ext cx="1702966" cy="360727"/>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182880" tIns="182880" rIns="182880" bIns="182880" rtlCol="0" anchor="t"/>
          <a:lstStyle/>
          <a:p>
            <a:pPr algn="l"/>
            <a:endParaRPr lang="en-US">
              <a:solidFill>
                <a:schemeClr val="bg1"/>
              </a:solidFill>
              <a:latin typeface="+mj-lt"/>
            </a:endParaRPr>
          </a:p>
        </p:txBody>
      </p:sp>
      <p:sp>
        <p:nvSpPr>
          <p:cNvPr id="7" name="Rectangle: Rounded Corners 6">
            <a:extLst>
              <a:ext uri="{FF2B5EF4-FFF2-40B4-BE49-F238E27FC236}">
                <a16:creationId xmlns:a16="http://schemas.microsoft.com/office/drawing/2014/main" id="{81F9CAFA-0E44-4B80-80BD-A3059C6CDD1C}"/>
              </a:ext>
            </a:extLst>
          </p:cNvPr>
          <p:cNvSpPr/>
          <p:nvPr/>
        </p:nvSpPr>
        <p:spPr>
          <a:xfrm>
            <a:off x="7737225" y="968923"/>
            <a:ext cx="1702966" cy="360727"/>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182880" tIns="182880" rIns="182880" bIns="182880" rtlCol="0" anchor="t"/>
          <a:lstStyle/>
          <a:p>
            <a:pPr algn="l"/>
            <a:endParaRPr lang="en-US">
              <a:solidFill>
                <a:schemeClr val="bg1"/>
              </a:solidFill>
              <a:latin typeface="+mj-lt"/>
            </a:endParaRPr>
          </a:p>
        </p:txBody>
      </p:sp>
      <p:sp>
        <p:nvSpPr>
          <p:cNvPr id="8" name="Rectangle: Rounded Corners 7">
            <a:extLst>
              <a:ext uri="{FF2B5EF4-FFF2-40B4-BE49-F238E27FC236}">
                <a16:creationId xmlns:a16="http://schemas.microsoft.com/office/drawing/2014/main" id="{AE20C69A-4A38-48E3-B06A-3FFC6F469B28}"/>
              </a:ext>
            </a:extLst>
          </p:cNvPr>
          <p:cNvSpPr/>
          <p:nvPr/>
        </p:nvSpPr>
        <p:spPr>
          <a:xfrm>
            <a:off x="9592591" y="968922"/>
            <a:ext cx="1702966" cy="360727"/>
          </a:xfrm>
          <a:prstGeom prst="roundRect">
            <a:avLst/>
          </a:prstGeom>
          <a:solidFill>
            <a:schemeClr val="accent2"/>
          </a:solidFill>
          <a:ln>
            <a:noFill/>
          </a:ln>
        </p:spPr>
        <p:style>
          <a:lnRef idx="0">
            <a:scrgbClr r="0" g="0" b="0"/>
          </a:lnRef>
          <a:fillRef idx="0">
            <a:scrgbClr r="0" g="0" b="0"/>
          </a:fillRef>
          <a:effectRef idx="0">
            <a:scrgbClr r="0" g="0" b="0"/>
          </a:effectRef>
          <a:fontRef idx="minor">
            <a:schemeClr val="lt1"/>
          </a:fontRef>
        </p:style>
        <p:txBody>
          <a:bodyPr lIns="182880" tIns="182880" rIns="182880" bIns="182880" rtlCol="0" anchor="t"/>
          <a:lstStyle/>
          <a:p>
            <a:pPr algn="l"/>
            <a:endParaRPr lang="en-US">
              <a:solidFill>
                <a:schemeClr val="bg1"/>
              </a:solidFill>
              <a:latin typeface="+mj-lt"/>
            </a:endParaRPr>
          </a:p>
        </p:txBody>
      </p:sp>
      <p:graphicFrame>
        <p:nvGraphicFramePr>
          <p:cNvPr id="9" name="Table 9">
            <a:extLst>
              <a:ext uri="{FF2B5EF4-FFF2-40B4-BE49-F238E27FC236}">
                <a16:creationId xmlns:a16="http://schemas.microsoft.com/office/drawing/2014/main" id="{B34597B9-D08B-409F-A792-D3C50E3C9ED6}"/>
              </a:ext>
            </a:extLst>
          </p:cNvPr>
          <p:cNvGraphicFramePr>
            <a:graphicFrameLocks noGrp="1"/>
          </p:cNvGraphicFramePr>
          <p:nvPr>
            <p:extLst>
              <p:ext uri="{D42A27DB-BD31-4B8C-83A1-F6EECF244321}">
                <p14:modId xmlns:p14="http://schemas.microsoft.com/office/powerpoint/2010/main" val="189284086"/>
              </p:ext>
            </p:extLst>
          </p:nvPr>
        </p:nvGraphicFramePr>
        <p:xfrm>
          <a:off x="315761" y="1501032"/>
          <a:ext cx="11317735" cy="4915665"/>
        </p:xfrm>
        <a:graphic>
          <a:graphicData uri="http://schemas.openxmlformats.org/drawingml/2006/table">
            <a:tbl>
              <a:tblPr firstRow="1" bandRow="1">
                <a:tableStyleId>{22838BEF-8BB2-4498-84A7-C5851F593DF1}</a:tableStyleId>
              </a:tblPr>
              <a:tblGrid>
                <a:gridCol w="1322120">
                  <a:extLst>
                    <a:ext uri="{9D8B030D-6E8A-4147-A177-3AD203B41FA5}">
                      <a16:colId xmlns:a16="http://schemas.microsoft.com/office/drawing/2014/main" val="3584752886"/>
                    </a:ext>
                  </a:extLst>
                </a:gridCol>
                <a:gridCol w="1107716">
                  <a:extLst>
                    <a:ext uri="{9D8B030D-6E8A-4147-A177-3AD203B41FA5}">
                      <a16:colId xmlns:a16="http://schemas.microsoft.com/office/drawing/2014/main" val="4112112836"/>
                    </a:ext>
                  </a:extLst>
                </a:gridCol>
                <a:gridCol w="1109200">
                  <a:extLst>
                    <a:ext uri="{9D8B030D-6E8A-4147-A177-3AD203B41FA5}">
                      <a16:colId xmlns:a16="http://schemas.microsoft.com/office/drawing/2014/main" val="1270112727"/>
                    </a:ext>
                  </a:extLst>
                </a:gridCol>
                <a:gridCol w="889074">
                  <a:extLst>
                    <a:ext uri="{9D8B030D-6E8A-4147-A177-3AD203B41FA5}">
                      <a16:colId xmlns:a16="http://schemas.microsoft.com/office/drawing/2014/main" val="3669661430"/>
                    </a:ext>
                  </a:extLst>
                </a:gridCol>
                <a:gridCol w="681391">
                  <a:extLst>
                    <a:ext uri="{9D8B030D-6E8A-4147-A177-3AD203B41FA5}">
                      <a16:colId xmlns:a16="http://schemas.microsoft.com/office/drawing/2014/main" val="274705012"/>
                    </a:ext>
                  </a:extLst>
                </a:gridCol>
                <a:gridCol w="681391">
                  <a:extLst>
                    <a:ext uri="{9D8B030D-6E8A-4147-A177-3AD203B41FA5}">
                      <a16:colId xmlns:a16="http://schemas.microsoft.com/office/drawing/2014/main" val="282922669"/>
                    </a:ext>
                  </a:extLst>
                </a:gridCol>
                <a:gridCol w="1665624">
                  <a:extLst>
                    <a:ext uri="{9D8B030D-6E8A-4147-A177-3AD203B41FA5}">
                      <a16:colId xmlns:a16="http://schemas.microsoft.com/office/drawing/2014/main" val="4106375353"/>
                    </a:ext>
                  </a:extLst>
                </a:gridCol>
                <a:gridCol w="681391">
                  <a:extLst>
                    <a:ext uri="{9D8B030D-6E8A-4147-A177-3AD203B41FA5}">
                      <a16:colId xmlns:a16="http://schemas.microsoft.com/office/drawing/2014/main" val="3292361747"/>
                    </a:ext>
                  </a:extLst>
                </a:gridCol>
                <a:gridCol w="757102">
                  <a:extLst>
                    <a:ext uri="{9D8B030D-6E8A-4147-A177-3AD203B41FA5}">
                      <a16:colId xmlns:a16="http://schemas.microsoft.com/office/drawing/2014/main" val="4212411472"/>
                    </a:ext>
                  </a:extLst>
                </a:gridCol>
                <a:gridCol w="757102">
                  <a:extLst>
                    <a:ext uri="{9D8B030D-6E8A-4147-A177-3AD203B41FA5}">
                      <a16:colId xmlns:a16="http://schemas.microsoft.com/office/drawing/2014/main" val="1245787155"/>
                    </a:ext>
                  </a:extLst>
                </a:gridCol>
                <a:gridCol w="1665624">
                  <a:extLst>
                    <a:ext uri="{9D8B030D-6E8A-4147-A177-3AD203B41FA5}">
                      <a16:colId xmlns:a16="http://schemas.microsoft.com/office/drawing/2014/main" val="2806598822"/>
                    </a:ext>
                  </a:extLst>
                </a:gridCol>
              </a:tblGrid>
              <a:tr h="563121">
                <a:tc>
                  <a:txBody>
                    <a:bodyPr/>
                    <a:lstStyle/>
                    <a:p>
                      <a:pPr algn="ctr"/>
                      <a:r>
                        <a:rPr lang="en-US" sz="1000" b="1">
                          <a:solidFill>
                            <a:schemeClr val="bg1"/>
                          </a:solidFill>
                        </a:rPr>
                        <a:t>Part Number</a:t>
                      </a:r>
                    </a:p>
                  </a:txBody>
                  <a:tcPr anchor="ctr">
                    <a:solidFill>
                      <a:schemeClr val="tx1">
                        <a:lumMod val="50000"/>
                        <a:lumOff val="50000"/>
                      </a:schemeClr>
                    </a:solidFill>
                  </a:tcPr>
                </a:tc>
                <a:tc>
                  <a:txBody>
                    <a:bodyPr/>
                    <a:lstStyle/>
                    <a:p>
                      <a:pPr algn="ctr"/>
                      <a:r>
                        <a:rPr lang="en-US" sz="1000" b="1">
                          <a:solidFill>
                            <a:schemeClr val="bg1"/>
                          </a:solidFill>
                        </a:rPr>
                        <a:t>Sub Family</a:t>
                      </a:r>
                    </a:p>
                  </a:txBody>
                  <a:tcPr anchor="ctr">
                    <a:solidFill>
                      <a:schemeClr val="tx1">
                        <a:lumMod val="50000"/>
                        <a:lumOff val="50000"/>
                      </a:schemeClr>
                    </a:solidFill>
                  </a:tcPr>
                </a:tc>
                <a:tc>
                  <a:txBody>
                    <a:bodyPr/>
                    <a:lstStyle/>
                    <a:p>
                      <a:pPr algn="ctr"/>
                      <a:r>
                        <a:rPr lang="en-US" sz="1000" b="1">
                          <a:solidFill>
                            <a:schemeClr val="bg1"/>
                          </a:solidFill>
                        </a:rPr>
                        <a:t>Application Requirements</a:t>
                      </a:r>
                    </a:p>
                  </a:txBody>
                  <a:tcPr anchor="ctr">
                    <a:solidFill>
                      <a:schemeClr val="tx1">
                        <a:lumMod val="50000"/>
                        <a:lumOff val="50000"/>
                      </a:schemeClr>
                    </a:solidFill>
                  </a:tcPr>
                </a:tc>
                <a:tc>
                  <a:txBody>
                    <a:bodyPr/>
                    <a:lstStyle/>
                    <a:p>
                      <a:pPr algn="ctr"/>
                      <a:r>
                        <a:rPr lang="en-US" sz="1000" b="1">
                          <a:solidFill>
                            <a:schemeClr val="bg1"/>
                          </a:solidFill>
                        </a:rPr>
                        <a:t>Arm CPU</a:t>
                      </a:r>
                    </a:p>
                  </a:txBody>
                  <a:tcPr anchor="ctr">
                    <a:solidFill>
                      <a:schemeClr val="tx1">
                        <a:lumMod val="50000"/>
                        <a:lumOff val="50000"/>
                      </a:schemeClr>
                    </a:solidFill>
                  </a:tcPr>
                </a:tc>
                <a:tc>
                  <a:txBody>
                    <a:bodyPr/>
                    <a:lstStyle/>
                    <a:p>
                      <a:pPr algn="ctr"/>
                      <a:r>
                        <a:rPr lang="en-US" sz="1000" b="1">
                          <a:solidFill>
                            <a:schemeClr val="bg1"/>
                          </a:solidFill>
                        </a:rPr>
                        <a:t>NPU</a:t>
                      </a:r>
                    </a:p>
                  </a:txBody>
                  <a:tcPr anchor="ctr">
                    <a:solidFill>
                      <a:schemeClr val="tx1">
                        <a:lumMod val="50000"/>
                        <a:lumOff val="50000"/>
                      </a:schemeClr>
                    </a:solidFill>
                  </a:tcPr>
                </a:tc>
                <a:tc>
                  <a:txBody>
                    <a:bodyPr/>
                    <a:lstStyle/>
                    <a:p>
                      <a:pPr algn="ctr"/>
                      <a:r>
                        <a:rPr lang="en-US" sz="1000" b="1">
                          <a:solidFill>
                            <a:schemeClr val="bg1"/>
                          </a:solidFill>
                        </a:rPr>
                        <a:t>ISP</a:t>
                      </a:r>
                    </a:p>
                  </a:txBody>
                  <a:tcPr anchor="ctr">
                    <a:solidFill>
                      <a:schemeClr val="tx1">
                        <a:lumMod val="50000"/>
                        <a:lumOff val="50000"/>
                      </a:schemeClr>
                    </a:solidFill>
                  </a:tcPr>
                </a:tc>
                <a:tc>
                  <a:txBody>
                    <a:bodyPr/>
                    <a:lstStyle/>
                    <a:p>
                      <a:pPr algn="ctr"/>
                      <a:r>
                        <a:rPr lang="en-US" sz="1000" b="1">
                          <a:solidFill>
                            <a:schemeClr val="bg1"/>
                          </a:solidFill>
                        </a:rPr>
                        <a:t>Video</a:t>
                      </a:r>
                    </a:p>
                  </a:txBody>
                  <a:tcPr anchor="ctr">
                    <a:solidFill>
                      <a:schemeClr val="tx1">
                        <a:lumMod val="50000"/>
                        <a:lumOff val="50000"/>
                      </a:schemeClr>
                    </a:solidFill>
                  </a:tcPr>
                </a:tc>
                <a:tc>
                  <a:txBody>
                    <a:bodyPr/>
                    <a:lstStyle/>
                    <a:p>
                      <a:pPr algn="ctr"/>
                      <a:r>
                        <a:rPr lang="en-US" sz="1000" b="1">
                          <a:solidFill>
                            <a:schemeClr val="bg1"/>
                          </a:solidFill>
                        </a:rPr>
                        <a:t>HiFi4 DSP</a:t>
                      </a:r>
                    </a:p>
                  </a:txBody>
                  <a:tcPr anchor="ctr">
                    <a:solidFill>
                      <a:schemeClr val="tx1">
                        <a:lumMod val="50000"/>
                        <a:lumOff val="50000"/>
                      </a:schemeClr>
                    </a:solidFill>
                  </a:tcPr>
                </a:tc>
                <a:tc>
                  <a:txBody>
                    <a:bodyPr/>
                    <a:lstStyle/>
                    <a:p>
                      <a:pPr algn="ctr"/>
                      <a:r>
                        <a:rPr lang="en-US" sz="1000" b="1">
                          <a:solidFill>
                            <a:schemeClr val="bg1"/>
                          </a:solidFill>
                        </a:rPr>
                        <a:t>Temp</a:t>
                      </a:r>
                    </a:p>
                    <a:p>
                      <a:pPr algn="ctr"/>
                      <a:r>
                        <a:rPr lang="en-US" sz="1000" b="1">
                          <a:solidFill>
                            <a:schemeClr val="bg1"/>
                          </a:solidFill>
                        </a:rPr>
                        <a:t>(C)</a:t>
                      </a:r>
                    </a:p>
                  </a:txBody>
                  <a:tcPr anchor="ctr">
                    <a:solidFill>
                      <a:schemeClr val="tx1">
                        <a:lumMod val="50000"/>
                        <a:lumOff val="50000"/>
                      </a:schemeClr>
                    </a:solidFill>
                  </a:tcPr>
                </a:tc>
                <a:tc>
                  <a:txBody>
                    <a:bodyPr/>
                    <a:lstStyle/>
                    <a:p>
                      <a:pPr algn="ctr"/>
                      <a:r>
                        <a:rPr lang="en-US" sz="1000" b="1">
                          <a:solidFill>
                            <a:schemeClr val="bg1"/>
                          </a:solidFill>
                        </a:rPr>
                        <a:t>CAN-FD</a:t>
                      </a:r>
                    </a:p>
                  </a:txBody>
                  <a:tcPr anchor="ctr">
                    <a:solidFill>
                      <a:schemeClr val="tx1">
                        <a:lumMod val="50000"/>
                        <a:lumOff val="50000"/>
                      </a:schemeClr>
                    </a:solidFill>
                  </a:tcPr>
                </a:tc>
                <a:tc>
                  <a:txBody>
                    <a:bodyPr/>
                    <a:lstStyle/>
                    <a:p>
                      <a:pPr algn="ctr"/>
                      <a:r>
                        <a:rPr lang="en-US" sz="1000" b="1">
                          <a:solidFill>
                            <a:schemeClr val="bg1"/>
                          </a:solidFill>
                        </a:rPr>
                        <a:t>Family Common Features</a:t>
                      </a:r>
                    </a:p>
                  </a:txBody>
                  <a:tcPr anchor="ctr">
                    <a:solidFill>
                      <a:schemeClr val="tx1">
                        <a:lumMod val="50000"/>
                        <a:lumOff val="50000"/>
                      </a:schemeClr>
                    </a:solidFill>
                  </a:tcPr>
                </a:tc>
                <a:extLst>
                  <a:ext uri="{0D108BD9-81ED-4DB2-BD59-A6C34878D82A}">
                    <a16:rowId xmlns:a16="http://schemas.microsoft.com/office/drawing/2014/main" val="589178903"/>
                  </a:ext>
                </a:extLst>
              </a:tr>
              <a:tr h="530352">
                <a:tc>
                  <a:txBody>
                    <a:bodyPr/>
                    <a:lstStyle/>
                    <a:p>
                      <a:r>
                        <a:rPr lang="en-US" sz="900" b="0"/>
                        <a:t>MIMX8ML8DVNLZAB</a:t>
                      </a:r>
                    </a:p>
                  </a:txBody>
                  <a:tcPr anchor="ctr">
                    <a:solidFill>
                      <a:schemeClr val="bg2">
                        <a:lumMod val="95000"/>
                      </a:schemeClr>
                    </a:solidFill>
                  </a:tcPr>
                </a:tc>
                <a:tc>
                  <a:txBody>
                    <a:bodyPr/>
                    <a:lstStyle/>
                    <a:p>
                      <a:pPr algn="ctr"/>
                      <a:r>
                        <a:rPr lang="en-US" sz="900" b="0"/>
                        <a:t>i.MX 8M Plus Quad</a:t>
                      </a:r>
                    </a:p>
                  </a:txBody>
                  <a:tcPr anchor="ctr">
                    <a:solidFill>
                      <a:schemeClr val="bg2">
                        <a:lumMod val="95000"/>
                      </a:schemeClr>
                    </a:solidFill>
                  </a:tcPr>
                </a:tc>
                <a:tc rowSpan="2">
                  <a:txBody>
                    <a:bodyPr/>
                    <a:lstStyle/>
                    <a:p>
                      <a:pPr algn="ctr"/>
                      <a:r>
                        <a:rPr lang="en-US" sz="900" b="0"/>
                        <a:t>Machine Learning, Vision &amp; Video</a:t>
                      </a:r>
                    </a:p>
                  </a:txBody>
                  <a:tcPr anchor="ctr">
                    <a:solidFill>
                      <a:schemeClr val="bg2">
                        <a:lumMod val="95000"/>
                      </a:schemeClr>
                    </a:solidFill>
                  </a:tcPr>
                </a:tc>
                <a:tc>
                  <a:txBody>
                    <a:bodyPr/>
                    <a:lstStyle/>
                    <a:p>
                      <a:pPr algn="ctr"/>
                      <a:r>
                        <a:rPr lang="en-US" sz="900" b="0"/>
                        <a:t>4x Cortex-A53</a:t>
                      </a:r>
                    </a:p>
                    <a:p>
                      <a:pPr algn="ctr"/>
                      <a:r>
                        <a:rPr lang="en-US" sz="900" b="0"/>
                        <a:t>Up to 1.8GHz</a:t>
                      </a:r>
                    </a:p>
                  </a:txBody>
                  <a:tcPr anchor="ctr">
                    <a:solidFill>
                      <a:schemeClr val="bg2">
                        <a:lumMod val="95000"/>
                      </a:schemeClr>
                    </a:solidFill>
                  </a:tcPr>
                </a:tc>
                <a:tc rowSpan="2">
                  <a:txBody>
                    <a:bodyPr/>
                    <a:lstStyle/>
                    <a:p>
                      <a:pPr algn="ctr"/>
                      <a:r>
                        <a:rPr lang="en-US" sz="900" b="0"/>
                        <a:t>2.3 TOPS</a:t>
                      </a:r>
                    </a:p>
                  </a:txBody>
                  <a:tcPr anchor="ctr">
                    <a:solidFill>
                      <a:schemeClr val="bg2">
                        <a:lumMod val="95000"/>
                      </a:schemeClr>
                    </a:solidFill>
                  </a:tcPr>
                </a:tc>
                <a:tc rowSpan="2">
                  <a:txBody>
                    <a:bodyPr/>
                    <a:lstStyle/>
                    <a:p>
                      <a:pPr algn="ctr"/>
                      <a:r>
                        <a:rPr lang="en-US" sz="900" b="0"/>
                        <a:t>12MP resolution</a:t>
                      </a:r>
                    </a:p>
                    <a:p>
                      <a:pPr algn="ctr"/>
                      <a:r>
                        <a:rPr lang="en-US" sz="900" b="0"/>
                        <a:t>Up to 375MP/s</a:t>
                      </a:r>
                    </a:p>
                  </a:txBody>
                  <a:tcPr anchor="ctr">
                    <a:solidFill>
                      <a:schemeClr val="bg2">
                        <a:lumMod val="95000"/>
                      </a:schemeClr>
                    </a:solidFill>
                  </a:tcPr>
                </a:tc>
                <a:tc rowSpan="2">
                  <a:txBody>
                    <a:bodyPr/>
                    <a:lstStyle/>
                    <a:p>
                      <a:pPr marL="0" lvl="0" indent="-225425" algn="ctr">
                        <a:buFont typeface="Arial" panose="020B0604020202020204" pitchFamily="34" charset="0"/>
                        <a:buNone/>
                        <a:defRPr/>
                      </a:pPr>
                      <a:r>
                        <a:rPr kumimoji="0" lang="en-US" altLang="ja-JP" sz="900" i="0" u="none" strike="noStrike" kern="1200" cap="none" spc="0" normalizeH="0" baseline="0" noProof="0">
                          <a:ln>
                            <a:noFill/>
                          </a:ln>
                          <a:solidFill>
                            <a:srgbClr val="000000"/>
                          </a:solidFill>
                          <a:effectLst/>
                          <a:uLnTx/>
                          <a:uFillTx/>
                          <a:latin typeface="Arial" charset="0"/>
                          <a:ea typeface="+mn-ea"/>
                          <a:cs typeface="+mn-cs"/>
                        </a:rPr>
                        <a:t>Decode: 1080p60 (h.265/4, VP8/9)</a:t>
                      </a:r>
                    </a:p>
                    <a:p>
                      <a:pPr marL="0" lvl="0" indent="-225425" algn="ctr">
                        <a:buFont typeface="Arial" panose="020B0604020202020204" pitchFamily="34" charset="0"/>
                        <a:buNone/>
                        <a:defRPr/>
                      </a:pPr>
                      <a:r>
                        <a:rPr kumimoji="0" lang="en-US" altLang="ja-JP" sz="900" i="0" u="none" strike="noStrike" kern="1200" cap="none" spc="0" normalizeH="0" baseline="0" noProof="0">
                          <a:ln>
                            <a:noFill/>
                          </a:ln>
                          <a:solidFill>
                            <a:srgbClr val="000000"/>
                          </a:solidFill>
                          <a:effectLst/>
                          <a:uLnTx/>
                          <a:uFillTx/>
                          <a:latin typeface="Arial" charset="0"/>
                          <a:ea typeface="+mn-ea"/>
                          <a:cs typeface="+mn-cs"/>
                        </a:rPr>
                        <a:t>Encode: 1080p60 (h.265/4)</a:t>
                      </a:r>
                    </a:p>
                  </a:txBody>
                  <a:tcPr anchor="ctr">
                    <a:solidFill>
                      <a:schemeClr val="bg2">
                        <a:lumMod val="95000"/>
                      </a:schemeClr>
                    </a:solidFill>
                  </a:tcPr>
                </a:tc>
                <a:tc rowSpan="2">
                  <a:txBody>
                    <a:bodyPr/>
                    <a:lstStyle/>
                    <a:p>
                      <a:pPr algn="ctr"/>
                      <a:r>
                        <a:rPr lang="en-US" sz="900" b="0"/>
                        <a:t>YES</a:t>
                      </a:r>
                    </a:p>
                  </a:txBody>
                  <a:tcPr anchor="ctr">
                    <a:solidFill>
                      <a:schemeClr val="bg2">
                        <a:lumMod val="95000"/>
                      </a:schemeClr>
                    </a:solidFill>
                  </a:tcPr>
                </a:tc>
                <a:tc>
                  <a:txBody>
                    <a:bodyPr/>
                    <a:lstStyle/>
                    <a:p>
                      <a:pPr algn="ctr"/>
                      <a:r>
                        <a:rPr lang="en-US" sz="900" b="0"/>
                        <a:t>0 - 95</a:t>
                      </a:r>
                    </a:p>
                  </a:txBody>
                  <a:tcPr anchor="ctr">
                    <a:solidFill>
                      <a:schemeClr val="bg2">
                        <a:lumMod val="95000"/>
                      </a:schemeClr>
                    </a:solidFill>
                  </a:tcPr>
                </a:tc>
                <a:tc>
                  <a:txBody>
                    <a:bodyPr/>
                    <a:lstStyle/>
                    <a:p>
                      <a:pPr algn="ctr"/>
                      <a:r>
                        <a:rPr lang="en-US" sz="900" b="0"/>
                        <a:t>2X CAN</a:t>
                      </a:r>
                    </a:p>
                  </a:txBody>
                  <a:tcPr anchor="ctr">
                    <a:solidFill>
                      <a:schemeClr val="bg2">
                        <a:lumMod val="95000"/>
                      </a:schemeClr>
                    </a:solidFill>
                  </a:tcPr>
                </a:tc>
                <a:tc rowSpan="8">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1"/>
                        <a:t>Cortex-M7 @800MHz</a:t>
                      </a:r>
                    </a:p>
                    <a:p>
                      <a:pPr algn="ctr"/>
                      <a:endParaRPr lang="en-US" sz="900" b="1"/>
                    </a:p>
                    <a:p>
                      <a:pPr algn="ctr"/>
                      <a:r>
                        <a:rPr lang="en-US" sz="900" b="1"/>
                        <a:t>GPU</a:t>
                      </a:r>
                    </a:p>
                    <a:p>
                      <a:pPr algn="ctr"/>
                      <a:r>
                        <a:rPr lang="en-US" sz="900" b="0" err="1"/>
                        <a:t>OpenVG</a:t>
                      </a:r>
                      <a:r>
                        <a:rPr lang="en-US" sz="900" b="0"/>
                        <a:t> 1.1, G2D, </a:t>
                      </a:r>
                    </a:p>
                    <a:p>
                      <a:pPr algn="ctr"/>
                      <a:r>
                        <a:rPr lang="en-US" sz="900" b="0"/>
                        <a:t>OpenGL ES3.1</a:t>
                      </a:r>
                    </a:p>
                    <a:p>
                      <a:pPr algn="ctr"/>
                      <a:r>
                        <a:rPr lang="en-US" sz="900" b="0"/>
                        <a:t>Vulkan, OpenCL 1.2 FP</a:t>
                      </a:r>
                    </a:p>
                    <a:p>
                      <a:pPr algn="ctr"/>
                      <a:endParaRPr lang="en-US" sz="900" b="0"/>
                    </a:p>
                    <a:p>
                      <a:pPr algn="ctr"/>
                      <a:r>
                        <a:rPr lang="en-US" sz="900" b="1"/>
                        <a:t>Display/Camera</a:t>
                      </a:r>
                    </a:p>
                    <a:p>
                      <a:pPr algn="ctr"/>
                      <a:r>
                        <a:rPr lang="en-US" sz="900" b="0"/>
                        <a:t>HDMI Tx, LVDS, MIPI-DSI</a:t>
                      </a:r>
                    </a:p>
                    <a:p>
                      <a:pPr algn="ctr"/>
                      <a:r>
                        <a:rPr lang="en-US" sz="900" b="0"/>
                        <a:t>2X MIPI-CSI</a:t>
                      </a:r>
                    </a:p>
                    <a:p>
                      <a:pPr algn="ctr"/>
                      <a:endParaRPr lang="en-US" sz="900" b="0"/>
                    </a:p>
                    <a:p>
                      <a:pPr algn="ctr"/>
                      <a:r>
                        <a:rPr lang="en-US" sz="900" b="1"/>
                        <a:t>Connectivity</a:t>
                      </a:r>
                    </a:p>
                    <a:p>
                      <a:pPr algn="ctr"/>
                      <a:r>
                        <a:rPr lang="en-US" sz="900" b="0"/>
                        <a:t>2x USB 3.0, PCIe Gen3</a:t>
                      </a:r>
                    </a:p>
                    <a:p>
                      <a:pPr algn="ctr"/>
                      <a:r>
                        <a:rPr lang="en-US" sz="900" b="0"/>
                        <a:t>2x Gb Ethernet (1x TSN)</a:t>
                      </a:r>
                    </a:p>
                    <a:p>
                      <a:pPr algn="ctr"/>
                      <a:r>
                        <a:rPr lang="en-US" sz="900" b="0"/>
                        <a:t>3x SDIO</a:t>
                      </a:r>
                    </a:p>
                    <a:p>
                      <a:pPr algn="ctr"/>
                      <a:endParaRPr lang="en-US" sz="900" b="0"/>
                    </a:p>
                    <a:p>
                      <a:pPr algn="ctr"/>
                      <a:r>
                        <a:rPr lang="en-US" sz="900" b="1"/>
                        <a:t>Audio</a:t>
                      </a:r>
                    </a:p>
                    <a:p>
                      <a:pPr algn="ctr"/>
                      <a:r>
                        <a:rPr lang="en-US" sz="900" b="0"/>
                        <a:t>18x I2S TDM (32b@768KHz)</a:t>
                      </a:r>
                    </a:p>
                    <a:p>
                      <a:pPr algn="ctr"/>
                      <a:r>
                        <a:rPr lang="en-US" sz="900" b="0"/>
                        <a:t>SP/DIF Rx &amp; Tx, </a:t>
                      </a:r>
                      <a:r>
                        <a:rPr lang="en-US" sz="900" b="0" err="1"/>
                        <a:t>eARC</a:t>
                      </a:r>
                      <a:endParaRPr lang="en-US" sz="900" b="0"/>
                    </a:p>
                    <a:p>
                      <a:pPr algn="ctr"/>
                      <a:r>
                        <a:rPr lang="en-US" sz="900" b="0"/>
                        <a:t>ASRC, 8ch PDM</a:t>
                      </a:r>
                    </a:p>
                    <a:p>
                      <a:pPr algn="ctr"/>
                      <a:endParaRPr lang="en-US" sz="900" b="0"/>
                    </a:p>
                  </a:txBody>
                  <a:tcPr anchor="ctr">
                    <a:solidFill>
                      <a:schemeClr val="bg2">
                        <a:lumMod val="95000"/>
                      </a:schemeClr>
                    </a:solidFill>
                  </a:tcPr>
                </a:tc>
                <a:extLst>
                  <a:ext uri="{0D108BD9-81ED-4DB2-BD59-A6C34878D82A}">
                    <a16:rowId xmlns:a16="http://schemas.microsoft.com/office/drawing/2014/main" val="140858234"/>
                  </a:ext>
                </a:extLst>
              </a:tr>
              <a:tr h="530352">
                <a:tc>
                  <a:txBody>
                    <a:bodyPr/>
                    <a:lstStyle/>
                    <a:p>
                      <a:r>
                        <a:rPr lang="en-US" sz="900" b="0"/>
                        <a:t>MIMX8ML8CVNKZAB</a:t>
                      </a:r>
                    </a:p>
                    <a:p>
                      <a:endParaRPr lang="en-US" sz="900" b="0"/>
                    </a:p>
                  </a:txBody>
                  <a:tcPr anchor="ctr">
                    <a:solidFill>
                      <a:schemeClr val="bg2">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a:t>i.MX 8M Plus Quad</a:t>
                      </a:r>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a:txBody>
                    <a:bodyPr/>
                    <a:lstStyle/>
                    <a:p>
                      <a:pPr algn="ctr"/>
                      <a:r>
                        <a:rPr lang="en-US" sz="900" b="0"/>
                        <a:t>4x Cortex-A53</a:t>
                      </a:r>
                    </a:p>
                    <a:p>
                      <a:pPr algn="ctr"/>
                      <a:r>
                        <a:rPr lang="en-US" sz="900" b="0"/>
                        <a:t>Up to 1.6GHz</a:t>
                      </a:r>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a:txBody>
                    <a:bodyPr/>
                    <a:lstStyle/>
                    <a:p>
                      <a:pPr algn="ctr"/>
                      <a:r>
                        <a:rPr lang="en-US" sz="900" b="0"/>
                        <a:t>-40 - 105</a:t>
                      </a:r>
                    </a:p>
                  </a:txBody>
                  <a:tcPr anchor="ctr">
                    <a:solidFill>
                      <a:schemeClr val="bg2">
                        <a:lumMod val="95000"/>
                      </a:schemeClr>
                    </a:solidFill>
                  </a:tcPr>
                </a:tc>
                <a:tc>
                  <a:txBody>
                    <a:bodyPr/>
                    <a:lstStyle/>
                    <a:p>
                      <a:pPr algn="ctr"/>
                      <a:r>
                        <a:rPr lang="en-US" sz="900" b="0"/>
                        <a:t>2X CAN-FD</a:t>
                      </a:r>
                    </a:p>
                  </a:txBody>
                  <a:tcPr anchor="ctr">
                    <a:solidFill>
                      <a:schemeClr val="bg2">
                        <a:lumMod val="95000"/>
                      </a:schemeClr>
                    </a:solidFill>
                  </a:tcPr>
                </a:tc>
                <a:tc vMerge="1">
                  <a:txBody>
                    <a:bodyPr/>
                    <a:lstStyle/>
                    <a:p>
                      <a:pPr algn="ctr"/>
                      <a:endParaRPr lang="en-US" sz="900" b="0"/>
                    </a:p>
                  </a:txBody>
                  <a:tcPr anchor="ctr">
                    <a:solidFill>
                      <a:schemeClr val="bg2">
                        <a:lumMod val="95000"/>
                      </a:schemeClr>
                    </a:solidFill>
                  </a:tcPr>
                </a:tc>
                <a:extLst>
                  <a:ext uri="{0D108BD9-81ED-4DB2-BD59-A6C34878D82A}">
                    <a16:rowId xmlns:a16="http://schemas.microsoft.com/office/drawing/2014/main" val="2463086381"/>
                  </a:ext>
                </a:extLst>
              </a:tr>
              <a:tr h="5303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t>MIMX8ML6DVNLZAB</a:t>
                      </a:r>
                    </a:p>
                    <a:p>
                      <a:endParaRPr lang="en-US" sz="900" b="0"/>
                    </a:p>
                  </a:txBody>
                  <a:tcPr anchor="ctr">
                    <a:solidFill>
                      <a:schemeClr val="bg2">
                        <a:lumMod val="95000"/>
                      </a:schemeClr>
                    </a:solidFill>
                  </a:tcPr>
                </a:tc>
                <a:tc>
                  <a:txBody>
                    <a:bodyPr/>
                    <a:lstStyle/>
                    <a:p>
                      <a:pPr algn="ctr"/>
                      <a:r>
                        <a:rPr lang="en-US" sz="900" b="0"/>
                        <a:t>i.MX 8M Plus Quad</a:t>
                      </a:r>
                    </a:p>
                  </a:txBody>
                  <a:tcPr anchor="ctr">
                    <a:solidFill>
                      <a:schemeClr val="bg2">
                        <a:lumMod val="95000"/>
                      </a:schemeClr>
                    </a:solidFill>
                  </a:tcPr>
                </a:tc>
                <a:tc rowSpan="2">
                  <a:txBody>
                    <a:bodyPr/>
                    <a:lstStyle/>
                    <a:p>
                      <a:pPr algn="ctr"/>
                      <a:r>
                        <a:rPr lang="en-US" sz="900" b="0"/>
                        <a:t>Vision &amp;Video</a:t>
                      </a:r>
                    </a:p>
                  </a:txBody>
                  <a:tcPr anchor="ctr">
                    <a:solidFill>
                      <a:schemeClr val="bg2">
                        <a:lumMod val="95000"/>
                      </a:schemeClr>
                    </a:solidFill>
                  </a:tcPr>
                </a:tc>
                <a:tc>
                  <a:txBody>
                    <a:bodyPr/>
                    <a:lstStyle/>
                    <a:p>
                      <a:pPr algn="ctr"/>
                      <a:r>
                        <a:rPr lang="en-US" sz="900" b="0"/>
                        <a:t>4x Cortex-A53</a:t>
                      </a:r>
                    </a:p>
                    <a:p>
                      <a:pPr algn="ctr"/>
                      <a:r>
                        <a:rPr lang="en-US" sz="900" b="0"/>
                        <a:t>Up to 1.8GHz</a:t>
                      </a:r>
                    </a:p>
                  </a:txBody>
                  <a:tcPr anchor="ctr">
                    <a:solidFill>
                      <a:schemeClr val="bg2">
                        <a:lumMod val="95000"/>
                      </a:schemeClr>
                    </a:solidFill>
                  </a:tcPr>
                </a:tc>
                <a:tc rowSpan="2">
                  <a:txBody>
                    <a:bodyPr/>
                    <a:lstStyle/>
                    <a:p>
                      <a:pPr algn="ctr"/>
                      <a:r>
                        <a:rPr lang="en-US" sz="900" b="0"/>
                        <a:t>_</a:t>
                      </a:r>
                    </a:p>
                  </a:txBody>
                  <a:tcPr anchor="ctr">
                    <a:solidFill>
                      <a:schemeClr val="bg2">
                        <a:lumMod val="95000"/>
                      </a:schemeClr>
                    </a:solidFill>
                  </a:tcPr>
                </a:tc>
                <a:tc rowSpan="2">
                  <a:txBody>
                    <a:bodyPr/>
                    <a:lstStyle/>
                    <a:p>
                      <a:pPr algn="ctr"/>
                      <a:r>
                        <a:rPr lang="en-US" sz="900" b="0"/>
                        <a:t>12MP resolution</a:t>
                      </a:r>
                    </a:p>
                    <a:p>
                      <a:pPr algn="ctr"/>
                      <a:r>
                        <a:rPr lang="en-US" sz="900" b="0"/>
                        <a:t>Up to 375MP/s</a:t>
                      </a:r>
                    </a:p>
                  </a:txBody>
                  <a:tcPr anchor="ctr">
                    <a:solidFill>
                      <a:schemeClr val="bg2">
                        <a:lumMod val="95000"/>
                      </a:schemeClr>
                    </a:solidFill>
                  </a:tcPr>
                </a:tc>
                <a:tc rowSpan="2">
                  <a:txBody>
                    <a:bodyPr/>
                    <a:lstStyle/>
                    <a:p>
                      <a:pPr marL="0" lvl="0" indent="-225425" algn="ctr">
                        <a:buFont typeface="Arial" panose="020B0604020202020204" pitchFamily="34" charset="0"/>
                        <a:buNone/>
                        <a:defRPr/>
                      </a:pPr>
                      <a:r>
                        <a:rPr kumimoji="0" lang="en-US" altLang="ja-JP" sz="900" i="0" u="none" strike="noStrike" kern="1200" cap="none" spc="0" normalizeH="0" baseline="0" noProof="0">
                          <a:ln>
                            <a:noFill/>
                          </a:ln>
                          <a:solidFill>
                            <a:srgbClr val="000000"/>
                          </a:solidFill>
                          <a:effectLst/>
                          <a:uLnTx/>
                          <a:uFillTx/>
                          <a:latin typeface="Arial" charset="0"/>
                          <a:ea typeface="+mn-ea"/>
                          <a:cs typeface="+mn-cs"/>
                        </a:rPr>
                        <a:t>Decode: 1080p60 (h.265/4, VP8/9)</a:t>
                      </a:r>
                    </a:p>
                    <a:p>
                      <a:pPr marL="0" lvl="0" indent="-225425" algn="ctr">
                        <a:buFont typeface="Arial" panose="020B0604020202020204" pitchFamily="34" charset="0"/>
                        <a:buNone/>
                        <a:defRPr/>
                      </a:pPr>
                      <a:r>
                        <a:rPr kumimoji="0" lang="en-US" altLang="ja-JP" sz="900" i="0" u="none" strike="noStrike" kern="1200" cap="none" spc="0" normalizeH="0" baseline="0" noProof="0">
                          <a:ln>
                            <a:noFill/>
                          </a:ln>
                          <a:solidFill>
                            <a:srgbClr val="000000"/>
                          </a:solidFill>
                          <a:effectLst/>
                          <a:uLnTx/>
                          <a:uFillTx/>
                          <a:latin typeface="Arial" charset="0"/>
                          <a:ea typeface="+mn-ea"/>
                          <a:cs typeface="+mn-cs"/>
                        </a:rPr>
                        <a:t>Encode: 1080p60 (h.265/4)</a:t>
                      </a:r>
                    </a:p>
                  </a:txBody>
                  <a:tcPr anchor="ctr">
                    <a:solidFill>
                      <a:schemeClr val="bg2">
                        <a:lumMod val="95000"/>
                      </a:schemeClr>
                    </a:solidFill>
                  </a:tcPr>
                </a:tc>
                <a:tc rowSpan="2">
                  <a:txBody>
                    <a:bodyPr/>
                    <a:lstStyle/>
                    <a:p>
                      <a:pPr algn="ctr"/>
                      <a:r>
                        <a:rPr lang="en-US" sz="900" b="0"/>
                        <a:t>_</a:t>
                      </a:r>
                    </a:p>
                  </a:txBody>
                  <a:tcPr anchor="ctr">
                    <a:solidFill>
                      <a:schemeClr val="bg2">
                        <a:lumMod val="95000"/>
                      </a:schemeClr>
                    </a:solidFill>
                  </a:tcPr>
                </a:tc>
                <a:tc>
                  <a:txBody>
                    <a:bodyPr/>
                    <a:lstStyle/>
                    <a:p>
                      <a:pPr algn="ctr"/>
                      <a:r>
                        <a:rPr lang="en-US" sz="900" b="0"/>
                        <a:t>0 - 95</a:t>
                      </a:r>
                    </a:p>
                  </a:txBody>
                  <a:tcPr anchor="ctr">
                    <a:solidFill>
                      <a:schemeClr val="bg2">
                        <a:lumMod val="95000"/>
                      </a:schemeClr>
                    </a:solidFill>
                  </a:tcPr>
                </a:tc>
                <a:tc>
                  <a:txBody>
                    <a:bodyPr/>
                    <a:lstStyle/>
                    <a:p>
                      <a:pPr algn="ctr"/>
                      <a:r>
                        <a:rPr lang="en-US" sz="900" b="0"/>
                        <a:t>2X CAN</a:t>
                      </a:r>
                    </a:p>
                  </a:txBody>
                  <a:tcPr anchor="ctr">
                    <a:solidFill>
                      <a:schemeClr val="bg2">
                        <a:lumMod val="95000"/>
                      </a:schemeClr>
                    </a:solidFill>
                  </a:tcPr>
                </a:tc>
                <a:tc vMerge="1">
                  <a:txBody>
                    <a:bodyPr/>
                    <a:lstStyle/>
                    <a:p>
                      <a:pPr algn="ctr"/>
                      <a:endParaRPr lang="en-US" sz="900" b="0"/>
                    </a:p>
                  </a:txBody>
                  <a:tcPr anchor="ctr">
                    <a:solidFill>
                      <a:schemeClr val="bg2">
                        <a:lumMod val="95000"/>
                      </a:schemeClr>
                    </a:solidFill>
                  </a:tcPr>
                </a:tc>
                <a:extLst>
                  <a:ext uri="{0D108BD9-81ED-4DB2-BD59-A6C34878D82A}">
                    <a16:rowId xmlns:a16="http://schemas.microsoft.com/office/drawing/2014/main" val="1094292675"/>
                  </a:ext>
                </a:extLst>
              </a:tr>
              <a:tr h="5303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t>MIMX8ML6CVNKZAB</a:t>
                      </a:r>
                    </a:p>
                    <a:p>
                      <a:endParaRPr lang="en-US" sz="900" b="0"/>
                    </a:p>
                  </a:txBody>
                  <a:tcPr anchor="ctr">
                    <a:solidFill>
                      <a:schemeClr val="bg2">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a:t>i.MX 8M Plus Quad</a:t>
                      </a:r>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a:txBody>
                    <a:bodyPr/>
                    <a:lstStyle/>
                    <a:p>
                      <a:pPr algn="ctr"/>
                      <a:r>
                        <a:rPr lang="en-US" sz="900" b="0"/>
                        <a:t>4x Cortex-A53</a:t>
                      </a:r>
                    </a:p>
                    <a:p>
                      <a:pPr algn="ctr"/>
                      <a:r>
                        <a:rPr lang="en-US" sz="900" b="0"/>
                        <a:t>Up to 1.6GHz</a:t>
                      </a:r>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a:txBody>
                    <a:bodyPr/>
                    <a:lstStyle/>
                    <a:p>
                      <a:pPr algn="ctr"/>
                      <a:r>
                        <a:rPr lang="en-US" sz="900" b="0"/>
                        <a:t>-40 - 105</a:t>
                      </a:r>
                    </a:p>
                  </a:txBody>
                  <a:tcPr anchor="ctr">
                    <a:solidFill>
                      <a:schemeClr val="bg2">
                        <a:lumMod val="95000"/>
                      </a:schemeClr>
                    </a:solidFill>
                  </a:tcPr>
                </a:tc>
                <a:tc>
                  <a:txBody>
                    <a:bodyPr/>
                    <a:lstStyle/>
                    <a:p>
                      <a:pPr algn="ctr"/>
                      <a:r>
                        <a:rPr lang="en-US" sz="900" b="0"/>
                        <a:t>2X CAN-FD</a:t>
                      </a:r>
                    </a:p>
                  </a:txBody>
                  <a:tcPr anchor="ctr">
                    <a:solidFill>
                      <a:schemeClr val="bg2">
                        <a:lumMod val="95000"/>
                      </a:schemeClr>
                    </a:solidFill>
                  </a:tcPr>
                </a:tc>
                <a:tc vMerge="1">
                  <a:txBody>
                    <a:bodyPr/>
                    <a:lstStyle/>
                    <a:p>
                      <a:pPr algn="ctr"/>
                      <a:endParaRPr lang="en-US" sz="900" b="0"/>
                    </a:p>
                  </a:txBody>
                  <a:tcPr anchor="ctr">
                    <a:solidFill>
                      <a:schemeClr val="bg2">
                        <a:lumMod val="95000"/>
                      </a:schemeClr>
                    </a:solidFill>
                  </a:tcPr>
                </a:tc>
                <a:extLst>
                  <a:ext uri="{0D108BD9-81ED-4DB2-BD59-A6C34878D82A}">
                    <a16:rowId xmlns:a16="http://schemas.microsoft.com/office/drawing/2014/main" val="3885979197"/>
                  </a:ext>
                </a:extLst>
              </a:tr>
              <a:tr h="5303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t>MIMX8ML4DVNLZAB</a:t>
                      </a:r>
                    </a:p>
                    <a:p>
                      <a:endParaRPr lang="en-US" sz="900" b="0"/>
                    </a:p>
                  </a:txBody>
                  <a:tcPr anchor="ctr">
                    <a:solidFill>
                      <a:schemeClr val="bg2">
                        <a:lumMod val="95000"/>
                      </a:schemeClr>
                    </a:solidFill>
                  </a:tcPr>
                </a:tc>
                <a:tc>
                  <a:txBody>
                    <a:bodyPr/>
                    <a:lstStyle/>
                    <a:p>
                      <a:pPr algn="ctr"/>
                      <a:r>
                        <a:rPr lang="en-US" sz="900" b="0"/>
                        <a:t>i.MX 8M Plus QuadLite</a:t>
                      </a:r>
                    </a:p>
                  </a:txBody>
                  <a:tcPr anchor="ctr">
                    <a:solidFill>
                      <a:schemeClr val="bg2">
                        <a:lumMod val="95000"/>
                      </a:schemeClr>
                    </a:solidFill>
                  </a:tcPr>
                </a:tc>
                <a:tc rowSpan="2">
                  <a:txBody>
                    <a:bodyPr/>
                    <a:lstStyle/>
                    <a:p>
                      <a:pPr algn="ctr"/>
                      <a:r>
                        <a:rPr lang="en-US" sz="900" b="0"/>
                        <a:t>Compute &amp; High-speed Industrial Interfaces</a:t>
                      </a:r>
                    </a:p>
                  </a:txBody>
                  <a:tcPr anchor="ctr">
                    <a:solidFill>
                      <a:schemeClr val="bg2">
                        <a:lumMod val="95000"/>
                      </a:schemeClr>
                    </a:solidFill>
                  </a:tcPr>
                </a:tc>
                <a:tc>
                  <a:txBody>
                    <a:bodyPr/>
                    <a:lstStyle/>
                    <a:p>
                      <a:pPr algn="ctr"/>
                      <a:r>
                        <a:rPr lang="en-US" sz="900" b="0"/>
                        <a:t>4x Cortex-A53</a:t>
                      </a:r>
                    </a:p>
                    <a:p>
                      <a:pPr algn="ctr"/>
                      <a:r>
                        <a:rPr lang="en-US" sz="900" b="0"/>
                        <a:t>Up to 1.8GHz</a:t>
                      </a:r>
                    </a:p>
                    <a:p>
                      <a:pPr algn="ctr"/>
                      <a:endParaRPr lang="en-US" sz="900" b="0"/>
                    </a:p>
                  </a:txBody>
                  <a:tcPr anchor="ctr">
                    <a:solidFill>
                      <a:schemeClr val="bg2">
                        <a:lumMod val="95000"/>
                      </a:schemeClr>
                    </a:solidFill>
                  </a:tcPr>
                </a:tc>
                <a:tc rowSpan="2">
                  <a:txBody>
                    <a:bodyPr/>
                    <a:lstStyle/>
                    <a:p>
                      <a:pPr algn="ctr"/>
                      <a:r>
                        <a:rPr lang="en-US" sz="900" b="0"/>
                        <a:t>_</a:t>
                      </a:r>
                    </a:p>
                  </a:txBody>
                  <a:tcPr anchor="ctr">
                    <a:solidFill>
                      <a:schemeClr val="bg2">
                        <a:lumMod val="95000"/>
                      </a:schemeClr>
                    </a:solidFill>
                  </a:tcPr>
                </a:tc>
                <a:tc rowSpan="2">
                  <a:txBody>
                    <a:bodyPr/>
                    <a:lstStyle/>
                    <a:p>
                      <a:pPr algn="ctr"/>
                      <a:r>
                        <a:rPr lang="en-US" sz="900" b="0"/>
                        <a:t>_</a:t>
                      </a:r>
                    </a:p>
                  </a:txBody>
                  <a:tcPr anchor="ctr">
                    <a:solidFill>
                      <a:schemeClr val="bg2">
                        <a:lumMod val="95000"/>
                      </a:schemeClr>
                    </a:solidFill>
                  </a:tcPr>
                </a:tc>
                <a:tc rowSpan="2">
                  <a:txBody>
                    <a:bodyPr/>
                    <a:lstStyle/>
                    <a:p>
                      <a:pPr algn="ctr"/>
                      <a:r>
                        <a:rPr lang="en-US" sz="900" b="0"/>
                        <a:t>_</a:t>
                      </a:r>
                    </a:p>
                  </a:txBody>
                  <a:tcPr anchor="ctr">
                    <a:solidFill>
                      <a:schemeClr val="bg2">
                        <a:lumMod val="95000"/>
                      </a:schemeClr>
                    </a:solidFill>
                  </a:tcPr>
                </a:tc>
                <a:tc rowSpan="2">
                  <a:txBody>
                    <a:bodyPr/>
                    <a:lstStyle/>
                    <a:p>
                      <a:pPr algn="ctr"/>
                      <a:r>
                        <a:rPr lang="en-US" sz="900" b="0"/>
                        <a:t>_</a:t>
                      </a:r>
                    </a:p>
                  </a:txBody>
                  <a:tcPr anchor="ctr">
                    <a:solidFill>
                      <a:schemeClr val="bg2">
                        <a:lumMod val="95000"/>
                      </a:schemeClr>
                    </a:solidFill>
                  </a:tcPr>
                </a:tc>
                <a:tc>
                  <a:txBody>
                    <a:bodyPr/>
                    <a:lstStyle/>
                    <a:p>
                      <a:pPr algn="ctr"/>
                      <a:r>
                        <a:rPr lang="en-US" sz="900" b="0"/>
                        <a:t>0 - 95</a:t>
                      </a:r>
                    </a:p>
                  </a:txBody>
                  <a:tcPr anchor="ctr">
                    <a:solidFill>
                      <a:schemeClr val="bg2">
                        <a:lumMod val="95000"/>
                      </a:schemeClr>
                    </a:solidFill>
                  </a:tcPr>
                </a:tc>
                <a:tc>
                  <a:txBody>
                    <a:bodyPr/>
                    <a:lstStyle/>
                    <a:p>
                      <a:pPr algn="ctr"/>
                      <a:r>
                        <a:rPr lang="en-US" sz="900" b="0"/>
                        <a:t>2X CAN</a:t>
                      </a:r>
                    </a:p>
                  </a:txBody>
                  <a:tcPr anchor="ctr">
                    <a:solidFill>
                      <a:schemeClr val="bg2">
                        <a:lumMod val="95000"/>
                      </a:schemeClr>
                    </a:solidFill>
                  </a:tcPr>
                </a:tc>
                <a:tc vMerge="1">
                  <a:txBody>
                    <a:bodyPr/>
                    <a:lstStyle/>
                    <a:p>
                      <a:pPr algn="ctr"/>
                      <a:endParaRPr lang="en-US" sz="900" b="0"/>
                    </a:p>
                  </a:txBody>
                  <a:tcPr anchor="ctr">
                    <a:solidFill>
                      <a:schemeClr val="bg2">
                        <a:lumMod val="95000"/>
                      </a:schemeClr>
                    </a:solidFill>
                  </a:tcPr>
                </a:tc>
                <a:extLst>
                  <a:ext uri="{0D108BD9-81ED-4DB2-BD59-A6C34878D82A}">
                    <a16:rowId xmlns:a16="http://schemas.microsoft.com/office/drawing/2014/main" val="2712386582"/>
                  </a:ext>
                </a:extLst>
              </a:tr>
              <a:tr h="5303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t>MIMX8ML4CVNKZAB</a:t>
                      </a:r>
                    </a:p>
                    <a:p>
                      <a:endParaRPr lang="en-US" sz="900" b="0"/>
                    </a:p>
                  </a:txBody>
                  <a:tcPr anchor="ctr">
                    <a:solidFill>
                      <a:schemeClr val="bg2">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a:t>i.MX 8M Plus QuadLite</a:t>
                      </a:r>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a:txBody>
                    <a:bodyPr/>
                    <a:lstStyle/>
                    <a:p>
                      <a:pPr algn="ctr"/>
                      <a:r>
                        <a:rPr lang="en-US" sz="900" b="0"/>
                        <a:t>4x Cortex-A53</a:t>
                      </a:r>
                    </a:p>
                    <a:p>
                      <a:pPr algn="ctr"/>
                      <a:r>
                        <a:rPr lang="en-US" sz="900" b="0"/>
                        <a:t>Up to 1.6GHz</a:t>
                      </a:r>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a:txBody>
                    <a:bodyPr/>
                    <a:lstStyle/>
                    <a:p>
                      <a:pPr algn="ctr"/>
                      <a:r>
                        <a:rPr lang="en-US" sz="900" b="0"/>
                        <a:t>-40 - 105</a:t>
                      </a:r>
                    </a:p>
                  </a:txBody>
                  <a:tcPr anchor="ctr">
                    <a:solidFill>
                      <a:schemeClr val="bg2">
                        <a:lumMod val="95000"/>
                      </a:schemeClr>
                    </a:solidFill>
                  </a:tcPr>
                </a:tc>
                <a:tc>
                  <a:txBody>
                    <a:bodyPr/>
                    <a:lstStyle/>
                    <a:p>
                      <a:pPr algn="ctr"/>
                      <a:r>
                        <a:rPr lang="en-US" sz="900" b="0"/>
                        <a:t>2X CAN-FD</a:t>
                      </a:r>
                    </a:p>
                  </a:txBody>
                  <a:tcPr anchor="ctr">
                    <a:solidFill>
                      <a:schemeClr val="bg2">
                        <a:lumMod val="95000"/>
                      </a:schemeClr>
                    </a:solidFill>
                  </a:tcPr>
                </a:tc>
                <a:tc vMerge="1">
                  <a:txBody>
                    <a:bodyPr/>
                    <a:lstStyle/>
                    <a:p>
                      <a:pPr algn="ctr"/>
                      <a:endParaRPr lang="en-US" sz="900" b="0"/>
                    </a:p>
                  </a:txBody>
                  <a:tcPr anchor="ctr">
                    <a:solidFill>
                      <a:schemeClr val="bg2">
                        <a:lumMod val="95000"/>
                      </a:schemeClr>
                    </a:solidFill>
                  </a:tcPr>
                </a:tc>
                <a:extLst>
                  <a:ext uri="{0D108BD9-81ED-4DB2-BD59-A6C34878D82A}">
                    <a16:rowId xmlns:a16="http://schemas.microsoft.com/office/drawing/2014/main" val="621821260"/>
                  </a:ext>
                </a:extLst>
              </a:tr>
              <a:tr h="5303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t>MIMX8ML3DVNLZAB</a:t>
                      </a:r>
                    </a:p>
                    <a:p>
                      <a:endParaRPr lang="en-US" sz="900" b="0"/>
                    </a:p>
                  </a:txBody>
                  <a:tcPr anchor="ctr">
                    <a:solidFill>
                      <a:schemeClr val="bg2">
                        <a:lumMod val="95000"/>
                      </a:schemeClr>
                    </a:solidFill>
                  </a:tcPr>
                </a:tc>
                <a:tc>
                  <a:txBody>
                    <a:bodyPr/>
                    <a:lstStyle/>
                    <a:p>
                      <a:pPr algn="ctr"/>
                      <a:r>
                        <a:rPr lang="en-US" sz="900" b="0"/>
                        <a:t>i.MX 8M Plus Dual</a:t>
                      </a:r>
                    </a:p>
                  </a:txBody>
                  <a:tcPr anchor="ctr">
                    <a:solidFill>
                      <a:schemeClr val="bg2">
                        <a:lumMod val="95000"/>
                      </a:schemeClr>
                    </a:solidFill>
                  </a:tcPr>
                </a:tc>
                <a:tc rowSpan="2">
                  <a:txBody>
                    <a:bodyPr/>
                    <a:lstStyle/>
                    <a:p>
                      <a:pPr algn="ctr"/>
                      <a:r>
                        <a:rPr lang="en-US" sz="900" b="0"/>
                        <a:t>Machine Learning, Vision &amp; Video</a:t>
                      </a:r>
                    </a:p>
                  </a:txBody>
                  <a:tcPr anchor="ctr">
                    <a:solidFill>
                      <a:schemeClr val="bg2">
                        <a:lumMod val="95000"/>
                      </a:schemeClr>
                    </a:solidFill>
                  </a:tcPr>
                </a:tc>
                <a:tc>
                  <a:txBody>
                    <a:bodyPr/>
                    <a:lstStyle/>
                    <a:p>
                      <a:pPr algn="ctr"/>
                      <a:r>
                        <a:rPr lang="en-US" sz="900" b="0"/>
                        <a:t>2x Cortex-A53</a:t>
                      </a:r>
                    </a:p>
                    <a:p>
                      <a:pPr algn="ctr"/>
                      <a:r>
                        <a:rPr lang="en-US" sz="900" b="0"/>
                        <a:t>Up to 1.8GHz</a:t>
                      </a:r>
                    </a:p>
                  </a:txBody>
                  <a:tcPr anchor="ctr">
                    <a:solidFill>
                      <a:schemeClr val="bg2">
                        <a:lumMod val="95000"/>
                      </a:schemeClr>
                    </a:solidFill>
                  </a:tcPr>
                </a:tc>
                <a:tc rowSpan="2">
                  <a:txBody>
                    <a:bodyPr/>
                    <a:lstStyle/>
                    <a:p>
                      <a:pPr algn="ctr"/>
                      <a:r>
                        <a:rPr lang="en-US" sz="900" b="0"/>
                        <a:t>2.3 TOPS</a:t>
                      </a:r>
                    </a:p>
                  </a:txBody>
                  <a:tcPr anchor="ctr">
                    <a:solidFill>
                      <a:schemeClr val="bg2">
                        <a:lumMod val="95000"/>
                      </a:schemeClr>
                    </a:solidFill>
                  </a:tcPr>
                </a:tc>
                <a:tc rowSpan="2">
                  <a:txBody>
                    <a:bodyPr/>
                    <a:lstStyle/>
                    <a:p>
                      <a:pPr algn="ctr"/>
                      <a:r>
                        <a:rPr lang="en-US" sz="900" b="0"/>
                        <a:t>12MP resolution</a:t>
                      </a:r>
                    </a:p>
                    <a:p>
                      <a:pPr algn="ctr"/>
                      <a:r>
                        <a:rPr lang="en-US" sz="900" b="0"/>
                        <a:t>Up to 375MP/s</a:t>
                      </a:r>
                    </a:p>
                  </a:txBody>
                  <a:tcPr anchor="ctr">
                    <a:solidFill>
                      <a:schemeClr val="bg2">
                        <a:lumMod val="95000"/>
                      </a:schemeClr>
                    </a:solidFill>
                  </a:tcPr>
                </a:tc>
                <a:tc rowSpan="2">
                  <a:txBody>
                    <a:bodyPr/>
                    <a:lstStyle/>
                    <a:p>
                      <a:pPr marL="0" lvl="0" indent="-225425" algn="ctr">
                        <a:buFont typeface="Arial" panose="020B0604020202020204" pitchFamily="34" charset="0"/>
                        <a:buNone/>
                        <a:defRPr/>
                      </a:pPr>
                      <a:r>
                        <a:rPr kumimoji="0" lang="en-US" altLang="ja-JP" sz="900" i="0" u="none" strike="noStrike" kern="1200" cap="none" spc="0" normalizeH="0" baseline="0" noProof="0">
                          <a:ln>
                            <a:noFill/>
                          </a:ln>
                          <a:solidFill>
                            <a:srgbClr val="000000"/>
                          </a:solidFill>
                          <a:effectLst/>
                          <a:uLnTx/>
                          <a:uFillTx/>
                          <a:latin typeface="Arial" charset="0"/>
                          <a:ea typeface="+mn-ea"/>
                          <a:cs typeface="+mn-cs"/>
                        </a:rPr>
                        <a:t>Decode: 1080p60 (h.265/4, VP8/9)</a:t>
                      </a:r>
                    </a:p>
                    <a:p>
                      <a:pPr marL="0" lvl="0" indent="-225425" algn="ctr">
                        <a:buFont typeface="Arial" panose="020B0604020202020204" pitchFamily="34" charset="0"/>
                        <a:buNone/>
                        <a:defRPr/>
                      </a:pPr>
                      <a:r>
                        <a:rPr kumimoji="0" lang="en-US" altLang="ja-JP" sz="900" i="0" u="none" strike="noStrike" kern="1200" cap="none" spc="0" normalizeH="0" baseline="0" noProof="0">
                          <a:ln>
                            <a:noFill/>
                          </a:ln>
                          <a:solidFill>
                            <a:srgbClr val="000000"/>
                          </a:solidFill>
                          <a:effectLst/>
                          <a:uLnTx/>
                          <a:uFillTx/>
                          <a:latin typeface="Arial" charset="0"/>
                          <a:ea typeface="+mn-ea"/>
                          <a:cs typeface="+mn-cs"/>
                        </a:rPr>
                        <a:t>Encode: 1080p60 (h.265/4)</a:t>
                      </a:r>
                    </a:p>
                  </a:txBody>
                  <a:tcPr anchor="ctr">
                    <a:solidFill>
                      <a:schemeClr val="bg2">
                        <a:lumMod val="95000"/>
                      </a:schemeClr>
                    </a:solidFill>
                  </a:tcPr>
                </a:tc>
                <a:tc rowSpan="2">
                  <a:txBody>
                    <a:bodyPr/>
                    <a:lstStyle/>
                    <a:p>
                      <a:pPr algn="ctr"/>
                      <a:r>
                        <a:rPr lang="en-US" sz="900" b="0"/>
                        <a:t>YES</a:t>
                      </a:r>
                    </a:p>
                  </a:txBody>
                  <a:tcPr anchor="ctr">
                    <a:solidFill>
                      <a:schemeClr val="bg2">
                        <a:lumMod val="95000"/>
                      </a:schemeClr>
                    </a:solidFill>
                  </a:tcPr>
                </a:tc>
                <a:tc>
                  <a:txBody>
                    <a:bodyPr/>
                    <a:lstStyle/>
                    <a:p>
                      <a:pPr algn="ctr"/>
                      <a:r>
                        <a:rPr lang="en-US" sz="900" b="0"/>
                        <a:t>0 - 95</a:t>
                      </a:r>
                    </a:p>
                  </a:txBody>
                  <a:tcPr anchor="ctr">
                    <a:solidFill>
                      <a:schemeClr val="bg2">
                        <a:lumMod val="95000"/>
                      </a:schemeClr>
                    </a:solidFill>
                  </a:tcPr>
                </a:tc>
                <a:tc>
                  <a:txBody>
                    <a:bodyPr/>
                    <a:lstStyle/>
                    <a:p>
                      <a:pPr algn="ctr"/>
                      <a:r>
                        <a:rPr lang="en-US" sz="900" b="0"/>
                        <a:t>2X CAN</a:t>
                      </a:r>
                    </a:p>
                  </a:txBody>
                  <a:tcPr anchor="ctr">
                    <a:solidFill>
                      <a:schemeClr val="bg2">
                        <a:lumMod val="95000"/>
                      </a:schemeClr>
                    </a:solidFill>
                  </a:tcPr>
                </a:tc>
                <a:tc vMerge="1">
                  <a:txBody>
                    <a:bodyPr/>
                    <a:lstStyle/>
                    <a:p>
                      <a:pPr algn="ctr"/>
                      <a:endParaRPr lang="en-US" sz="900" b="0"/>
                    </a:p>
                  </a:txBody>
                  <a:tcPr anchor="ctr">
                    <a:solidFill>
                      <a:schemeClr val="bg2">
                        <a:lumMod val="95000"/>
                      </a:schemeClr>
                    </a:solidFill>
                  </a:tcPr>
                </a:tc>
                <a:extLst>
                  <a:ext uri="{0D108BD9-81ED-4DB2-BD59-A6C34878D82A}">
                    <a16:rowId xmlns:a16="http://schemas.microsoft.com/office/drawing/2014/main" val="725256916"/>
                  </a:ext>
                </a:extLst>
              </a:tr>
              <a:tr h="530352">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a:t>MIMX8ML3CVNKZAB</a:t>
                      </a:r>
                    </a:p>
                    <a:p>
                      <a:endParaRPr lang="en-US" sz="900" b="0"/>
                    </a:p>
                  </a:txBody>
                  <a:tcPr anchor="ctr">
                    <a:solidFill>
                      <a:schemeClr val="bg2">
                        <a:lumMod val="9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900" b="0"/>
                        <a:t>i.MX 8M Plus Dual</a:t>
                      </a:r>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a:txBody>
                    <a:bodyPr/>
                    <a:lstStyle/>
                    <a:p>
                      <a:pPr algn="ctr"/>
                      <a:r>
                        <a:rPr lang="en-US" sz="900" b="0"/>
                        <a:t>2x Cortex-A53</a:t>
                      </a:r>
                    </a:p>
                    <a:p>
                      <a:pPr algn="ctr"/>
                      <a:r>
                        <a:rPr lang="en-US" sz="900" b="0"/>
                        <a:t>Up to 1.6GHz</a:t>
                      </a:r>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vMerge="1">
                  <a:txBody>
                    <a:bodyPr/>
                    <a:lstStyle/>
                    <a:p>
                      <a:endParaRPr lang="en-US" sz="1200" b="0"/>
                    </a:p>
                  </a:txBody>
                  <a:tcPr anchor="ctr">
                    <a:solidFill>
                      <a:schemeClr val="bg2">
                        <a:lumMod val="95000"/>
                      </a:schemeClr>
                    </a:solidFill>
                  </a:tcPr>
                </a:tc>
                <a:tc>
                  <a:txBody>
                    <a:bodyPr/>
                    <a:lstStyle/>
                    <a:p>
                      <a:pPr algn="ctr"/>
                      <a:r>
                        <a:rPr lang="en-US" sz="900" b="0"/>
                        <a:t>-40 - 105</a:t>
                      </a:r>
                    </a:p>
                  </a:txBody>
                  <a:tcPr anchor="ctr">
                    <a:solidFill>
                      <a:schemeClr val="bg2">
                        <a:lumMod val="95000"/>
                      </a:schemeClr>
                    </a:solidFill>
                  </a:tcPr>
                </a:tc>
                <a:tc>
                  <a:txBody>
                    <a:bodyPr/>
                    <a:lstStyle/>
                    <a:p>
                      <a:pPr algn="ctr"/>
                      <a:r>
                        <a:rPr lang="en-US" sz="900" b="0"/>
                        <a:t>2X CAN-FD</a:t>
                      </a:r>
                    </a:p>
                  </a:txBody>
                  <a:tcPr anchor="ctr">
                    <a:solidFill>
                      <a:schemeClr val="bg2">
                        <a:lumMod val="95000"/>
                      </a:schemeClr>
                    </a:solidFill>
                  </a:tcPr>
                </a:tc>
                <a:tc vMerge="1">
                  <a:txBody>
                    <a:bodyPr/>
                    <a:lstStyle/>
                    <a:p>
                      <a:pPr algn="ctr"/>
                      <a:endParaRPr lang="en-US" sz="900" b="0"/>
                    </a:p>
                  </a:txBody>
                  <a:tcPr anchor="ctr">
                    <a:solidFill>
                      <a:schemeClr val="bg2">
                        <a:lumMod val="95000"/>
                      </a:schemeClr>
                    </a:solidFill>
                  </a:tcPr>
                </a:tc>
                <a:extLst>
                  <a:ext uri="{0D108BD9-81ED-4DB2-BD59-A6C34878D82A}">
                    <a16:rowId xmlns:a16="http://schemas.microsoft.com/office/drawing/2014/main" val="3931168269"/>
                  </a:ext>
                </a:extLst>
              </a:tr>
            </a:tbl>
          </a:graphicData>
        </a:graphic>
      </p:graphicFrame>
      <p:sp>
        <p:nvSpPr>
          <p:cNvPr id="11" name="TextBox 10">
            <a:extLst>
              <a:ext uri="{FF2B5EF4-FFF2-40B4-BE49-F238E27FC236}">
                <a16:creationId xmlns:a16="http://schemas.microsoft.com/office/drawing/2014/main" id="{30FF6185-B1D3-4D47-8356-860D802D0A02}"/>
              </a:ext>
            </a:extLst>
          </p:cNvPr>
          <p:cNvSpPr txBox="1"/>
          <p:nvPr/>
        </p:nvSpPr>
        <p:spPr>
          <a:xfrm>
            <a:off x="315761" y="1004884"/>
            <a:ext cx="1702966" cy="360727"/>
          </a:xfrm>
          <a:prstGeom prst="rect">
            <a:avLst/>
          </a:prstGeom>
          <a:noFill/>
        </p:spPr>
        <p:txBody>
          <a:bodyPr wrap="square" lIns="91440" tIns="45720" rIns="91440" rtlCol="0" anchor="t">
            <a:noAutofit/>
          </a:bodyPr>
          <a:lstStyle/>
          <a:p>
            <a:pPr algn="ctr">
              <a:spcBef>
                <a:spcPts val="600"/>
              </a:spcBef>
            </a:pPr>
            <a:r>
              <a:rPr lang="en-US" sz="1200">
                <a:solidFill>
                  <a:schemeClr val="bg1"/>
                </a:solidFill>
                <a:latin typeface="Arial" panose="020B0604020202020204" pitchFamily="34" charset="0"/>
                <a:cs typeface="Arial" panose="020B0604020202020204" pitchFamily="34" charset="0"/>
              </a:rPr>
              <a:t>Streaming Media</a:t>
            </a:r>
          </a:p>
        </p:txBody>
      </p:sp>
      <p:sp>
        <p:nvSpPr>
          <p:cNvPr id="13" name="TextBox 12">
            <a:extLst>
              <a:ext uri="{FF2B5EF4-FFF2-40B4-BE49-F238E27FC236}">
                <a16:creationId xmlns:a16="http://schemas.microsoft.com/office/drawing/2014/main" id="{547C3107-3AD3-4C2B-8DC0-1F28931BE8A9}"/>
              </a:ext>
            </a:extLst>
          </p:cNvPr>
          <p:cNvSpPr txBox="1"/>
          <p:nvPr/>
        </p:nvSpPr>
        <p:spPr>
          <a:xfrm>
            <a:off x="2169729" y="1003115"/>
            <a:ext cx="1702966" cy="360727"/>
          </a:xfrm>
          <a:prstGeom prst="rect">
            <a:avLst/>
          </a:prstGeom>
          <a:noFill/>
        </p:spPr>
        <p:txBody>
          <a:bodyPr wrap="square" lIns="91440" tIns="45720" rIns="91440" rtlCol="0" anchor="t">
            <a:noAutofit/>
          </a:bodyPr>
          <a:lstStyle/>
          <a:p>
            <a:pPr algn="ctr">
              <a:spcBef>
                <a:spcPts val="600"/>
              </a:spcBef>
            </a:pPr>
            <a:r>
              <a:rPr lang="en-US" sz="1200">
                <a:solidFill>
                  <a:schemeClr val="bg1"/>
                </a:solidFill>
                <a:latin typeface="Arial" panose="020B0604020202020204" pitchFamily="34" charset="0"/>
                <a:cs typeface="Arial" panose="020B0604020202020204" pitchFamily="34" charset="0"/>
              </a:rPr>
              <a:t>Voice Assistants</a:t>
            </a:r>
          </a:p>
        </p:txBody>
      </p:sp>
      <p:sp>
        <p:nvSpPr>
          <p:cNvPr id="14" name="TextBox 13">
            <a:extLst>
              <a:ext uri="{FF2B5EF4-FFF2-40B4-BE49-F238E27FC236}">
                <a16:creationId xmlns:a16="http://schemas.microsoft.com/office/drawing/2014/main" id="{D59A398D-9E43-4133-9F5D-DC0442FCDB90}"/>
              </a:ext>
            </a:extLst>
          </p:cNvPr>
          <p:cNvSpPr txBox="1"/>
          <p:nvPr/>
        </p:nvSpPr>
        <p:spPr>
          <a:xfrm>
            <a:off x="4021256" y="1003115"/>
            <a:ext cx="1702966" cy="360727"/>
          </a:xfrm>
          <a:prstGeom prst="rect">
            <a:avLst/>
          </a:prstGeom>
          <a:noFill/>
        </p:spPr>
        <p:txBody>
          <a:bodyPr wrap="square" lIns="91440" tIns="45720" rIns="91440" rtlCol="0" anchor="t">
            <a:noAutofit/>
          </a:bodyPr>
          <a:lstStyle/>
          <a:p>
            <a:pPr algn="ctr">
              <a:spcBef>
                <a:spcPts val="600"/>
              </a:spcBef>
            </a:pPr>
            <a:r>
              <a:rPr lang="en-US" sz="1200">
                <a:solidFill>
                  <a:schemeClr val="bg1"/>
                </a:solidFill>
                <a:latin typeface="Arial" panose="020B0604020202020204" pitchFamily="34" charset="0"/>
                <a:cs typeface="Arial" panose="020B0604020202020204" pitchFamily="34" charset="0"/>
              </a:rPr>
              <a:t>AI, Machine Learning</a:t>
            </a:r>
          </a:p>
        </p:txBody>
      </p:sp>
      <p:sp>
        <p:nvSpPr>
          <p:cNvPr id="15" name="TextBox 14">
            <a:extLst>
              <a:ext uri="{FF2B5EF4-FFF2-40B4-BE49-F238E27FC236}">
                <a16:creationId xmlns:a16="http://schemas.microsoft.com/office/drawing/2014/main" id="{1DA465D6-F979-49FB-B2EE-D349EA2ABF22}"/>
              </a:ext>
            </a:extLst>
          </p:cNvPr>
          <p:cNvSpPr txBox="1"/>
          <p:nvPr/>
        </p:nvSpPr>
        <p:spPr>
          <a:xfrm>
            <a:off x="5881859" y="1004006"/>
            <a:ext cx="1702966" cy="360727"/>
          </a:xfrm>
          <a:prstGeom prst="rect">
            <a:avLst/>
          </a:prstGeom>
          <a:noFill/>
        </p:spPr>
        <p:txBody>
          <a:bodyPr wrap="square" lIns="91440" tIns="45720" rIns="91440" rtlCol="0" anchor="t">
            <a:noAutofit/>
          </a:bodyPr>
          <a:lstStyle/>
          <a:p>
            <a:pPr algn="ctr">
              <a:spcBef>
                <a:spcPts val="600"/>
              </a:spcBef>
            </a:pPr>
            <a:r>
              <a:rPr lang="en-US" sz="1200">
                <a:solidFill>
                  <a:schemeClr val="bg1"/>
                </a:solidFill>
                <a:latin typeface="Arial" panose="020B0604020202020204" pitchFamily="34" charset="0"/>
                <a:cs typeface="Arial" panose="020B0604020202020204" pitchFamily="34" charset="0"/>
              </a:rPr>
              <a:t>Industrial IoT</a:t>
            </a:r>
          </a:p>
        </p:txBody>
      </p:sp>
      <p:sp>
        <p:nvSpPr>
          <p:cNvPr id="16" name="TextBox 15">
            <a:extLst>
              <a:ext uri="{FF2B5EF4-FFF2-40B4-BE49-F238E27FC236}">
                <a16:creationId xmlns:a16="http://schemas.microsoft.com/office/drawing/2014/main" id="{0C071B0D-2759-442C-A289-A28FBD42F347}"/>
              </a:ext>
            </a:extLst>
          </p:cNvPr>
          <p:cNvSpPr txBox="1"/>
          <p:nvPr/>
        </p:nvSpPr>
        <p:spPr>
          <a:xfrm>
            <a:off x="7738623" y="996501"/>
            <a:ext cx="1702966" cy="360727"/>
          </a:xfrm>
          <a:prstGeom prst="rect">
            <a:avLst/>
          </a:prstGeom>
          <a:noFill/>
        </p:spPr>
        <p:txBody>
          <a:bodyPr wrap="square" lIns="91440" tIns="45720" rIns="91440" rtlCol="0" anchor="t">
            <a:noAutofit/>
          </a:bodyPr>
          <a:lstStyle/>
          <a:p>
            <a:pPr algn="ctr">
              <a:spcBef>
                <a:spcPts val="600"/>
              </a:spcBef>
            </a:pPr>
            <a:r>
              <a:rPr lang="en-US" sz="1200">
                <a:solidFill>
                  <a:schemeClr val="bg1"/>
                </a:solidFill>
                <a:latin typeface="Arial" panose="020B0604020202020204" pitchFamily="34" charset="0"/>
                <a:cs typeface="Arial" panose="020B0604020202020204" pitchFamily="34" charset="0"/>
              </a:rPr>
              <a:t>Edge Compute</a:t>
            </a:r>
          </a:p>
        </p:txBody>
      </p:sp>
      <p:sp>
        <p:nvSpPr>
          <p:cNvPr id="17" name="TextBox 16">
            <a:extLst>
              <a:ext uri="{FF2B5EF4-FFF2-40B4-BE49-F238E27FC236}">
                <a16:creationId xmlns:a16="http://schemas.microsoft.com/office/drawing/2014/main" id="{0CFE360E-F45C-44C4-9E55-5407EF1FA7A4}"/>
              </a:ext>
            </a:extLst>
          </p:cNvPr>
          <p:cNvSpPr txBox="1"/>
          <p:nvPr/>
        </p:nvSpPr>
        <p:spPr>
          <a:xfrm>
            <a:off x="9587354" y="996500"/>
            <a:ext cx="1702966" cy="360727"/>
          </a:xfrm>
          <a:prstGeom prst="rect">
            <a:avLst/>
          </a:prstGeom>
          <a:noFill/>
        </p:spPr>
        <p:txBody>
          <a:bodyPr wrap="square" lIns="91440" tIns="45720" rIns="91440" rtlCol="0" anchor="t">
            <a:noAutofit/>
          </a:bodyPr>
          <a:lstStyle/>
          <a:p>
            <a:pPr algn="ctr">
              <a:spcBef>
                <a:spcPts val="600"/>
              </a:spcBef>
            </a:pPr>
            <a:r>
              <a:rPr lang="en-US" sz="1200">
                <a:solidFill>
                  <a:schemeClr val="bg1"/>
                </a:solidFill>
                <a:latin typeface="Arial" panose="020B0604020202020204" pitchFamily="34" charset="0"/>
                <a:cs typeface="Arial" panose="020B0604020202020204" pitchFamily="34" charset="0"/>
              </a:rPr>
              <a:t>Machine Vision</a:t>
            </a:r>
          </a:p>
        </p:txBody>
      </p:sp>
      <p:grpSp>
        <p:nvGrpSpPr>
          <p:cNvPr id="20" name="Group 19">
            <a:extLst>
              <a:ext uri="{FF2B5EF4-FFF2-40B4-BE49-F238E27FC236}">
                <a16:creationId xmlns:a16="http://schemas.microsoft.com/office/drawing/2014/main" id="{9DC7BBAE-BF8A-4F06-819D-93CAD4D43F12}"/>
              </a:ext>
            </a:extLst>
          </p:cNvPr>
          <p:cNvGrpSpPr/>
          <p:nvPr/>
        </p:nvGrpSpPr>
        <p:grpSpPr>
          <a:xfrm>
            <a:off x="11732102" y="2055303"/>
            <a:ext cx="332763" cy="4251666"/>
            <a:chOff x="11638327" y="1622971"/>
            <a:chExt cx="332763" cy="4651993"/>
          </a:xfrm>
        </p:grpSpPr>
        <p:sp>
          <p:nvSpPr>
            <p:cNvPr id="18" name="Arrow: Up-Down 17">
              <a:extLst>
                <a:ext uri="{FF2B5EF4-FFF2-40B4-BE49-F238E27FC236}">
                  <a16:creationId xmlns:a16="http://schemas.microsoft.com/office/drawing/2014/main" id="{D00D02FD-8E59-4E37-AA5D-8627EF864AD1}"/>
                </a:ext>
              </a:extLst>
            </p:cNvPr>
            <p:cNvSpPr/>
            <p:nvPr/>
          </p:nvSpPr>
          <p:spPr>
            <a:xfrm>
              <a:off x="11638327" y="1622971"/>
              <a:ext cx="332763" cy="4651993"/>
            </a:xfrm>
            <a:prstGeom prst="upDownArrow">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182880" tIns="182880" rIns="182880" bIns="182880" rtlCol="0" anchor="t"/>
            <a:lstStyle/>
            <a:p>
              <a:pPr algn="l"/>
              <a:endParaRPr lang="en-US">
                <a:solidFill>
                  <a:schemeClr val="bg1"/>
                </a:solidFill>
                <a:latin typeface="+mj-lt"/>
              </a:endParaRPr>
            </a:p>
          </p:txBody>
        </p:sp>
        <p:sp>
          <p:nvSpPr>
            <p:cNvPr id="19" name="TextBox 18">
              <a:extLst>
                <a:ext uri="{FF2B5EF4-FFF2-40B4-BE49-F238E27FC236}">
                  <a16:creationId xmlns:a16="http://schemas.microsoft.com/office/drawing/2014/main" id="{8F7D88A9-6C48-4430-B4CC-D27A6E5BA04D}"/>
                </a:ext>
              </a:extLst>
            </p:cNvPr>
            <p:cNvSpPr txBox="1"/>
            <p:nvPr/>
          </p:nvSpPr>
          <p:spPr>
            <a:xfrm>
              <a:off x="11705439" y="1820411"/>
              <a:ext cx="265651" cy="4244829"/>
            </a:xfrm>
            <a:prstGeom prst="rect">
              <a:avLst/>
            </a:prstGeom>
            <a:noFill/>
          </p:spPr>
          <p:txBody>
            <a:bodyPr vert="vert" wrap="square" lIns="91440" tIns="45720" rIns="91440" rtlCol="0" anchor="t">
              <a:noAutofit/>
            </a:bodyPr>
            <a:lstStyle/>
            <a:p>
              <a:pPr algn="ctr">
                <a:spcBef>
                  <a:spcPts val="600"/>
                </a:spcBef>
              </a:pPr>
              <a:r>
                <a:rPr lang="en-US" sz="1000" b="1">
                  <a:solidFill>
                    <a:schemeClr val="bg1"/>
                  </a:solidFill>
                  <a:latin typeface="Arial" panose="020B0604020202020204" pitchFamily="34" charset="0"/>
                  <a:cs typeface="Arial" panose="020B0604020202020204" pitchFamily="34" charset="0"/>
                </a:rPr>
                <a:t>Software, Package, and Pin Compatible</a:t>
              </a:r>
            </a:p>
          </p:txBody>
        </p:sp>
      </p:grpSp>
    </p:spTree>
    <p:extLst>
      <p:ext uri="{BB962C8B-B14F-4D97-AF65-F5344CB8AC3E}">
        <p14:creationId xmlns:p14="http://schemas.microsoft.com/office/powerpoint/2010/main" val="157511692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015C5A-6AD6-4B66-995D-7BF98CB51C45}"/>
              </a:ext>
            </a:extLst>
          </p:cNvPr>
          <p:cNvSpPr>
            <a:spLocks noGrp="1"/>
          </p:cNvSpPr>
          <p:nvPr>
            <p:ph type="title"/>
          </p:nvPr>
        </p:nvSpPr>
        <p:spPr/>
        <p:txBody>
          <a:bodyPr/>
          <a:lstStyle/>
          <a:p>
            <a:r>
              <a:rPr lang="en-US"/>
              <a:t>Enablement | 8MPLUSLPD4-EVK </a:t>
            </a:r>
          </a:p>
        </p:txBody>
      </p:sp>
      <p:sp>
        <p:nvSpPr>
          <p:cNvPr id="3" name="Rectangle 2">
            <a:extLst>
              <a:ext uri="{FF2B5EF4-FFF2-40B4-BE49-F238E27FC236}">
                <a16:creationId xmlns:a16="http://schemas.microsoft.com/office/drawing/2014/main" id="{B03EF491-0FA2-43B1-8B85-D2C9C6F95E78}"/>
              </a:ext>
            </a:extLst>
          </p:cNvPr>
          <p:cNvSpPr/>
          <p:nvPr/>
        </p:nvSpPr>
        <p:spPr>
          <a:xfrm>
            <a:off x="441691" y="773312"/>
            <a:ext cx="8360962" cy="5654332"/>
          </a:xfrm>
          <a:prstGeom prst="rect">
            <a:avLst/>
          </a:prstGeom>
          <a:solidFill>
            <a:schemeClr val="accent1">
              <a:lumMod val="20000"/>
              <a:lumOff val="80000"/>
            </a:scheme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6" name="Picture 5">
            <a:extLst>
              <a:ext uri="{FF2B5EF4-FFF2-40B4-BE49-F238E27FC236}">
                <a16:creationId xmlns:a16="http://schemas.microsoft.com/office/drawing/2014/main" id="{03D7D512-548F-4D1E-A588-839FAFBC455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432151" y="2275712"/>
            <a:ext cx="1379147" cy="920143"/>
          </a:xfrm>
          <a:prstGeom prst="rect">
            <a:avLst/>
          </a:prstGeom>
        </p:spPr>
      </p:pic>
      <p:sp>
        <p:nvSpPr>
          <p:cNvPr id="7" name="TextBox 6">
            <a:extLst>
              <a:ext uri="{FF2B5EF4-FFF2-40B4-BE49-F238E27FC236}">
                <a16:creationId xmlns:a16="http://schemas.microsoft.com/office/drawing/2014/main" id="{992D3787-3E28-4841-88EC-6B17A8E3D310}"/>
              </a:ext>
            </a:extLst>
          </p:cNvPr>
          <p:cNvSpPr txBox="1"/>
          <p:nvPr/>
        </p:nvSpPr>
        <p:spPr>
          <a:xfrm>
            <a:off x="488153" y="1225395"/>
            <a:ext cx="2377919" cy="4878259"/>
          </a:xfrm>
          <a:prstGeom prst="rect">
            <a:avLst/>
          </a:prstGeom>
          <a:noFill/>
        </p:spPr>
        <p:txBody>
          <a:bodyPr wrap="square" lIns="91440" tIns="45720" rIns="91440" bIns="4572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70C0"/>
                </a:solidFill>
                <a:effectLst/>
                <a:uLnTx/>
                <a:uFillTx/>
                <a:latin typeface="Arial"/>
                <a:ea typeface="+mn-ea"/>
                <a:cs typeface="+mn-cs"/>
              </a:rPr>
              <a:t>Kit Contents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a:solidFill>
                  <a:srgbClr val="000000"/>
                </a:solidFill>
                <a:latin typeface="Arial"/>
              </a:rPr>
              <a:t>i.MX 8M Plus CPU module</a:t>
            </a:r>
            <a:endParaRPr lang="en-US" sz="1200" kern="0">
              <a:solidFill>
                <a:srgbClr val="000000"/>
              </a:solidFill>
              <a:latin typeface="Arial"/>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Base board</a:t>
            </a:r>
            <a:endParaRPr lang="en-US" sz="1200" b="0" i="0" u="none" strike="noStrike" kern="0" cap="none" spc="0" normalizeH="0" baseline="0" noProof="0">
              <a:ln>
                <a:noFill/>
              </a:ln>
              <a:solidFill>
                <a:srgbClr val="000000"/>
              </a:solidFill>
              <a:effectLst/>
              <a:uLnTx/>
              <a:uFillTx/>
              <a:latin typeface="Arial"/>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a:solidFill>
                  <a:srgbClr val="000000"/>
                </a:solidFill>
                <a:latin typeface="Arial"/>
              </a:rPr>
              <a:t>Quick Start Guide</a:t>
            </a:r>
            <a:endParaRPr lang="en-US" sz="1200" kern="0">
              <a:solidFill>
                <a:srgbClr val="000000"/>
              </a:solidFill>
              <a:latin typeface="Arial"/>
              <a:cs typeface="Arial"/>
            </a:endParaRPr>
          </a:p>
          <a:p>
            <a:pPr marL="171450" indent="-171450" fontAlgn="auto">
              <a:spcBef>
                <a:spcPts val="0"/>
              </a:spcBef>
              <a:spcAft>
                <a:spcPts val="0"/>
              </a:spcAft>
              <a:buFont typeface="Arial" panose="020B0604020202020204" pitchFamily="34" charset="0"/>
              <a:buChar char="•"/>
              <a:defRPr/>
            </a:pPr>
            <a:r>
              <a:rPr kumimoji="0" lang="en-US" sz="1200" b="0" i="0" u="none" strike="noStrike" kern="0" cap="none" spc="0" normalizeH="0" baseline="0" noProof="0">
                <a:ln>
                  <a:noFill/>
                </a:ln>
                <a:solidFill>
                  <a:srgbClr val="000000"/>
                </a:solidFill>
                <a:effectLst/>
                <a:uLnTx/>
                <a:uFillTx/>
                <a:latin typeface="Arial"/>
                <a:ea typeface="+mn-ea"/>
                <a:cs typeface="+mn-cs"/>
              </a:rPr>
              <a:t>USB Type-C to Type</a:t>
            </a:r>
            <a:r>
              <a:rPr lang="en-US" sz="1200" kern="0">
                <a:solidFill>
                  <a:srgbClr val="000000"/>
                </a:solidFill>
                <a:latin typeface="Arial"/>
              </a:rPr>
              <a:t>-A adapter </a:t>
            </a:r>
            <a:endParaRPr lang="en-US" sz="1200" kern="0">
              <a:solidFill>
                <a:srgbClr val="000000"/>
              </a:solidFill>
              <a:latin typeface="Arial"/>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USB 3.0 to Type C cable.</a:t>
            </a:r>
            <a:endParaRPr lang="en-US" sz="1200" b="0" i="0" u="none" strike="noStrike" kern="0" cap="none" spc="0" normalizeH="0" baseline="0" noProof="0">
              <a:ln>
                <a:noFill/>
              </a:ln>
              <a:solidFill>
                <a:srgbClr val="000000"/>
              </a:solidFill>
              <a:effectLst/>
              <a:uLnTx/>
              <a:uFillTx/>
              <a:latin typeface="Arial"/>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a:solidFill>
                  <a:srgbClr val="000000"/>
                </a:solidFill>
                <a:latin typeface="Arial"/>
              </a:rPr>
              <a:t>USB A to micro-B cable</a:t>
            </a:r>
            <a:endParaRPr lang="en-US" sz="1200" b="0" i="0" u="none" strike="noStrike" kern="0" cap="none" spc="0" normalizeH="0" baseline="0" noProof="0">
              <a:ln>
                <a:noFill/>
              </a:ln>
              <a:solidFill>
                <a:srgbClr val="000000"/>
              </a:solidFill>
              <a:effectLst/>
              <a:uLnTx/>
              <a:uFillTx/>
              <a:latin typeface="Arial"/>
              <a:cs typeface="Arial"/>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USB Type C power supply.</a:t>
            </a:r>
            <a:endParaRPr lang="en-US" sz="1200" b="0" i="0" u="none" strike="noStrike" kern="0" cap="none" spc="0" normalizeH="0" baseline="0" noProof="0">
              <a:ln>
                <a:noFill/>
              </a:ln>
              <a:solidFill>
                <a:srgbClr val="000000"/>
              </a:solidFill>
              <a:effectLst/>
              <a:uLnTx/>
              <a:uFillTx/>
              <a:latin typeface="Arial"/>
              <a:cs typeface="Arial"/>
            </a:endParaRPr>
          </a:p>
          <a:p>
            <a:pPr marR="0" lvl="0" algn="l" defTabSz="914400" rtl="0" eaLnBrk="1" fontAlgn="auto" latinLnBrk="0" hangingPunct="1">
              <a:lnSpc>
                <a:spcPct val="100000"/>
              </a:lnSpc>
              <a:spcBef>
                <a:spcPts val="0"/>
              </a:spcBef>
              <a:spcAft>
                <a:spcPts val="0"/>
              </a:spcAft>
              <a:buClrTx/>
              <a:buSzTx/>
              <a:tabLst/>
              <a:defRPr/>
            </a:pPr>
            <a:endParaRPr kumimoji="0" lang="en-US" sz="1200" b="0" i="0" u="none" strike="noStrike" kern="0" cap="none" spc="0" normalizeH="0" baseline="0" noProof="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70C0"/>
                </a:solidFill>
                <a:effectLst/>
                <a:uLnTx/>
                <a:uFillTx/>
                <a:latin typeface="Arial"/>
                <a:ea typeface="+mn-ea"/>
                <a:cs typeface="+mn-cs"/>
              </a:rPr>
              <a:t>Compute Module: Overview</a:t>
            </a:r>
            <a:endParaRPr lang="en-US" sz="1200" b="1" i="0" u="none" strike="noStrike" kern="0" cap="none" spc="0" normalizeH="0" baseline="0" noProof="0">
              <a:ln>
                <a:noFill/>
              </a:ln>
              <a:solidFill>
                <a:srgbClr val="0070C0"/>
              </a:solidFill>
              <a:effectLst/>
              <a:uLnTx/>
              <a:uFillTx/>
              <a:latin typeface="Arial"/>
              <a:cs typeface="Arial"/>
            </a:endParaRPr>
          </a:p>
          <a:p>
            <a:pPr marL="171450" indent="-171450" fontAlgn="auto">
              <a:spcBef>
                <a:spcPts val="0"/>
              </a:spcBef>
              <a:spcAft>
                <a:spcPts val="0"/>
              </a:spcAft>
              <a:buFont typeface="Arial" panose="020B0604020202020204" pitchFamily="34" charset="0"/>
              <a:buChar char="•"/>
              <a:defRPr/>
            </a:pPr>
            <a:r>
              <a:rPr lang="fr-FR" sz="1200" kern="0">
                <a:solidFill>
                  <a:srgbClr val="000000"/>
                </a:solidFill>
                <a:latin typeface="Arial"/>
              </a:rPr>
              <a:t>NXP i.MX 8M Plus</a:t>
            </a:r>
            <a:endParaRPr lang="fr-FR" sz="1200" kern="0">
              <a:solidFill>
                <a:srgbClr val="000000"/>
              </a:solidFill>
              <a:latin typeface="Arial"/>
              <a:cs typeface="Arial"/>
            </a:endParaRPr>
          </a:p>
          <a:p>
            <a:pPr marL="171450" indent="-171450" fontAlgn="auto">
              <a:spcBef>
                <a:spcPts val="0"/>
              </a:spcBef>
              <a:spcAft>
                <a:spcPts val="0"/>
              </a:spcAft>
              <a:buFont typeface="Arial" panose="020B0604020202020204" pitchFamily="34" charset="0"/>
              <a:buChar char="•"/>
              <a:defRPr/>
            </a:pPr>
            <a:r>
              <a:rPr lang="en-US" sz="1200" kern="0">
                <a:latin typeface="Arial"/>
              </a:rPr>
              <a:t>PMIC NXP PCA9450C</a:t>
            </a:r>
            <a:endParaRPr lang="en-US" sz="1200" kern="0">
              <a:latin typeface="Arial"/>
              <a:cs typeface="Arial"/>
            </a:endParaRPr>
          </a:p>
          <a:p>
            <a:pPr marL="171450" indent="-171450" fontAlgn="auto">
              <a:spcBef>
                <a:spcPts val="0"/>
              </a:spcBef>
              <a:spcAft>
                <a:spcPts val="0"/>
              </a:spcAft>
              <a:buFont typeface="Arial" panose="020B0604020202020204" pitchFamily="34" charset="0"/>
              <a:buChar char="•"/>
              <a:defRPr/>
            </a:pPr>
            <a:r>
              <a:rPr lang="en-US" sz="1200" kern="0">
                <a:latin typeface="Arial"/>
              </a:rPr>
              <a:t>6GB LPDDR4;16 GB eMMC5.1</a:t>
            </a:r>
            <a:endParaRPr lang="en-US" sz="1200" kern="0">
              <a:latin typeface="Arial"/>
              <a:cs typeface="Arial"/>
            </a:endParaRPr>
          </a:p>
          <a:p>
            <a:pPr marL="171450" indent="-171450" fontAlgn="auto">
              <a:spcBef>
                <a:spcPts val="0"/>
              </a:spcBef>
              <a:spcAft>
                <a:spcPts val="0"/>
              </a:spcAft>
              <a:buFont typeface="Arial" panose="020B0604020202020204" pitchFamily="34" charset="0"/>
              <a:buChar char="•"/>
              <a:defRPr/>
            </a:pPr>
            <a:r>
              <a:rPr lang="en-US" sz="1200" kern="0">
                <a:solidFill>
                  <a:srgbClr val="000000"/>
                </a:solidFill>
                <a:latin typeface="Arial"/>
              </a:rPr>
              <a:t>32MB QSPI Flash</a:t>
            </a:r>
            <a:endParaRPr lang="en-US" sz="1200" kern="0">
              <a:solidFill>
                <a:srgbClr val="000000"/>
              </a:solidFill>
              <a:latin typeface="Arial"/>
              <a:cs typeface="Arial"/>
            </a:endParaRPr>
          </a:p>
          <a:p>
            <a:pPr marL="171450" indent="-171450" fontAlgn="auto">
              <a:spcBef>
                <a:spcPts val="0"/>
              </a:spcBef>
              <a:spcAft>
                <a:spcPts val="0"/>
              </a:spcAft>
              <a:buFont typeface="Arial" panose="020B0604020202020204" pitchFamily="34" charset="0"/>
              <a:buChar char="•"/>
              <a:defRPr/>
            </a:pPr>
            <a:r>
              <a:rPr lang="en-US" sz="1200" kern="0">
                <a:solidFill>
                  <a:srgbClr val="000000"/>
                </a:solidFill>
                <a:latin typeface="Arial"/>
              </a:rPr>
              <a:t>Target: 6-layer PCB no HDI</a:t>
            </a:r>
            <a:endParaRPr lang="en-US" sz="1200" kern="0">
              <a:solidFill>
                <a:srgbClr val="000000"/>
              </a:solidFill>
              <a:latin typeface="Arial"/>
              <a:cs typeface="Arial"/>
            </a:endParaRPr>
          </a:p>
          <a:p>
            <a:pPr marL="171450" indent="-171450" fontAlgn="auto">
              <a:spcBef>
                <a:spcPts val="0"/>
              </a:spcBef>
              <a:spcAft>
                <a:spcPts val="0"/>
              </a:spcAft>
              <a:buFont typeface="Arial" panose="020B0604020202020204" pitchFamily="34" charset="0"/>
              <a:buChar char="•"/>
              <a:defRPr/>
            </a:pPr>
            <a:r>
              <a:rPr lang="en-US" sz="1200" kern="0">
                <a:solidFill>
                  <a:srgbClr val="000000"/>
                </a:solidFill>
                <a:latin typeface="Arial"/>
              </a:rPr>
              <a:t>Target Size: 2.3”x2.3”</a:t>
            </a:r>
            <a:endParaRPr lang="en-US" sz="1200" kern="0">
              <a:solidFill>
                <a:srgbClr val="000000"/>
              </a:solidFill>
              <a:latin typeface="Arial"/>
              <a:cs typeface="Arial"/>
            </a:endParaRPr>
          </a:p>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1200" b="0" i="0" u="none" strike="noStrike" kern="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70C0"/>
                </a:solidFill>
                <a:effectLst/>
                <a:uLnTx/>
                <a:uFillTx/>
                <a:latin typeface="Arial"/>
                <a:ea typeface="+mn-ea"/>
                <a:cs typeface="+mn-cs"/>
              </a:rPr>
              <a:t>OS Support</a:t>
            </a:r>
            <a:endParaRPr lang="en-US" sz="1200" b="1" i="0" u="none" strike="noStrike" kern="0" cap="none" spc="0" normalizeH="0" baseline="0" noProof="0">
              <a:ln>
                <a:noFill/>
              </a:ln>
              <a:solidFill>
                <a:srgbClr val="0070C0"/>
              </a:solidFill>
              <a:effectLst/>
              <a:uLnTx/>
              <a:uFillTx/>
              <a:latin typeface="Arial"/>
              <a:cs typeface="Aria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a:solidFill>
                  <a:srgbClr val="000000"/>
                </a:solidFill>
                <a:latin typeface="Arial"/>
              </a:rPr>
              <a:t>Linux®, Android™ and </a:t>
            </a:r>
            <a:r>
              <a:rPr lang="en-US" sz="1200" kern="0" err="1">
                <a:solidFill>
                  <a:srgbClr val="000000"/>
                </a:solidFill>
                <a:latin typeface="Arial"/>
              </a:rPr>
              <a:t>FreeRTOS</a:t>
            </a:r>
            <a:r>
              <a:rPr lang="en-US" sz="1200" kern="0">
                <a:solidFill>
                  <a:srgbClr val="000000"/>
                </a:solidFill>
                <a:latin typeface="Arial"/>
              </a:rPr>
              <a:t> </a:t>
            </a:r>
            <a:br>
              <a:rPr lang="en-US" sz="1200" kern="0">
                <a:latin typeface="Arial"/>
              </a:rPr>
            </a:br>
            <a:r>
              <a:rPr lang="en-US" sz="1200" kern="0">
                <a:solidFill>
                  <a:srgbClr val="000000"/>
                </a:solidFill>
                <a:latin typeface="Arial"/>
              </a:rPr>
              <a:t>BSPs from NXP</a:t>
            </a:r>
            <a:endParaRPr lang="en-US" sz="1200" kern="0">
              <a:solidFill>
                <a:srgbClr val="000000"/>
              </a:solidFill>
              <a:latin typeface="Arial"/>
              <a:cs typeface="Arial"/>
            </a:endParaRPr>
          </a:p>
          <a:p>
            <a:pPr marL="171450" marR="0" lvl="0" indent="-171450" defTabSz="91440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0">
                <a:solidFill>
                  <a:srgbClr val="000000"/>
                </a:solidFill>
                <a:latin typeface="Arial"/>
              </a:rPr>
              <a:t>Others: 3rd parties</a:t>
            </a:r>
            <a:endParaRPr lang="en-US" sz="1200" kern="0">
              <a:solidFill>
                <a:srgbClr val="000000"/>
              </a:solidFill>
              <a:latin typeface="Arial"/>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1" i="0" u="none" strike="noStrike" kern="0" cap="none" spc="0" normalizeH="0" baseline="0" noProof="0">
              <a:ln>
                <a:noFill/>
              </a:ln>
              <a:solidFill>
                <a:srgbClr val="7BB1DB">
                  <a:lumMod val="75000"/>
                </a:srgbClr>
              </a:solidFill>
              <a:effectLst/>
              <a:uLnTx/>
              <a:uFillTx/>
              <a:latin typeface="Arial"/>
              <a:ea typeface="+mn-ea"/>
              <a:cs typeface="+mn-cs"/>
            </a:endParaRPr>
          </a:p>
        </p:txBody>
      </p:sp>
      <p:sp>
        <p:nvSpPr>
          <p:cNvPr id="8" name="Rectangle 7">
            <a:extLst>
              <a:ext uri="{FF2B5EF4-FFF2-40B4-BE49-F238E27FC236}">
                <a16:creationId xmlns:a16="http://schemas.microsoft.com/office/drawing/2014/main" id="{5BEFBEF1-A6B1-4758-B1A8-89D26FA80681}"/>
              </a:ext>
            </a:extLst>
          </p:cNvPr>
          <p:cNvSpPr/>
          <p:nvPr/>
        </p:nvSpPr>
        <p:spPr>
          <a:xfrm>
            <a:off x="5874573" y="1015591"/>
            <a:ext cx="2920805" cy="5401479"/>
          </a:xfrm>
          <a:prstGeom prst="rect">
            <a:avLst/>
          </a:prstGeom>
        </p:spPr>
        <p:txBody>
          <a:bodyPr wrap="square">
            <a:spAutoFit/>
          </a:bodyPr>
          <a:lstStyle/>
          <a:p>
            <a:pPr marL="111125" marR="0" lvl="0" indent="-111125" algn="l" defTabSz="914400" rtl="0" eaLnBrk="1" fontAlgn="auto" latinLnBrk="0" hangingPunct="1">
              <a:lnSpc>
                <a:spcPct val="100000"/>
              </a:lnSpc>
              <a:spcBef>
                <a:spcPts val="0"/>
              </a:spcBef>
              <a:spcAft>
                <a:spcPts val="0"/>
              </a:spcAft>
              <a:buClrTx/>
              <a:buSzTx/>
              <a:buFont typeface="Arial" pitchFamily="34" charset="0"/>
              <a:buChar char="•"/>
              <a:tabLst/>
              <a:defRPr/>
            </a:pPr>
            <a:endParaRPr kumimoji="0" lang="en-US" sz="1100" b="0" i="0" u="none" strike="noStrike" kern="0" cap="none" spc="0" normalizeH="0" baseline="0" noProof="0">
              <a:ln>
                <a:noFill/>
              </a:ln>
              <a:solidFill>
                <a:prstClr val="black"/>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a:ln>
                  <a:noFill/>
                </a:ln>
                <a:solidFill>
                  <a:srgbClr val="0070C0"/>
                </a:solidFill>
                <a:effectLst/>
                <a:uLnTx/>
                <a:uFillTx/>
                <a:latin typeface="Arial"/>
                <a:ea typeface="+mn-ea"/>
                <a:cs typeface="+mn-cs"/>
              </a:rPr>
              <a:t>Base Board: Overview</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lang="en-US" sz="1150" kern="0" err="1">
                <a:solidFill>
                  <a:srgbClr val="000000"/>
                </a:solidFill>
                <a:latin typeface="Arial"/>
              </a:rPr>
              <a:t>MiniSAS</a:t>
            </a:r>
            <a:r>
              <a:rPr lang="en-US" sz="1150" kern="0">
                <a:solidFill>
                  <a:srgbClr val="000000"/>
                </a:solidFill>
                <a:latin typeface="Arial"/>
              </a:rPr>
              <a:t> Display Connectors</a:t>
            </a:r>
          </a:p>
          <a:p>
            <a:pPr marL="288925" lvl="1" indent="-114300" fontAlgn="auto">
              <a:spcBef>
                <a:spcPts val="0"/>
              </a:spcBef>
              <a:spcAft>
                <a:spcPts val="0"/>
              </a:spcAft>
              <a:buFont typeface="Arial" panose="020B0604020202020204" pitchFamily="34" charset="0"/>
              <a:buChar char="-"/>
              <a:defRPr/>
            </a:pPr>
            <a:r>
              <a:rPr lang="en-US" sz="1150" kern="0">
                <a:solidFill>
                  <a:srgbClr val="000000"/>
                </a:solidFill>
                <a:latin typeface="Arial"/>
              </a:rPr>
              <a:t>1x MIPI-DSI</a:t>
            </a:r>
          </a:p>
          <a:p>
            <a:pPr marL="288925" lvl="1" indent="-114300" fontAlgn="auto">
              <a:spcBef>
                <a:spcPts val="0"/>
              </a:spcBef>
              <a:spcAft>
                <a:spcPts val="0"/>
              </a:spcAft>
              <a:buFont typeface="Arial" panose="020B0604020202020204" pitchFamily="34" charset="0"/>
              <a:buChar char="-"/>
              <a:defRPr/>
            </a:pPr>
            <a:r>
              <a:rPr lang="en-US" sz="1150" kern="0">
                <a:solidFill>
                  <a:srgbClr val="000000"/>
                </a:solidFill>
                <a:latin typeface="Arial"/>
              </a:rPr>
              <a:t>2x  LVDS</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lang="en-US" sz="1150" kern="0" err="1">
                <a:solidFill>
                  <a:srgbClr val="000000"/>
                </a:solidFill>
                <a:latin typeface="Arial"/>
              </a:rPr>
              <a:t>MiniSAS</a:t>
            </a:r>
            <a:r>
              <a:rPr lang="en-US" sz="1150" kern="0">
                <a:solidFill>
                  <a:srgbClr val="000000"/>
                </a:solidFill>
                <a:latin typeface="Arial"/>
              </a:rPr>
              <a:t> Camera connectors</a:t>
            </a:r>
          </a:p>
          <a:p>
            <a:pPr marL="342900" lvl="1" indent="-168275" fontAlgn="auto">
              <a:spcBef>
                <a:spcPts val="0"/>
              </a:spcBef>
              <a:spcAft>
                <a:spcPts val="0"/>
              </a:spcAft>
              <a:buFont typeface="Arial" panose="020B0604020202020204" pitchFamily="34" charset="0"/>
              <a:buChar char="-"/>
              <a:defRPr/>
            </a:pPr>
            <a:r>
              <a:rPr lang="en-US" sz="1150" kern="0">
                <a:solidFill>
                  <a:srgbClr val="000000"/>
                </a:solidFill>
                <a:latin typeface="Arial"/>
              </a:rPr>
              <a:t>2x MIPI-CSI</a:t>
            </a:r>
          </a:p>
          <a:p>
            <a:pPr marL="171450" indent="-171450" fontAlgn="auto">
              <a:spcBef>
                <a:spcPts val="0"/>
              </a:spcBef>
              <a:spcAft>
                <a:spcPts val="0"/>
              </a:spcAft>
              <a:buFont typeface="Arial" panose="020B0604020202020204" pitchFamily="34" charset="0"/>
              <a:buChar char="•"/>
              <a:defRPr/>
            </a:pPr>
            <a:r>
              <a:rPr lang="en-US" sz="1150" kern="0">
                <a:solidFill>
                  <a:srgbClr val="000000"/>
                </a:solidFill>
                <a:latin typeface="Arial"/>
              </a:rPr>
              <a:t>1x HDMI2.0</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lang="en-US" sz="1150" kern="0">
                <a:solidFill>
                  <a:srgbClr val="000000"/>
                </a:solidFill>
                <a:latin typeface="Arial"/>
              </a:rPr>
              <a:t>Audio CODEC</a:t>
            </a:r>
          </a:p>
          <a:p>
            <a:pPr marL="628650" lvl="1" indent="-171450" fontAlgn="auto">
              <a:spcBef>
                <a:spcPts val="0"/>
              </a:spcBef>
              <a:spcAft>
                <a:spcPts val="0"/>
              </a:spcAft>
              <a:buFont typeface="Arial" panose="020B0604020202020204" pitchFamily="34" charset="0"/>
              <a:buChar char="•"/>
              <a:defRPr/>
            </a:pPr>
            <a:r>
              <a:rPr lang="en-US" sz="1150" kern="0">
                <a:latin typeface="Arial"/>
              </a:rPr>
              <a:t>headphone jacks</a:t>
            </a:r>
          </a:p>
          <a:p>
            <a:pPr marL="171450" indent="-171450" fontAlgn="auto">
              <a:spcBef>
                <a:spcPts val="0"/>
              </a:spcBef>
              <a:spcAft>
                <a:spcPts val="0"/>
              </a:spcAft>
              <a:buFont typeface="Arial" panose="020B0604020202020204" pitchFamily="34" charset="0"/>
              <a:buChar char="•"/>
              <a:defRPr/>
            </a:pPr>
            <a:r>
              <a:rPr lang="en-US" sz="1150" kern="0">
                <a:solidFill>
                  <a:srgbClr val="000000"/>
                </a:solidFill>
                <a:latin typeface="Arial"/>
              </a:rPr>
              <a:t>1x micro-SD card slot</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lang="en-US" sz="1150" kern="0">
                <a:solidFill>
                  <a:srgbClr val="000000"/>
                </a:solidFill>
                <a:latin typeface="Arial"/>
              </a:rPr>
              <a:t>2x 10/100/1000 Ethernet port (1x w/ TSN)</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lang="en-US" sz="1150" kern="0">
                <a:solidFill>
                  <a:srgbClr val="000000"/>
                </a:solidFill>
                <a:latin typeface="Arial"/>
              </a:rPr>
              <a:t>USB 3.0 Type C for power</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lang="en-US" sz="1150" kern="0">
                <a:solidFill>
                  <a:srgbClr val="000000"/>
                </a:solidFill>
                <a:latin typeface="Arial"/>
              </a:rPr>
              <a:t>1x USB 3.0 Type A</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lang="en-US" sz="1150" kern="0">
                <a:solidFill>
                  <a:srgbClr val="000000"/>
                </a:solidFill>
                <a:latin typeface="Arial"/>
              </a:rPr>
              <a:t>1x USB 3.0 Type C</a:t>
            </a:r>
          </a:p>
          <a:p>
            <a:pPr marL="171450" lvl="0" indent="-171450" fontAlgn="auto">
              <a:spcBef>
                <a:spcPts val="0"/>
              </a:spcBef>
              <a:spcAft>
                <a:spcPts val="0"/>
              </a:spcAft>
              <a:buFont typeface="Arial" panose="020B0604020202020204" pitchFamily="34" charset="0"/>
              <a:buChar char="•"/>
              <a:defRPr/>
            </a:pPr>
            <a:r>
              <a:rPr lang="en-US" sz="1150" kern="0">
                <a:solidFill>
                  <a:srgbClr val="000000"/>
                </a:solidFill>
                <a:latin typeface="Arial"/>
              </a:rPr>
              <a:t>1x M.2 Key-E slot </a:t>
            </a:r>
          </a:p>
          <a:p>
            <a:pPr marL="628650" lvl="1" indent="-171450" fontAlgn="auto">
              <a:spcBef>
                <a:spcPts val="0"/>
              </a:spcBef>
              <a:spcAft>
                <a:spcPts val="0"/>
              </a:spcAft>
              <a:buFont typeface="Arial" panose="020B0604020202020204" pitchFamily="34" charset="0"/>
              <a:buChar char="•"/>
              <a:defRPr/>
            </a:pPr>
            <a:r>
              <a:rPr lang="en-US" sz="1150" kern="0" err="1">
                <a:solidFill>
                  <a:srgbClr val="000000"/>
                </a:solidFill>
                <a:latin typeface="Arial"/>
              </a:rPr>
              <a:t>PCIe+SDIO+UART+PCM</a:t>
            </a:r>
            <a:endParaRPr lang="en-US" sz="1150" kern="0">
              <a:solidFill>
                <a:srgbClr val="000000"/>
              </a:solidFill>
              <a:latin typeface="Arial"/>
            </a:endParaRPr>
          </a:p>
          <a:p>
            <a:pPr marL="628650" lvl="1" indent="-171450" fontAlgn="auto">
              <a:spcBef>
                <a:spcPts val="0"/>
              </a:spcBef>
              <a:spcAft>
                <a:spcPts val="0"/>
              </a:spcAft>
              <a:buFont typeface="Arial" panose="020B0604020202020204" pitchFamily="34" charset="0"/>
              <a:buChar char="•"/>
              <a:defRPr/>
            </a:pPr>
            <a:r>
              <a:rPr lang="en-US" sz="1150" kern="0">
                <a:solidFill>
                  <a:srgbClr val="000000"/>
                </a:solidFill>
                <a:latin typeface="Arial"/>
              </a:rPr>
              <a:t>PCIE Wi-Fi/Bluetooth Module: </a:t>
            </a:r>
            <a:r>
              <a:rPr lang="en-US" sz="1150" kern="0" err="1">
                <a:solidFill>
                  <a:srgbClr val="000000"/>
                </a:solidFill>
                <a:latin typeface="Arial"/>
              </a:rPr>
              <a:t>AzureWave</a:t>
            </a:r>
            <a:r>
              <a:rPr lang="en-US" sz="1150" kern="0">
                <a:solidFill>
                  <a:srgbClr val="000000"/>
                </a:solidFill>
                <a:latin typeface="Arial"/>
              </a:rPr>
              <a:t> AW-CM276MA (NXP 88W8997) Wi-Fi 5 (802.11ac) 2x2 Dual-Band (2.4/5 GHz), Bluetooth 5.1</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lang="en-US" sz="1150" kern="0">
                <a:solidFill>
                  <a:srgbClr val="000000"/>
                </a:solidFill>
                <a:latin typeface="Arial"/>
              </a:rPr>
              <a:t>General purpose expansion connector (RPI-like): UART, I2C, SPI, PCM, PWM</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lang="en-US" sz="1150" kern="0">
                <a:solidFill>
                  <a:srgbClr val="000000"/>
                </a:solidFill>
                <a:latin typeface="Arial"/>
              </a:rPr>
              <a:t>2x DB9 CAN-FD</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lang="en-US" sz="1150" kern="0">
                <a:solidFill>
                  <a:srgbClr val="000000"/>
                </a:solidFill>
                <a:latin typeface="Arial"/>
              </a:rPr>
              <a:t>10-pin JTAG</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lang="en-US" sz="1150" kern="0">
                <a:latin typeface="Arial"/>
              </a:rPr>
              <a:t>Micro USB for console</a:t>
            </a:r>
          </a:p>
          <a:p>
            <a:pPr marL="171450" marR="0" lvl="0" indent="-171450" algn="l" defTabSz="914400" rtl="0" eaLnBrk="1" fontAlgn="auto" latinLnBrk="0" hangingPunct="1">
              <a:spcBef>
                <a:spcPts val="0"/>
              </a:spcBef>
              <a:spcAft>
                <a:spcPts val="0"/>
              </a:spcAft>
              <a:buClrTx/>
              <a:buSzTx/>
              <a:buFont typeface="Arial" panose="020B0604020202020204" pitchFamily="34" charset="0"/>
              <a:buChar char="•"/>
              <a:tabLst/>
              <a:defRPr/>
            </a:pPr>
            <a:r>
              <a:rPr lang="en-US" sz="1150" kern="0">
                <a:solidFill>
                  <a:srgbClr val="000000"/>
                </a:solidFill>
                <a:latin typeface="Arial"/>
              </a:rPr>
              <a:t>Target Size 8” x 6”</a:t>
            </a:r>
          </a:p>
        </p:txBody>
      </p:sp>
      <p:sp>
        <p:nvSpPr>
          <p:cNvPr id="9" name="TextBox 8">
            <a:extLst>
              <a:ext uri="{FF2B5EF4-FFF2-40B4-BE49-F238E27FC236}">
                <a16:creationId xmlns:a16="http://schemas.microsoft.com/office/drawing/2014/main" id="{7508884C-6499-4BCB-AD96-F98A7508801F}"/>
              </a:ext>
            </a:extLst>
          </p:cNvPr>
          <p:cNvSpPr txBox="1"/>
          <p:nvPr/>
        </p:nvSpPr>
        <p:spPr>
          <a:xfrm>
            <a:off x="8814046" y="1328761"/>
            <a:ext cx="1940646" cy="603451"/>
          </a:xfrm>
          <a:prstGeom prst="rect">
            <a:avLst/>
          </a:prstGeom>
          <a:noFill/>
        </p:spPr>
        <p:txBody>
          <a:bodyPr wrap="none" lIns="91440" tIns="45720" rIns="91440" rtlCol="0" anchor="t">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charset="0"/>
                <a:ea typeface="+mn-ea"/>
                <a:cs typeface="+mn-cs"/>
              </a:rPr>
              <a:t>MIPI CSI Board</a:t>
            </a:r>
            <a:br>
              <a:rPr kumimoji="0" lang="en-US" sz="1200" b="0" i="0" u="none" strike="noStrike" kern="1200" cap="none" spc="0" normalizeH="0" baseline="0" noProof="0">
                <a:ln>
                  <a:noFill/>
                </a:ln>
                <a:solidFill>
                  <a:srgbClr val="000000"/>
                </a:solidFill>
                <a:effectLst/>
                <a:uLnTx/>
                <a:uFillTx/>
                <a:latin typeface="Arial" charset="0"/>
                <a:ea typeface="+mn-ea"/>
                <a:cs typeface="+mn-cs"/>
              </a:rPr>
            </a:br>
            <a:r>
              <a:rPr kumimoji="0" lang="en-US" sz="1200" b="0" i="0" u="none" strike="noStrike" kern="1200" cap="none" spc="0" normalizeH="0" baseline="0" noProof="0" err="1">
                <a:ln>
                  <a:noFill/>
                </a:ln>
                <a:solidFill>
                  <a:srgbClr val="000000"/>
                </a:solidFill>
                <a:effectLst/>
                <a:uLnTx/>
                <a:uFillTx/>
                <a:latin typeface="Arial" charset="0"/>
                <a:ea typeface="+mn-ea"/>
                <a:cs typeface="+mn-cs"/>
              </a:rPr>
              <a:t>miniSAS</a:t>
            </a:r>
            <a:r>
              <a:rPr kumimoji="0" lang="en-US" sz="1200" b="0" i="0" u="none" strike="noStrike" kern="1200" cap="none" spc="0" normalizeH="0" baseline="0" noProof="0">
                <a:ln>
                  <a:noFill/>
                </a:ln>
                <a:solidFill>
                  <a:srgbClr val="000000"/>
                </a:solidFill>
                <a:effectLst/>
                <a:uLnTx/>
                <a:uFillTx/>
                <a:latin typeface="Arial" charset="0"/>
                <a:ea typeface="+mn-ea"/>
                <a:cs typeface="+mn-cs"/>
              </a:rPr>
              <a:t> based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charset="0"/>
                <a:ea typeface="+mn-ea"/>
                <a:cs typeface="+mn-cs"/>
              </a:rPr>
              <a:t>MINISASTOCSI</a:t>
            </a:r>
          </a:p>
        </p:txBody>
      </p:sp>
      <p:sp>
        <p:nvSpPr>
          <p:cNvPr id="10" name="TextBox 9">
            <a:extLst>
              <a:ext uri="{FF2B5EF4-FFF2-40B4-BE49-F238E27FC236}">
                <a16:creationId xmlns:a16="http://schemas.microsoft.com/office/drawing/2014/main" id="{8D74ED9B-11F0-4B19-86C7-E5E19415ADC5}"/>
              </a:ext>
            </a:extLst>
          </p:cNvPr>
          <p:cNvSpPr txBox="1"/>
          <p:nvPr/>
        </p:nvSpPr>
        <p:spPr>
          <a:xfrm>
            <a:off x="8743424" y="2433086"/>
            <a:ext cx="2102942" cy="640915"/>
          </a:xfrm>
          <a:prstGeom prst="rect">
            <a:avLst/>
          </a:prstGeom>
          <a:noFill/>
        </p:spPr>
        <p:txBody>
          <a:bodyPr wrap="none" lIns="91440" tIns="45720" rIns="91440" rtlCol="0" anchor="t">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charset="0"/>
                <a:ea typeface="+mn-ea"/>
                <a:cs typeface="+mn-cs"/>
              </a:rPr>
              <a:t>OLED MIPI DSI Board</a:t>
            </a:r>
            <a:br>
              <a:rPr kumimoji="0" lang="en-US" sz="1200" b="0" i="0" u="none" strike="noStrike" kern="1200" cap="none" spc="0" normalizeH="0" baseline="0" noProof="0">
                <a:ln>
                  <a:noFill/>
                </a:ln>
                <a:solidFill>
                  <a:srgbClr val="000000"/>
                </a:solidFill>
                <a:effectLst/>
                <a:uLnTx/>
                <a:uFillTx/>
                <a:latin typeface="Arial" charset="0"/>
                <a:ea typeface="+mn-ea"/>
                <a:cs typeface="+mn-cs"/>
              </a:rPr>
            </a:br>
            <a:r>
              <a:rPr kumimoji="0" lang="en-US" sz="1200" b="0" i="0" u="none" strike="noStrike" kern="1200" cap="none" spc="0" normalizeH="0" baseline="0" noProof="0" err="1">
                <a:ln>
                  <a:noFill/>
                </a:ln>
                <a:solidFill>
                  <a:srgbClr val="000000"/>
                </a:solidFill>
                <a:effectLst/>
                <a:uLnTx/>
                <a:uFillTx/>
                <a:latin typeface="Arial" charset="0"/>
                <a:ea typeface="+mn-ea"/>
                <a:cs typeface="+mn-cs"/>
              </a:rPr>
              <a:t>miniSAS</a:t>
            </a:r>
            <a:r>
              <a:rPr kumimoji="0" lang="en-US" sz="1200" b="0" i="0" u="none" strike="noStrike" kern="1200" cap="none" spc="0" normalizeH="0" baseline="0" noProof="0">
                <a:ln>
                  <a:noFill/>
                </a:ln>
                <a:solidFill>
                  <a:srgbClr val="000000"/>
                </a:solidFill>
                <a:effectLst/>
                <a:uLnTx/>
                <a:uFillTx/>
                <a:latin typeface="Arial" charset="0"/>
                <a:ea typeface="+mn-ea"/>
                <a:cs typeface="+mn-cs"/>
              </a:rPr>
              <a:t> based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charset="0"/>
                <a:ea typeface="+mn-ea"/>
                <a:cs typeface="+mn-cs"/>
              </a:rPr>
              <a:t>MX8-DSI-OLED1/</a:t>
            </a:r>
          </a:p>
          <a:p>
            <a:pPr lvl="0" algn="ctr">
              <a:defRPr/>
            </a:pPr>
            <a:r>
              <a:rPr lang="en-US" sz="1200" b="1">
                <a:solidFill>
                  <a:srgbClr val="000000"/>
                </a:solidFill>
              </a:rPr>
              <a:t>MX8-DSI-OLED1A</a:t>
            </a:r>
            <a:endParaRPr kumimoji="0" lang="en-US" sz="1200" b="1" i="0" u="none" strike="noStrike" kern="1200" cap="none" spc="0" normalizeH="0" baseline="0" noProof="0">
              <a:ln>
                <a:noFill/>
              </a:ln>
              <a:solidFill>
                <a:srgbClr val="000000"/>
              </a:solidFill>
              <a:effectLst/>
              <a:uLnTx/>
              <a:uFillTx/>
              <a:latin typeface="Arial" charset="0"/>
              <a:ea typeface="+mn-ea"/>
              <a:cs typeface="+mn-cs"/>
            </a:endParaRPr>
          </a:p>
        </p:txBody>
      </p:sp>
      <p:sp>
        <p:nvSpPr>
          <p:cNvPr id="12" name="Rectangle 11">
            <a:extLst>
              <a:ext uri="{FF2B5EF4-FFF2-40B4-BE49-F238E27FC236}">
                <a16:creationId xmlns:a16="http://schemas.microsoft.com/office/drawing/2014/main" id="{1D319F2E-5D7B-4352-B27F-BE7448A7CE4F}"/>
              </a:ext>
            </a:extLst>
          </p:cNvPr>
          <p:cNvSpPr/>
          <p:nvPr/>
        </p:nvSpPr>
        <p:spPr>
          <a:xfrm>
            <a:off x="8895803" y="788874"/>
            <a:ext cx="2920806" cy="5638770"/>
          </a:xfrm>
          <a:prstGeom prst="rect">
            <a:avLst/>
          </a:prstGeom>
          <a:noFill/>
          <a:ln w="28575">
            <a:solidFill>
              <a:schemeClr val="accent1">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3" name="TextBox 12">
            <a:extLst>
              <a:ext uri="{FF2B5EF4-FFF2-40B4-BE49-F238E27FC236}">
                <a16:creationId xmlns:a16="http://schemas.microsoft.com/office/drawing/2014/main" id="{F175CE89-9D76-414C-A6CE-78BDC8E03F0B}"/>
              </a:ext>
            </a:extLst>
          </p:cNvPr>
          <p:cNvSpPr txBox="1"/>
          <p:nvPr/>
        </p:nvSpPr>
        <p:spPr>
          <a:xfrm>
            <a:off x="9243986" y="857081"/>
            <a:ext cx="2294975" cy="411621"/>
          </a:xfrm>
          <a:prstGeom prst="rect">
            <a:avLst/>
          </a:prstGeom>
          <a:noFill/>
        </p:spPr>
        <p:txBody>
          <a:bodyPr wrap="none" lIns="91440" tIns="45720" rIns="91440" rtlCol="0" anchor="t">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a:solidFill>
                  <a:srgbClr val="0070C0"/>
                </a:solidFill>
              </a:rPr>
              <a:t>Optional Add-ons</a:t>
            </a:r>
          </a:p>
        </p:txBody>
      </p:sp>
      <p:sp>
        <p:nvSpPr>
          <p:cNvPr id="14" name="TextBox 13">
            <a:extLst>
              <a:ext uri="{FF2B5EF4-FFF2-40B4-BE49-F238E27FC236}">
                <a16:creationId xmlns:a16="http://schemas.microsoft.com/office/drawing/2014/main" id="{919192D1-A81B-4850-B6BB-1A4A9747952E}"/>
              </a:ext>
            </a:extLst>
          </p:cNvPr>
          <p:cNvSpPr txBox="1"/>
          <p:nvPr/>
        </p:nvSpPr>
        <p:spPr>
          <a:xfrm>
            <a:off x="2054522" y="809781"/>
            <a:ext cx="5689599" cy="411621"/>
          </a:xfrm>
          <a:prstGeom prst="rect">
            <a:avLst/>
          </a:prstGeom>
          <a:noFill/>
        </p:spPr>
        <p:txBody>
          <a:bodyPr wrap="none" lIns="91440" tIns="45720" rIns="91440" rtlCol="0" anchor="t">
            <a:noAutofit/>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i="0" u="none" strike="noStrike" kern="1200" cap="none" spc="0" normalizeH="0" baseline="0" noProof="0">
                <a:ln>
                  <a:noFill/>
                </a:ln>
                <a:solidFill>
                  <a:srgbClr val="0070C0"/>
                </a:solidFill>
                <a:effectLst/>
                <a:uLnTx/>
                <a:uFillTx/>
                <a:latin typeface="Arial" charset="0"/>
                <a:ea typeface="+mn-ea"/>
                <a:cs typeface="+mn-cs"/>
              </a:rPr>
              <a:t>Base Kit: Compute Module + Base Board</a:t>
            </a:r>
          </a:p>
        </p:txBody>
      </p:sp>
      <p:sp>
        <p:nvSpPr>
          <p:cNvPr id="15" name="TextBox 14">
            <a:extLst>
              <a:ext uri="{FF2B5EF4-FFF2-40B4-BE49-F238E27FC236}">
                <a16:creationId xmlns:a16="http://schemas.microsoft.com/office/drawing/2014/main" id="{DD1D537A-31E4-41E2-A8B2-2226F67064F3}"/>
              </a:ext>
            </a:extLst>
          </p:cNvPr>
          <p:cNvSpPr txBox="1"/>
          <p:nvPr/>
        </p:nvSpPr>
        <p:spPr>
          <a:xfrm>
            <a:off x="2436271" y="5301081"/>
            <a:ext cx="3273092"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tab pos="740272" algn="l"/>
              </a:tabLst>
              <a:defRPr/>
            </a:pPr>
            <a:r>
              <a:rPr kumimoji="0" lang="en-US" sz="1200" b="1" i="0" u="none" strike="noStrike" kern="0" cap="none" spc="0" normalizeH="0" baseline="0" noProof="0">
                <a:ln>
                  <a:noFill/>
                </a:ln>
                <a:solidFill>
                  <a:srgbClr val="0070C0"/>
                </a:solidFill>
                <a:effectLst/>
                <a:uLnTx/>
                <a:uFillTx/>
                <a:latin typeface="Arial"/>
                <a:ea typeface="+mn-ea"/>
                <a:cs typeface="+mn-cs"/>
              </a:rPr>
              <a:t>Part Numbers: </a:t>
            </a:r>
          </a:p>
          <a:p>
            <a:pPr lvl="0" fontAlgn="auto">
              <a:spcBef>
                <a:spcPts val="0"/>
              </a:spcBef>
              <a:spcAft>
                <a:spcPts val="0"/>
              </a:spcAft>
              <a:tabLst>
                <a:tab pos="740272" algn="l"/>
              </a:tabLst>
              <a:defRPr/>
            </a:pPr>
            <a:r>
              <a:rPr lang="en-US" sz="1200" b="1"/>
              <a:t>8MPLUSLPD4‐EVK</a:t>
            </a:r>
          </a:p>
        </p:txBody>
      </p:sp>
      <p:pic>
        <p:nvPicPr>
          <p:cNvPr id="16" name="Picture 15">
            <a:extLst>
              <a:ext uri="{FF2B5EF4-FFF2-40B4-BE49-F238E27FC236}">
                <a16:creationId xmlns:a16="http://schemas.microsoft.com/office/drawing/2014/main" id="{DE84A029-201C-462C-ACDA-48F284471D6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769711" y="1297060"/>
            <a:ext cx="749898" cy="642048"/>
          </a:xfrm>
          <a:prstGeom prst="rect">
            <a:avLst/>
          </a:prstGeom>
        </p:spPr>
      </p:pic>
      <p:pic>
        <p:nvPicPr>
          <p:cNvPr id="17" name="Picture 16">
            <a:extLst>
              <a:ext uri="{FF2B5EF4-FFF2-40B4-BE49-F238E27FC236}">
                <a16:creationId xmlns:a16="http://schemas.microsoft.com/office/drawing/2014/main" id="{0CD35461-64E9-4B49-9E4B-0EC9C691CF9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0533326" y="3583435"/>
            <a:ext cx="1069578" cy="714110"/>
          </a:xfrm>
          <a:prstGeom prst="rect">
            <a:avLst/>
          </a:prstGeom>
        </p:spPr>
      </p:pic>
      <p:sp>
        <p:nvSpPr>
          <p:cNvPr id="18" name="TextBox 17">
            <a:extLst>
              <a:ext uri="{FF2B5EF4-FFF2-40B4-BE49-F238E27FC236}">
                <a16:creationId xmlns:a16="http://schemas.microsoft.com/office/drawing/2014/main" id="{09DAEAB0-2508-451A-9345-D41B0285F650}"/>
              </a:ext>
            </a:extLst>
          </p:cNvPr>
          <p:cNvSpPr txBox="1"/>
          <p:nvPr/>
        </p:nvSpPr>
        <p:spPr>
          <a:xfrm>
            <a:off x="8800689" y="3656005"/>
            <a:ext cx="1940646" cy="603451"/>
          </a:xfrm>
          <a:prstGeom prst="rect">
            <a:avLst/>
          </a:prstGeom>
          <a:noFill/>
        </p:spPr>
        <p:txBody>
          <a:bodyPr wrap="none" lIns="91440" tIns="45720" rIns="91440" rtlCol="0" anchor="t">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charset="0"/>
                <a:ea typeface="+mn-ea"/>
                <a:cs typeface="+mn-cs"/>
              </a:rPr>
              <a:t>MIPI-DSI to HDMI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err="1">
                <a:ln>
                  <a:noFill/>
                </a:ln>
                <a:solidFill>
                  <a:srgbClr val="000000"/>
                </a:solidFill>
                <a:effectLst/>
                <a:uLnTx/>
                <a:uFillTx/>
                <a:latin typeface="Arial" charset="0"/>
                <a:ea typeface="+mn-ea"/>
                <a:cs typeface="+mn-cs"/>
              </a:rPr>
              <a:t>miniSAS</a:t>
            </a:r>
            <a:r>
              <a:rPr kumimoji="0" lang="en-US" sz="1200" b="0" i="0" u="none" strike="noStrike" kern="1200" cap="none" spc="0" normalizeH="0" baseline="0" noProof="0">
                <a:ln>
                  <a:noFill/>
                </a:ln>
                <a:solidFill>
                  <a:srgbClr val="000000"/>
                </a:solidFill>
                <a:effectLst/>
                <a:uLnTx/>
                <a:uFillTx/>
                <a:latin typeface="Arial" charset="0"/>
                <a:ea typeface="+mn-ea"/>
                <a:cs typeface="+mn-cs"/>
              </a:rPr>
              <a:t> based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charset="0"/>
                <a:ea typeface="+mn-ea"/>
                <a:cs typeface="+mn-cs"/>
              </a:rPr>
              <a:t>IMX-MIPI-HDMI</a:t>
            </a:r>
          </a:p>
        </p:txBody>
      </p:sp>
      <p:pic>
        <p:nvPicPr>
          <p:cNvPr id="4" name="Picture 3">
            <a:extLst>
              <a:ext uri="{FF2B5EF4-FFF2-40B4-BE49-F238E27FC236}">
                <a16:creationId xmlns:a16="http://schemas.microsoft.com/office/drawing/2014/main" id="{FCAA835B-3568-4064-BA00-3429B25AC4B4}"/>
              </a:ext>
            </a:extLst>
          </p:cNvPr>
          <p:cNvPicPr>
            <a:picLocks noChangeAspect="1"/>
          </p:cNvPicPr>
          <p:nvPr/>
        </p:nvPicPr>
        <p:blipFill>
          <a:blip r:embed="rId6"/>
          <a:stretch>
            <a:fillRect/>
          </a:stretch>
        </p:blipFill>
        <p:spPr>
          <a:xfrm>
            <a:off x="2704320" y="2335415"/>
            <a:ext cx="3147490" cy="2333792"/>
          </a:xfrm>
          <a:prstGeom prst="rect">
            <a:avLst/>
          </a:prstGeom>
        </p:spPr>
      </p:pic>
      <p:sp>
        <p:nvSpPr>
          <p:cNvPr id="20" name="TextBox 19">
            <a:extLst>
              <a:ext uri="{FF2B5EF4-FFF2-40B4-BE49-F238E27FC236}">
                <a16:creationId xmlns:a16="http://schemas.microsoft.com/office/drawing/2014/main" id="{D2503008-AA62-4467-9AEA-5DF699A1FF17}"/>
              </a:ext>
            </a:extLst>
          </p:cNvPr>
          <p:cNvSpPr txBox="1"/>
          <p:nvPr/>
        </p:nvSpPr>
        <p:spPr>
          <a:xfrm>
            <a:off x="8861853" y="5623846"/>
            <a:ext cx="1940646" cy="603451"/>
          </a:xfrm>
          <a:prstGeom prst="rect">
            <a:avLst/>
          </a:prstGeom>
          <a:noFill/>
        </p:spPr>
        <p:txBody>
          <a:bodyPr wrap="none" lIns="91440" tIns="45720" rIns="91440" rtlCol="0" anchor="t">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charset="0"/>
                <a:ea typeface="+mn-ea"/>
                <a:cs typeface="+mn-cs"/>
              </a:rPr>
              <a:t>i.MX 8M Plus Reference</a:t>
            </a:r>
          </a:p>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a:solidFill>
                  <a:srgbClr val="000000"/>
                </a:solidFill>
              </a:rPr>
              <a:t>Camera module </a:t>
            </a:r>
            <a:endParaRPr kumimoji="0" lang="en-US" sz="1200" b="0" i="0" u="none" strike="noStrike" kern="1200" cap="none" spc="0" normalizeH="0" baseline="0" noProof="0">
              <a:ln>
                <a:noFill/>
              </a:ln>
              <a:solidFill>
                <a:srgbClr val="000000"/>
              </a:solidFill>
              <a:effectLst/>
              <a:uLnTx/>
              <a:uFillTx/>
              <a:latin typeface="Arial" charset="0"/>
              <a:ea typeface="+mn-ea"/>
              <a:cs typeface="+mn-cs"/>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charset="0"/>
                <a:ea typeface="+mn-ea"/>
                <a:cs typeface="+mn-cs"/>
              </a:rPr>
              <a:t>108225</a:t>
            </a:r>
          </a:p>
        </p:txBody>
      </p:sp>
      <p:pic>
        <p:nvPicPr>
          <p:cNvPr id="21" name="Picture 20">
            <a:extLst>
              <a:ext uri="{FF2B5EF4-FFF2-40B4-BE49-F238E27FC236}">
                <a16:creationId xmlns:a16="http://schemas.microsoft.com/office/drawing/2014/main" id="{A14C2AC6-535B-4BD5-B128-815FE78263C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490043" y="5521185"/>
            <a:ext cx="1452617" cy="968411"/>
          </a:xfrm>
          <a:prstGeom prst="rect">
            <a:avLst/>
          </a:prstGeom>
        </p:spPr>
      </p:pic>
      <p:sp>
        <p:nvSpPr>
          <p:cNvPr id="22" name="TextBox 21">
            <a:extLst>
              <a:ext uri="{FF2B5EF4-FFF2-40B4-BE49-F238E27FC236}">
                <a16:creationId xmlns:a16="http://schemas.microsoft.com/office/drawing/2014/main" id="{99F3AA86-A614-490E-AFDF-B6A2C37BC6CE}"/>
              </a:ext>
            </a:extLst>
          </p:cNvPr>
          <p:cNvSpPr txBox="1"/>
          <p:nvPr/>
        </p:nvSpPr>
        <p:spPr>
          <a:xfrm>
            <a:off x="8802653" y="4639100"/>
            <a:ext cx="1940646" cy="603451"/>
          </a:xfrm>
          <a:prstGeom prst="rect">
            <a:avLst/>
          </a:prstGeom>
          <a:noFill/>
        </p:spPr>
        <p:txBody>
          <a:bodyPr wrap="none" lIns="91440" tIns="45720" rIns="91440" rtlCol="0" anchor="t">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a:solidFill>
                  <a:srgbClr val="000000"/>
                </a:solidFill>
                <a:latin typeface="Arial" charset="0"/>
              </a:rPr>
              <a:t>LVDS</a:t>
            </a:r>
            <a:r>
              <a:rPr kumimoji="0" lang="en-US" sz="1200" b="0" i="0" u="none" strike="noStrike" kern="1200" cap="none" spc="0" normalizeH="0" baseline="0" noProof="0">
                <a:ln>
                  <a:noFill/>
                </a:ln>
                <a:solidFill>
                  <a:srgbClr val="000000"/>
                </a:solidFill>
                <a:effectLst/>
                <a:uLnTx/>
                <a:uFillTx/>
                <a:latin typeface="Arial" charset="0"/>
                <a:ea typeface="+mn-ea"/>
                <a:cs typeface="+mn-cs"/>
              </a:rPr>
              <a:t> to HDMI</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err="1">
                <a:ln>
                  <a:noFill/>
                </a:ln>
                <a:solidFill>
                  <a:srgbClr val="000000"/>
                </a:solidFill>
                <a:effectLst/>
                <a:uLnTx/>
                <a:uFillTx/>
                <a:latin typeface="Arial" charset="0"/>
                <a:ea typeface="+mn-ea"/>
                <a:cs typeface="+mn-cs"/>
              </a:rPr>
              <a:t>miniSAS</a:t>
            </a:r>
            <a:r>
              <a:rPr kumimoji="0" lang="en-US" sz="1200" b="0" i="0" u="none" strike="noStrike" kern="1200" cap="none" spc="0" normalizeH="0" baseline="0" noProof="0">
                <a:ln>
                  <a:noFill/>
                </a:ln>
                <a:solidFill>
                  <a:srgbClr val="000000"/>
                </a:solidFill>
                <a:effectLst/>
                <a:uLnTx/>
                <a:uFillTx/>
                <a:latin typeface="Arial" charset="0"/>
                <a:ea typeface="+mn-ea"/>
                <a:cs typeface="+mn-cs"/>
              </a:rPr>
              <a:t> based</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1" i="0" u="none" strike="noStrike" kern="1200" cap="none" spc="0" normalizeH="0" baseline="0" noProof="0">
                <a:ln>
                  <a:noFill/>
                </a:ln>
                <a:solidFill>
                  <a:srgbClr val="000000"/>
                </a:solidFill>
                <a:effectLst/>
                <a:uLnTx/>
                <a:uFillTx/>
                <a:latin typeface="Arial" charset="0"/>
                <a:ea typeface="+mn-ea"/>
                <a:cs typeface="+mn-cs"/>
              </a:rPr>
              <a:t>IMX-LVDS-HDMI</a:t>
            </a:r>
          </a:p>
        </p:txBody>
      </p:sp>
      <p:pic>
        <p:nvPicPr>
          <p:cNvPr id="24" name="Picture 23">
            <a:extLst>
              <a:ext uri="{FF2B5EF4-FFF2-40B4-BE49-F238E27FC236}">
                <a16:creationId xmlns:a16="http://schemas.microsoft.com/office/drawing/2014/main" id="{00E77B8B-2250-402D-B2E6-F872F42C679C}"/>
              </a:ext>
            </a:extLst>
          </p:cNvPr>
          <p:cNvPicPr>
            <a:picLocks noChangeAspect="1"/>
          </p:cNvPicPr>
          <p:nvPr/>
        </p:nvPicPr>
        <p:blipFill>
          <a:blip r:embed="rId8"/>
          <a:stretch>
            <a:fillRect/>
          </a:stretch>
        </p:blipFill>
        <p:spPr>
          <a:xfrm>
            <a:off x="10544978" y="4639099"/>
            <a:ext cx="1033092" cy="603451"/>
          </a:xfrm>
          <a:prstGeom prst="rect">
            <a:avLst/>
          </a:prstGeom>
        </p:spPr>
      </p:pic>
    </p:spTree>
    <p:extLst>
      <p:ext uri="{BB962C8B-B14F-4D97-AF65-F5344CB8AC3E}">
        <p14:creationId xmlns:p14="http://schemas.microsoft.com/office/powerpoint/2010/main" val="4111403268"/>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BD7DE2-97E6-4615-B797-4F7260205728}"/>
              </a:ext>
            </a:extLst>
          </p:cNvPr>
          <p:cNvSpPr>
            <a:spLocks noGrp="1"/>
          </p:cNvSpPr>
          <p:nvPr>
            <p:ph type="title"/>
          </p:nvPr>
        </p:nvSpPr>
        <p:spPr/>
        <p:txBody>
          <a:bodyPr/>
          <a:lstStyle/>
          <a:p>
            <a:r>
              <a:rPr lang="en-US" err="1"/>
              <a:t>i.Mx</a:t>
            </a:r>
            <a:r>
              <a:rPr lang="en-US"/>
              <a:t> 8m plus applications processor | summary</a:t>
            </a:r>
          </a:p>
        </p:txBody>
      </p:sp>
      <p:sp>
        <p:nvSpPr>
          <p:cNvPr id="3" name="TextBox 2">
            <a:extLst>
              <a:ext uri="{FF2B5EF4-FFF2-40B4-BE49-F238E27FC236}">
                <a16:creationId xmlns:a16="http://schemas.microsoft.com/office/drawing/2014/main" id="{4F1597CE-0DBF-4D4C-A1B1-89933CC71386}"/>
              </a:ext>
            </a:extLst>
          </p:cNvPr>
          <p:cNvSpPr txBox="1"/>
          <p:nvPr/>
        </p:nvSpPr>
        <p:spPr>
          <a:xfrm>
            <a:off x="394775" y="1831901"/>
            <a:ext cx="5117751" cy="424731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Bef>
                <a:spcPts val="0"/>
              </a:spcBef>
              <a:spcAft>
                <a:spcPts val="0"/>
              </a:spcAft>
              <a:buFont typeface="Wingdings" panose="05000000000000000000" pitchFamily="2" charset="2"/>
              <a:buChar char="ü"/>
            </a:pPr>
            <a:r>
              <a:rPr lang="en-US" b="1" dirty="0">
                <a:latin typeface="Arial"/>
                <a:cs typeface="Segoe UI"/>
              </a:rPr>
              <a:t>Performance</a:t>
            </a:r>
            <a:r>
              <a:rPr lang="en-US" dirty="0">
                <a:latin typeface="Arial"/>
                <a:cs typeface="Segoe UI"/>
              </a:rPr>
              <a:t>​</a:t>
            </a:r>
            <a:endParaRPr lang="en-US" b="1" dirty="0">
              <a:latin typeface="Arial"/>
              <a:cs typeface="Arial"/>
            </a:endParaRPr>
          </a:p>
          <a:p>
            <a:pPr marL="742950" lvl="1" indent="-285750">
              <a:spcBef>
                <a:spcPts val="0"/>
              </a:spcBef>
              <a:spcAft>
                <a:spcPts val="0"/>
              </a:spcAft>
              <a:buFont typeface="Arial" panose="020B0604020202020204" pitchFamily="34" charset="0"/>
              <a:buChar char="•"/>
            </a:pPr>
            <a:r>
              <a:rPr lang="en-US" dirty="0">
                <a:latin typeface="Arial"/>
                <a:cs typeface="Arial"/>
              </a:rPr>
              <a:t>Up to 1.8 GHz Arm® Cortex®-A53 </a:t>
            </a:r>
          </a:p>
          <a:p>
            <a:pPr marL="742950" lvl="1" indent="-285750">
              <a:spcBef>
                <a:spcPts val="0"/>
              </a:spcBef>
              <a:spcAft>
                <a:spcPts val="0"/>
              </a:spcAft>
              <a:buFont typeface="Arial" panose="020B0604020202020204" pitchFamily="34" charset="0"/>
              <a:buChar char="•"/>
            </a:pPr>
            <a:r>
              <a:rPr lang="en-US" dirty="0">
                <a:latin typeface="Arial"/>
                <a:cs typeface="Arial"/>
              </a:rPr>
              <a:t>Up to 800 MHz Cortex-M7 with 512KB RAM (ECC)</a:t>
            </a:r>
          </a:p>
          <a:p>
            <a:pPr marL="742950" lvl="1" indent="-285750">
              <a:spcBef>
                <a:spcPts val="0"/>
              </a:spcBef>
              <a:spcAft>
                <a:spcPts val="0"/>
              </a:spcAft>
              <a:buFont typeface="Arial" panose="020B0604020202020204" pitchFamily="34" charset="0"/>
              <a:buChar char="•"/>
            </a:pPr>
            <a:endParaRPr lang="en-US" dirty="0">
              <a:latin typeface="Arial"/>
              <a:cs typeface="Arial"/>
            </a:endParaRPr>
          </a:p>
          <a:p>
            <a:pPr marL="285750" indent="-285750">
              <a:spcBef>
                <a:spcPts val="0"/>
              </a:spcBef>
              <a:spcAft>
                <a:spcPts val="0"/>
              </a:spcAft>
              <a:buFont typeface="Wingdings" panose="05000000000000000000" pitchFamily="2" charset="2"/>
              <a:buChar char="ü"/>
            </a:pPr>
            <a:r>
              <a:rPr lang="en-US" b="1" dirty="0">
                <a:latin typeface="Arial"/>
                <a:cs typeface="Arial"/>
              </a:rPr>
              <a:t>Advanced Vision and Machine Learning</a:t>
            </a:r>
            <a:endParaRPr lang="en-US" dirty="0">
              <a:latin typeface="Arial"/>
              <a:cs typeface="Arial"/>
            </a:endParaRPr>
          </a:p>
          <a:p>
            <a:pPr marL="742950" lvl="1" indent="-285750">
              <a:spcBef>
                <a:spcPts val="0"/>
              </a:spcBef>
              <a:spcAft>
                <a:spcPts val="0"/>
              </a:spcAft>
              <a:buFont typeface="Arial" panose="020B0604020202020204" pitchFamily="34" charset="0"/>
              <a:buChar char="•"/>
            </a:pPr>
            <a:r>
              <a:rPr lang="en-US" dirty="0">
                <a:latin typeface="Arial"/>
                <a:cs typeface="Arial"/>
              </a:rPr>
              <a:t>Integrated ISP</a:t>
            </a:r>
          </a:p>
          <a:p>
            <a:pPr marL="742950" lvl="1" indent="-285750">
              <a:spcBef>
                <a:spcPts val="0"/>
              </a:spcBef>
              <a:spcAft>
                <a:spcPts val="0"/>
              </a:spcAft>
              <a:buFont typeface="Arial" panose="020B0604020202020204" pitchFamily="34" charset="0"/>
              <a:buChar char="•"/>
            </a:pPr>
            <a:r>
              <a:rPr lang="en-US" dirty="0">
                <a:latin typeface="Arial"/>
                <a:cs typeface="Arial"/>
              </a:rPr>
              <a:t>Neural Processing Unit (NPU) with up to 2.3 TOPS</a:t>
            </a:r>
          </a:p>
          <a:p>
            <a:pPr lvl="1">
              <a:spcBef>
                <a:spcPts val="0"/>
              </a:spcBef>
              <a:spcAft>
                <a:spcPts val="0"/>
              </a:spcAft>
            </a:pPr>
            <a:endParaRPr lang="en-US" dirty="0">
              <a:latin typeface="Arial"/>
              <a:cs typeface="Arial"/>
            </a:endParaRPr>
          </a:p>
          <a:p>
            <a:pPr marL="285750" indent="-285750">
              <a:spcBef>
                <a:spcPts val="0"/>
              </a:spcBef>
              <a:spcAft>
                <a:spcPts val="0"/>
              </a:spcAft>
              <a:buFont typeface="Wingdings" panose="05000000000000000000" pitchFamily="2" charset="2"/>
              <a:buChar char="ü"/>
            </a:pPr>
            <a:r>
              <a:rPr lang="en-US" b="1" dirty="0">
                <a:latin typeface="Arial"/>
                <a:cs typeface="Arial"/>
              </a:rPr>
              <a:t>Industrial Networking and High Reliability</a:t>
            </a:r>
            <a:endParaRPr lang="en-US" dirty="0">
              <a:latin typeface="Arial"/>
              <a:cs typeface="Arial"/>
            </a:endParaRPr>
          </a:p>
          <a:p>
            <a:pPr marL="742950" lvl="1" indent="-285750">
              <a:spcBef>
                <a:spcPts val="0"/>
              </a:spcBef>
              <a:spcAft>
                <a:spcPts val="0"/>
              </a:spcAft>
              <a:buFont typeface="Arial" panose="020B0604020202020204" pitchFamily="34" charset="0"/>
              <a:buChar char="•"/>
            </a:pPr>
            <a:r>
              <a:rPr lang="en-US" dirty="0">
                <a:latin typeface="Arial"/>
                <a:cs typeface="Arial"/>
              </a:rPr>
              <a:t>Time Sensitive Networking (TSN)</a:t>
            </a:r>
          </a:p>
          <a:p>
            <a:pPr marL="742950" lvl="1" indent="-285750">
              <a:spcBef>
                <a:spcPts val="0"/>
              </a:spcBef>
              <a:spcAft>
                <a:spcPts val="0"/>
              </a:spcAft>
              <a:buFont typeface="Arial" panose="020B0604020202020204" pitchFamily="34" charset="0"/>
              <a:buChar char="•"/>
            </a:pPr>
            <a:r>
              <a:rPr lang="en-US" dirty="0">
                <a:latin typeface="Arial"/>
                <a:cs typeface="Arial"/>
              </a:rPr>
              <a:t>CAN-FD</a:t>
            </a:r>
          </a:p>
          <a:p>
            <a:pPr>
              <a:spcBef>
                <a:spcPts val="0"/>
              </a:spcBef>
              <a:spcAft>
                <a:spcPts val="0"/>
              </a:spcAft>
            </a:pPr>
            <a:br>
              <a:rPr lang="en-US" dirty="0">
                <a:latin typeface="Arial"/>
                <a:cs typeface="Arial"/>
              </a:rPr>
            </a:br>
            <a:endParaRPr lang="en-US" dirty="0">
              <a:latin typeface="Arial"/>
              <a:cs typeface="Segoe UI"/>
            </a:endParaRPr>
          </a:p>
        </p:txBody>
      </p:sp>
      <p:sp>
        <p:nvSpPr>
          <p:cNvPr id="4" name="TextBox 3">
            <a:extLst>
              <a:ext uri="{FF2B5EF4-FFF2-40B4-BE49-F238E27FC236}">
                <a16:creationId xmlns:a16="http://schemas.microsoft.com/office/drawing/2014/main" id="{525AF77F-F535-4CDD-BF84-4206D4D25754}"/>
              </a:ext>
            </a:extLst>
          </p:cNvPr>
          <p:cNvSpPr txBox="1"/>
          <p:nvPr/>
        </p:nvSpPr>
        <p:spPr>
          <a:xfrm>
            <a:off x="6221717" y="1831901"/>
            <a:ext cx="5878709" cy="480131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285750" indent="-285750">
              <a:spcBef>
                <a:spcPts val="0"/>
              </a:spcBef>
              <a:spcAft>
                <a:spcPts val="0"/>
              </a:spcAft>
              <a:buFont typeface="Wingdings" panose="05000000000000000000" pitchFamily="2" charset="2"/>
              <a:buChar char="ü"/>
            </a:pPr>
            <a:r>
              <a:rPr lang="en-US" b="1">
                <a:latin typeface="Arial"/>
                <a:cs typeface="Arial"/>
              </a:rPr>
              <a:t>Advanced Multimedia</a:t>
            </a:r>
            <a:endParaRPr lang="en-US">
              <a:latin typeface="Arial"/>
              <a:cs typeface="Arial"/>
            </a:endParaRPr>
          </a:p>
          <a:p>
            <a:pPr marL="742950" lvl="1" indent="-285750">
              <a:spcBef>
                <a:spcPts val="0"/>
              </a:spcBef>
              <a:spcAft>
                <a:spcPts val="0"/>
              </a:spcAft>
              <a:buFont typeface="Arial" panose="020B0604020202020204" pitchFamily="34" charset="0"/>
              <a:buChar char="•"/>
            </a:pPr>
            <a:r>
              <a:rPr lang="en-US">
                <a:latin typeface="Arial"/>
                <a:cs typeface="Arial"/>
              </a:rPr>
              <a:t>3D (GC7000UL) and 2D GPU (GC520L)</a:t>
            </a:r>
          </a:p>
          <a:p>
            <a:pPr marL="742950" lvl="1" indent="-285750">
              <a:spcBef>
                <a:spcPts val="0"/>
              </a:spcBef>
              <a:spcAft>
                <a:spcPts val="0"/>
              </a:spcAft>
              <a:buFont typeface="Arial" panose="020B0604020202020204" pitchFamily="34" charset="0"/>
              <a:buChar char="•"/>
            </a:pPr>
            <a:r>
              <a:rPr lang="en-US">
                <a:latin typeface="Arial"/>
                <a:cs typeface="Arial"/>
              </a:rPr>
              <a:t>Video encode: 1080p60 H.265, H.264</a:t>
            </a:r>
          </a:p>
          <a:p>
            <a:pPr marL="742950" lvl="1" indent="-285750">
              <a:spcBef>
                <a:spcPts val="0"/>
              </a:spcBef>
              <a:spcAft>
                <a:spcPts val="0"/>
              </a:spcAft>
              <a:buFont typeface="Arial" panose="020B0604020202020204" pitchFamily="34" charset="0"/>
              <a:buChar char="•"/>
            </a:pPr>
            <a:r>
              <a:rPr lang="en-US">
                <a:latin typeface="Arial"/>
                <a:cs typeface="Arial"/>
              </a:rPr>
              <a:t>Video decode: 1080p60 H.265, H.264, VP9, VP8</a:t>
            </a:r>
          </a:p>
          <a:p>
            <a:pPr marL="285750" indent="-285750">
              <a:spcBef>
                <a:spcPts val="0"/>
              </a:spcBef>
              <a:spcAft>
                <a:spcPts val="0"/>
              </a:spcAft>
              <a:buFont typeface="Wingdings" panose="05000000000000000000" pitchFamily="2" charset="2"/>
              <a:buChar char="ü"/>
            </a:pPr>
            <a:endParaRPr lang="en-US" b="1">
              <a:latin typeface="Arial"/>
              <a:cs typeface="Arial"/>
            </a:endParaRPr>
          </a:p>
          <a:p>
            <a:pPr marL="285750" indent="-285750">
              <a:spcBef>
                <a:spcPts val="0"/>
              </a:spcBef>
              <a:spcAft>
                <a:spcPts val="0"/>
              </a:spcAft>
              <a:buFont typeface="Wingdings" panose="05000000000000000000" pitchFamily="2" charset="2"/>
              <a:buChar char="ü"/>
            </a:pPr>
            <a:r>
              <a:rPr lang="en-US" b="1">
                <a:latin typeface="Arial"/>
                <a:cs typeface="Arial"/>
              </a:rPr>
              <a:t>Rich Feature Set</a:t>
            </a:r>
            <a:endParaRPr lang="en-US">
              <a:latin typeface="Arial"/>
              <a:cs typeface="Arial"/>
            </a:endParaRPr>
          </a:p>
          <a:p>
            <a:pPr marL="742950" lvl="1" indent="-285750">
              <a:spcBef>
                <a:spcPts val="0"/>
              </a:spcBef>
              <a:spcAft>
                <a:spcPts val="0"/>
              </a:spcAft>
              <a:buFont typeface="Arial" panose="020B0604020202020204" pitchFamily="34" charset="0"/>
              <a:buChar char="•"/>
            </a:pPr>
            <a:r>
              <a:rPr lang="en-US">
                <a:latin typeface="Arial"/>
                <a:cs typeface="Arial"/>
              </a:rPr>
              <a:t>32-bit LPDDR4/DDR4</a:t>
            </a:r>
          </a:p>
          <a:p>
            <a:pPr marL="742950" lvl="1" indent="-285750">
              <a:spcBef>
                <a:spcPts val="0"/>
              </a:spcBef>
              <a:spcAft>
                <a:spcPts val="0"/>
              </a:spcAft>
              <a:buFont typeface="Arial" panose="020B0604020202020204" pitchFamily="34" charset="0"/>
              <a:buChar char="•"/>
            </a:pPr>
            <a:r>
              <a:rPr lang="en-US">
                <a:latin typeface="Arial"/>
                <a:cs typeface="Arial"/>
              </a:rPr>
              <a:t>2x MIPI CSI </a:t>
            </a:r>
          </a:p>
          <a:p>
            <a:pPr marL="742950" lvl="1" indent="-285750">
              <a:spcBef>
                <a:spcPts val="0"/>
              </a:spcBef>
              <a:spcAft>
                <a:spcPts val="0"/>
              </a:spcAft>
              <a:buFont typeface="Arial" panose="020B0604020202020204" pitchFamily="34" charset="0"/>
              <a:buChar char="•"/>
            </a:pPr>
            <a:r>
              <a:rPr lang="en-US">
                <a:latin typeface="Arial"/>
                <a:cs typeface="Arial"/>
              </a:rPr>
              <a:t>2 x Gbps Ethernet (1x with TSN)</a:t>
            </a:r>
          </a:p>
          <a:p>
            <a:pPr marL="742950" lvl="1" indent="-285750">
              <a:spcBef>
                <a:spcPts val="0"/>
              </a:spcBef>
              <a:spcAft>
                <a:spcPts val="0"/>
              </a:spcAft>
              <a:buFont typeface="Arial" panose="020B0604020202020204" pitchFamily="34" charset="0"/>
              <a:buChar char="•"/>
            </a:pPr>
            <a:r>
              <a:rPr lang="en-US">
                <a:latin typeface="Arial"/>
                <a:cs typeface="Arial"/>
              </a:rPr>
              <a:t>2x USB 3.0/2.0 Type C</a:t>
            </a:r>
          </a:p>
          <a:p>
            <a:pPr marL="742950" lvl="1" indent="-285750">
              <a:spcBef>
                <a:spcPts val="0"/>
              </a:spcBef>
              <a:spcAft>
                <a:spcPts val="0"/>
              </a:spcAft>
              <a:buFont typeface="Arial" panose="020B0604020202020204" pitchFamily="34" charset="0"/>
              <a:buChar char="•"/>
            </a:pPr>
            <a:r>
              <a:rPr lang="en-US">
                <a:latin typeface="Arial"/>
                <a:cs typeface="Arial"/>
              </a:rPr>
              <a:t>PCIe Gen 3.0</a:t>
            </a:r>
          </a:p>
          <a:p>
            <a:pPr>
              <a:spcBef>
                <a:spcPts val="0"/>
              </a:spcBef>
              <a:spcAft>
                <a:spcPts val="0"/>
              </a:spcAft>
            </a:pPr>
            <a:endParaRPr lang="en-US" b="1">
              <a:latin typeface="Arial"/>
              <a:cs typeface="Arial"/>
            </a:endParaRPr>
          </a:p>
          <a:p>
            <a:pPr marL="285750" indent="-285750">
              <a:spcBef>
                <a:spcPts val="0"/>
              </a:spcBef>
              <a:spcAft>
                <a:spcPts val="0"/>
              </a:spcAft>
              <a:buFont typeface="Wingdings" panose="05000000000000000000" pitchFamily="2" charset="2"/>
              <a:buChar char="ü"/>
            </a:pPr>
            <a:r>
              <a:rPr lang="en-US" b="1">
                <a:latin typeface="Arial"/>
                <a:cs typeface="Arial"/>
              </a:rPr>
              <a:t>Robust Ecosystem</a:t>
            </a:r>
            <a:endParaRPr lang="en-US">
              <a:latin typeface="Arial"/>
              <a:cs typeface="Arial"/>
            </a:endParaRPr>
          </a:p>
          <a:p>
            <a:pPr marL="742950" lvl="1" indent="-285750">
              <a:spcBef>
                <a:spcPts val="0"/>
              </a:spcBef>
              <a:spcAft>
                <a:spcPts val="0"/>
              </a:spcAft>
              <a:buFont typeface="Arial" panose="020B0604020202020204" pitchFamily="34" charset="0"/>
              <a:buChar char="•"/>
            </a:pPr>
            <a:r>
              <a:rPr lang="en-US">
                <a:latin typeface="Arial"/>
                <a:cs typeface="Arial"/>
              </a:rPr>
              <a:t>Graphics</a:t>
            </a:r>
          </a:p>
          <a:p>
            <a:pPr marL="742950" lvl="1" indent="-285750">
              <a:spcBef>
                <a:spcPts val="0"/>
              </a:spcBef>
              <a:spcAft>
                <a:spcPts val="0"/>
              </a:spcAft>
              <a:buFont typeface="Arial" panose="020B0604020202020204" pitchFamily="34" charset="0"/>
              <a:buChar char="•"/>
            </a:pPr>
            <a:r>
              <a:rPr lang="en-US">
                <a:latin typeface="Arial"/>
                <a:cs typeface="Arial"/>
              </a:rPr>
              <a:t>ML/AI</a:t>
            </a:r>
          </a:p>
          <a:p>
            <a:pPr marL="742950" lvl="1" indent="-285750">
              <a:spcBef>
                <a:spcPts val="0"/>
              </a:spcBef>
              <a:spcAft>
                <a:spcPts val="0"/>
              </a:spcAft>
              <a:buFont typeface="Arial" panose="020B0604020202020204" pitchFamily="34" charset="0"/>
              <a:buChar char="•"/>
            </a:pPr>
            <a:r>
              <a:rPr lang="en-US">
                <a:latin typeface="Arial"/>
                <a:cs typeface="Arial"/>
              </a:rPr>
              <a:t>SW/Tools</a:t>
            </a:r>
          </a:p>
          <a:p>
            <a:pPr marL="742950" lvl="1" indent="-285750">
              <a:spcBef>
                <a:spcPts val="0"/>
              </a:spcBef>
              <a:spcAft>
                <a:spcPts val="0"/>
              </a:spcAft>
              <a:buFont typeface="Arial" panose="020B0604020202020204" pitchFamily="34" charset="0"/>
              <a:buChar char="•"/>
            </a:pPr>
            <a:r>
              <a:rPr lang="en-US">
                <a:latin typeface="Arial"/>
                <a:cs typeface="Arial"/>
              </a:rPr>
              <a:t>Connectivity</a:t>
            </a:r>
          </a:p>
        </p:txBody>
      </p:sp>
      <p:sp>
        <p:nvSpPr>
          <p:cNvPr id="5" name="TextBox 4">
            <a:extLst>
              <a:ext uri="{FF2B5EF4-FFF2-40B4-BE49-F238E27FC236}">
                <a16:creationId xmlns:a16="http://schemas.microsoft.com/office/drawing/2014/main" id="{59FF7DF8-F8C1-4826-A020-16A62A22F49D}"/>
              </a:ext>
            </a:extLst>
          </p:cNvPr>
          <p:cNvSpPr txBox="1"/>
          <p:nvPr/>
        </p:nvSpPr>
        <p:spPr>
          <a:xfrm>
            <a:off x="582096" y="6124458"/>
            <a:ext cx="3875314" cy="463515"/>
          </a:xfrm>
          <a:prstGeom prst="rect">
            <a:avLst/>
          </a:prstGeom>
          <a:noFill/>
        </p:spPr>
        <p:txBody>
          <a:bodyPr wrap="none" lIns="91440" tIns="45720" rIns="91440" rtlCol="0" anchor="t">
            <a:noAutofit/>
          </a:bodyPr>
          <a:lstStyle/>
          <a:p>
            <a:pPr algn="l">
              <a:spcBef>
                <a:spcPts val="600"/>
              </a:spcBef>
            </a:pPr>
            <a:r>
              <a:rPr lang="en-US" sz="2200">
                <a:latin typeface="Arial" panose="020B0604020202020204" pitchFamily="34" charset="0"/>
                <a:cs typeface="Arial" panose="020B0604020202020204" pitchFamily="34" charset="0"/>
                <a:hlinkClick r:id="rId3"/>
              </a:rPr>
              <a:t>www.nxp.com/imx8mplus</a:t>
            </a:r>
            <a:r>
              <a:rPr lang="en-US" sz="2200">
                <a:latin typeface="Arial" panose="020B0604020202020204" pitchFamily="34" charset="0"/>
                <a:cs typeface="Arial" panose="020B0604020202020204" pitchFamily="34" charset="0"/>
              </a:rPr>
              <a:t> </a:t>
            </a:r>
          </a:p>
        </p:txBody>
      </p:sp>
      <p:sp>
        <p:nvSpPr>
          <p:cNvPr id="6" name="Rounded Rectangle 3">
            <a:extLst>
              <a:ext uri="{FF2B5EF4-FFF2-40B4-BE49-F238E27FC236}">
                <a16:creationId xmlns:a16="http://schemas.microsoft.com/office/drawing/2014/main" id="{C30D1343-790E-402A-9867-FC4881220C49}"/>
              </a:ext>
            </a:extLst>
          </p:cNvPr>
          <p:cNvSpPr/>
          <p:nvPr/>
        </p:nvSpPr>
        <p:spPr>
          <a:xfrm>
            <a:off x="582096" y="929304"/>
            <a:ext cx="10349377" cy="824977"/>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solidFill>
                  <a:schemeClr val="bg1"/>
                </a:solidFill>
                <a:latin typeface="Arial" panose="020B0604020202020204" pitchFamily="34" charset="0"/>
                <a:cs typeface="Arial" panose="020B0604020202020204" pitchFamily="34" charset="0"/>
              </a:rPr>
              <a:t>Quad and Dual-core Arm® Cortex®-A based applications processor for Machine Learning &amp; Vision, Advanced Multimedia, and Industrial Networking and High Reliability</a:t>
            </a:r>
          </a:p>
        </p:txBody>
      </p:sp>
    </p:spTree>
    <p:extLst>
      <p:ext uri="{BB962C8B-B14F-4D97-AF65-F5344CB8AC3E}">
        <p14:creationId xmlns:p14="http://schemas.microsoft.com/office/powerpoint/2010/main" val="2332085857"/>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604A2-59D1-472A-9A34-A22DAEFA6241}"/>
              </a:ext>
            </a:extLst>
          </p:cNvPr>
          <p:cNvSpPr>
            <a:spLocks noGrp="1"/>
          </p:cNvSpPr>
          <p:nvPr>
            <p:ph type="title"/>
          </p:nvPr>
        </p:nvSpPr>
        <p:spPr/>
        <p:txBody>
          <a:bodyPr/>
          <a:lstStyle/>
          <a:p>
            <a:r>
              <a:rPr lang="en-US" err="1">
                <a:solidFill>
                  <a:srgbClr val="000000"/>
                </a:solidFill>
              </a:rPr>
              <a:t>i.Mx</a:t>
            </a:r>
            <a:r>
              <a:rPr lang="en-US">
                <a:solidFill>
                  <a:srgbClr val="000000"/>
                </a:solidFill>
              </a:rPr>
              <a:t> 8m plus applications processor | More Information</a:t>
            </a:r>
            <a:br>
              <a:rPr lang="en-US">
                <a:solidFill>
                  <a:srgbClr val="000000"/>
                </a:solidFill>
              </a:rPr>
            </a:br>
            <a:endParaRPr lang="en-US"/>
          </a:p>
        </p:txBody>
      </p:sp>
      <p:sp>
        <p:nvSpPr>
          <p:cNvPr id="3" name="Rectangle 2">
            <a:extLst>
              <a:ext uri="{FF2B5EF4-FFF2-40B4-BE49-F238E27FC236}">
                <a16:creationId xmlns:a16="http://schemas.microsoft.com/office/drawing/2014/main" id="{2F4D7A8F-96C2-456F-9313-CE0194096A67}"/>
              </a:ext>
            </a:extLst>
          </p:cNvPr>
          <p:cNvSpPr/>
          <p:nvPr/>
        </p:nvSpPr>
        <p:spPr>
          <a:xfrm>
            <a:off x="627082" y="952437"/>
            <a:ext cx="2903424" cy="369332"/>
          </a:xfrm>
          <a:prstGeom prst="rect">
            <a:avLst/>
          </a:prstGeom>
        </p:spPr>
        <p:txBody>
          <a:bodyPr wrap="none">
            <a:spAutoFit/>
          </a:bodyPr>
          <a:lstStyle/>
          <a:p>
            <a:r>
              <a:rPr lang="en-US">
                <a:hlinkClick r:id="rId3"/>
              </a:rPr>
              <a:t>www.nxp.com/imx8mplus</a:t>
            </a:r>
            <a:r>
              <a:rPr lang="en-US"/>
              <a:t>  </a:t>
            </a:r>
          </a:p>
        </p:txBody>
      </p:sp>
      <p:sp>
        <p:nvSpPr>
          <p:cNvPr id="4" name="TextBox 3">
            <a:extLst>
              <a:ext uri="{FF2B5EF4-FFF2-40B4-BE49-F238E27FC236}">
                <a16:creationId xmlns:a16="http://schemas.microsoft.com/office/drawing/2014/main" id="{C9F001BA-461E-407D-88CE-FE1A29559CC9}"/>
              </a:ext>
            </a:extLst>
          </p:cNvPr>
          <p:cNvSpPr txBox="1"/>
          <p:nvPr/>
        </p:nvSpPr>
        <p:spPr>
          <a:xfrm>
            <a:off x="640753" y="1258056"/>
            <a:ext cx="3628103" cy="3273444"/>
          </a:xfrm>
          <a:prstGeom prst="rect">
            <a:avLst/>
          </a:prstGeom>
          <a:noFill/>
        </p:spPr>
        <p:txBody>
          <a:bodyPr wrap="square" lIns="91440" tIns="45720" rIns="91440" rtlCol="0" anchor="t">
            <a:noAutofit/>
          </a:bodyPr>
          <a:lstStyle/>
          <a:p>
            <a:r>
              <a:rPr lang="en-US" sz="2200"/>
              <a:t>Product Summary:</a:t>
            </a:r>
          </a:p>
          <a:p>
            <a:pPr marL="342900" indent="-342900">
              <a:buFont typeface="Courier New" panose="02070309020205020404" pitchFamily="49" charset="0"/>
              <a:buChar char="o"/>
            </a:pPr>
            <a:r>
              <a:rPr lang="en-US"/>
              <a:t>Fact Sheet</a:t>
            </a:r>
          </a:p>
          <a:p>
            <a:endParaRPr lang="en-US" sz="800">
              <a:solidFill>
                <a:schemeClr val="tx1"/>
              </a:solidFill>
            </a:endParaRPr>
          </a:p>
          <a:p>
            <a:r>
              <a:rPr lang="en-US" sz="2200"/>
              <a:t>Product Documentation:</a:t>
            </a:r>
            <a:endParaRPr lang="en-US" sz="2200">
              <a:solidFill>
                <a:schemeClr val="tx1"/>
              </a:solidFill>
            </a:endParaRPr>
          </a:p>
          <a:p>
            <a:pPr marL="342900" indent="-342900">
              <a:buFont typeface="Courier New" panose="02070309020205020404" pitchFamily="49" charset="0"/>
              <a:buChar char="o"/>
            </a:pPr>
            <a:r>
              <a:rPr lang="en-US"/>
              <a:t>Datasheet</a:t>
            </a:r>
          </a:p>
          <a:p>
            <a:pPr marL="342900" indent="-342900">
              <a:buFont typeface="Courier New" panose="02070309020205020404" pitchFamily="49" charset="0"/>
              <a:buChar char="o"/>
            </a:pPr>
            <a:r>
              <a:rPr lang="en-US"/>
              <a:t>Reference Manual</a:t>
            </a:r>
          </a:p>
          <a:p>
            <a:pPr marL="342900" indent="-342900">
              <a:buFont typeface="Courier New" panose="02070309020205020404" pitchFamily="49" charset="0"/>
              <a:buChar char="o"/>
            </a:pPr>
            <a:r>
              <a:rPr lang="en-US"/>
              <a:t>Errata</a:t>
            </a:r>
          </a:p>
          <a:p>
            <a:endParaRPr lang="en-US" sz="800"/>
          </a:p>
          <a:p>
            <a:r>
              <a:rPr lang="en-US" sz="2200"/>
              <a:t>Application Notes:</a:t>
            </a:r>
          </a:p>
          <a:p>
            <a:pPr marL="342900" indent="-342900">
              <a:buFont typeface="Courier New" panose="02070309020205020404" pitchFamily="49" charset="0"/>
              <a:buChar char="o"/>
            </a:pPr>
            <a:r>
              <a:rPr lang="en-US">
                <a:solidFill>
                  <a:schemeClr val="tx1"/>
                </a:solidFill>
              </a:rPr>
              <a:t>Power Consumption</a:t>
            </a:r>
          </a:p>
          <a:p>
            <a:pPr marL="342900" indent="-342900">
              <a:buFont typeface="Courier New" panose="02070309020205020404" pitchFamily="49" charset="0"/>
              <a:buChar char="o"/>
            </a:pPr>
            <a:r>
              <a:rPr lang="en-US"/>
              <a:t>Product Lifetime</a:t>
            </a:r>
            <a:endParaRPr lang="en-US">
              <a:solidFill>
                <a:schemeClr val="tx1"/>
              </a:solidFill>
            </a:endParaRPr>
          </a:p>
        </p:txBody>
      </p:sp>
      <p:sp>
        <p:nvSpPr>
          <p:cNvPr id="5" name="Rectangle 4">
            <a:extLst>
              <a:ext uri="{FF2B5EF4-FFF2-40B4-BE49-F238E27FC236}">
                <a16:creationId xmlns:a16="http://schemas.microsoft.com/office/drawing/2014/main" id="{37F3A165-0362-47C4-8AEB-9FFA7A4C8D52}"/>
              </a:ext>
            </a:extLst>
          </p:cNvPr>
          <p:cNvSpPr/>
          <p:nvPr/>
        </p:nvSpPr>
        <p:spPr>
          <a:xfrm>
            <a:off x="5547678" y="954521"/>
            <a:ext cx="3326616" cy="369332"/>
          </a:xfrm>
          <a:prstGeom prst="rect">
            <a:avLst/>
          </a:prstGeom>
        </p:spPr>
        <p:txBody>
          <a:bodyPr wrap="none">
            <a:spAutoFit/>
          </a:bodyPr>
          <a:lstStyle/>
          <a:p>
            <a:r>
              <a:rPr lang="en-US">
                <a:hlinkClick r:id="rId4"/>
              </a:rPr>
              <a:t>www.nxp.com/imx8mplusevk</a:t>
            </a:r>
            <a:r>
              <a:rPr lang="en-US"/>
              <a:t>   </a:t>
            </a:r>
          </a:p>
        </p:txBody>
      </p:sp>
      <p:sp>
        <p:nvSpPr>
          <p:cNvPr id="6" name="TextBox 5">
            <a:extLst>
              <a:ext uri="{FF2B5EF4-FFF2-40B4-BE49-F238E27FC236}">
                <a16:creationId xmlns:a16="http://schemas.microsoft.com/office/drawing/2014/main" id="{CBDD7BB9-6F81-4190-9D8B-563B27C67386}"/>
              </a:ext>
            </a:extLst>
          </p:cNvPr>
          <p:cNvSpPr txBox="1"/>
          <p:nvPr/>
        </p:nvSpPr>
        <p:spPr>
          <a:xfrm>
            <a:off x="5547679" y="1422195"/>
            <a:ext cx="4423164" cy="3273444"/>
          </a:xfrm>
          <a:prstGeom prst="rect">
            <a:avLst/>
          </a:prstGeom>
          <a:noFill/>
        </p:spPr>
        <p:txBody>
          <a:bodyPr wrap="square" lIns="91440" tIns="45720" rIns="91440" rtlCol="0" anchor="t">
            <a:noAutofit/>
          </a:bodyPr>
          <a:lstStyle/>
          <a:p>
            <a:r>
              <a:rPr lang="en-US" sz="2200"/>
              <a:t>Evaluation Kit  Summary:</a:t>
            </a:r>
          </a:p>
          <a:p>
            <a:pPr marL="342900" indent="-342900">
              <a:buFont typeface="Courier New" panose="02070309020205020404" pitchFamily="49" charset="0"/>
              <a:buChar char="o"/>
            </a:pPr>
            <a:r>
              <a:rPr lang="en-US"/>
              <a:t>EVK Fact Sheet</a:t>
            </a:r>
            <a:endParaRPr lang="en-US" sz="800"/>
          </a:p>
          <a:p>
            <a:r>
              <a:rPr lang="en-US" sz="2200">
                <a:solidFill>
                  <a:schemeClr val="tx1"/>
                </a:solidFill>
              </a:rPr>
              <a:t>EVK Documentation:</a:t>
            </a:r>
          </a:p>
          <a:p>
            <a:pPr marL="342900" indent="-342900">
              <a:buFont typeface="Courier New" panose="02070309020205020404" pitchFamily="49" charset="0"/>
              <a:buChar char="o"/>
            </a:pPr>
            <a:r>
              <a:rPr lang="en-US"/>
              <a:t>Quick Start Guide</a:t>
            </a:r>
          </a:p>
          <a:p>
            <a:pPr marL="342900" indent="-342900">
              <a:buFont typeface="Courier New" panose="02070309020205020404" pitchFamily="49" charset="0"/>
              <a:buChar char="o"/>
            </a:pPr>
            <a:r>
              <a:rPr lang="en-US"/>
              <a:t>EVK Hardware User’s Guide</a:t>
            </a:r>
            <a:endParaRPr lang="en-US" sz="800">
              <a:solidFill>
                <a:schemeClr val="tx1"/>
              </a:solidFill>
            </a:endParaRPr>
          </a:p>
          <a:p>
            <a:r>
              <a:rPr lang="en-US" sz="2200"/>
              <a:t>Hardware Design:</a:t>
            </a:r>
            <a:endParaRPr lang="en-US" sz="2200">
              <a:solidFill>
                <a:schemeClr val="tx1"/>
              </a:solidFill>
            </a:endParaRPr>
          </a:p>
          <a:p>
            <a:pPr marL="285750" indent="-285750">
              <a:buFont typeface="Courier New" panose="02070309020205020404" pitchFamily="49" charset="0"/>
              <a:buChar char="o"/>
            </a:pPr>
            <a:r>
              <a:rPr lang="en-US"/>
              <a:t>Hardware Developer’s Guide</a:t>
            </a:r>
          </a:p>
          <a:p>
            <a:pPr marL="342900" indent="-342900">
              <a:buFont typeface="Courier New" panose="02070309020205020404" pitchFamily="49" charset="0"/>
              <a:buChar char="o"/>
            </a:pPr>
            <a:r>
              <a:rPr lang="en-US"/>
              <a:t>EVK Design Files</a:t>
            </a:r>
          </a:p>
          <a:p>
            <a:pPr marL="342900" indent="-342900">
              <a:buFont typeface="Courier New" panose="02070309020205020404" pitchFamily="49" charset="0"/>
              <a:buChar char="o"/>
            </a:pPr>
            <a:r>
              <a:rPr lang="en-US"/>
              <a:t>BSDL Files</a:t>
            </a:r>
          </a:p>
          <a:p>
            <a:pPr marL="342900" indent="-342900">
              <a:buFont typeface="Courier New" panose="02070309020205020404" pitchFamily="49" charset="0"/>
              <a:buChar char="o"/>
            </a:pPr>
            <a:r>
              <a:rPr lang="en-US"/>
              <a:t>IBIS Model</a:t>
            </a:r>
            <a:endParaRPr lang="en-US" sz="800"/>
          </a:p>
          <a:p>
            <a:r>
              <a:rPr lang="en-US" sz="2200"/>
              <a:t>System on a Module</a:t>
            </a:r>
          </a:p>
          <a:p>
            <a:pPr marL="342900" indent="-342900">
              <a:buFont typeface="Courier New" panose="02070309020205020404" pitchFamily="49" charset="0"/>
              <a:buChar char="o"/>
            </a:pPr>
            <a:r>
              <a:rPr lang="en-US"/>
              <a:t>Partners SOMs</a:t>
            </a:r>
          </a:p>
          <a:p>
            <a:pPr marL="342900" indent="-342900">
              <a:buFont typeface="Courier New" panose="02070309020205020404" pitchFamily="49" charset="0"/>
              <a:buChar char="o"/>
            </a:pPr>
            <a:endParaRPr lang="en-US" sz="800"/>
          </a:p>
          <a:p>
            <a:r>
              <a:rPr lang="en-US" sz="2200"/>
              <a:t>Board Support Package:</a:t>
            </a:r>
          </a:p>
          <a:p>
            <a:pPr marL="342900" indent="-342900">
              <a:buFont typeface="Courier New" panose="02070309020205020404" pitchFamily="49" charset="0"/>
              <a:buChar char="o"/>
            </a:pPr>
            <a:r>
              <a:rPr lang="en-US"/>
              <a:t>Software and Development Tools:</a:t>
            </a:r>
          </a:p>
          <a:p>
            <a:pPr marL="800100" lvl="1" indent="-342900">
              <a:buFont typeface="Courier New" panose="02070309020205020404" pitchFamily="49" charset="0"/>
              <a:buChar char="o"/>
            </a:pPr>
            <a:r>
              <a:rPr lang="en-US">
                <a:hlinkClick r:id="rId5"/>
              </a:rPr>
              <a:t>www.nxp.com/imxlinux</a:t>
            </a:r>
            <a:endParaRPr lang="en-US"/>
          </a:p>
          <a:p>
            <a:pPr marL="800100" lvl="1" indent="-342900">
              <a:buFont typeface="Courier New" panose="02070309020205020404" pitchFamily="49" charset="0"/>
              <a:buChar char="o"/>
            </a:pPr>
            <a:r>
              <a:rPr lang="en-US">
                <a:hlinkClick r:id="rId6"/>
              </a:rPr>
              <a:t>www.nxp.com/imxandroid</a:t>
            </a:r>
            <a:r>
              <a:rPr lang="en-US"/>
              <a:t>  </a:t>
            </a:r>
          </a:p>
        </p:txBody>
      </p:sp>
      <p:grpSp>
        <p:nvGrpSpPr>
          <p:cNvPr id="7" name="Group 6">
            <a:extLst>
              <a:ext uri="{FF2B5EF4-FFF2-40B4-BE49-F238E27FC236}">
                <a16:creationId xmlns:a16="http://schemas.microsoft.com/office/drawing/2014/main" id="{4E2F2FC2-F2F9-4965-AA38-323A518B9F6C}"/>
              </a:ext>
            </a:extLst>
          </p:cNvPr>
          <p:cNvGrpSpPr/>
          <p:nvPr/>
        </p:nvGrpSpPr>
        <p:grpSpPr>
          <a:xfrm>
            <a:off x="9334345" y="5351074"/>
            <a:ext cx="788897" cy="605967"/>
            <a:chOff x="5568228" y="3487893"/>
            <a:chExt cx="788897" cy="605967"/>
          </a:xfrm>
        </p:grpSpPr>
        <p:pic>
          <p:nvPicPr>
            <p:cNvPr id="8" name="Picture 2" descr="http://www.berkeleylug.com/wp-content/themes/dailydiary/images/tux.png">
              <a:hlinkClick r:id="rId7"/>
              <a:extLst>
                <a:ext uri="{FF2B5EF4-FFF2-40B4-BE49-F238E27FC236}">
                  <a16:creationId xmlns:a16="http://schemas.microsoft.com/office/drawing/2014/main" id="{B28A389E-E12B-4ED7-A062-B8543BF7A28B}"/>
                </a:ext>
              </a:extLst>
            </p:cNvPr>
            <p:cNvPicPr>
              <a:picLocks noChangeAspect="1" noChangeArrowheads="1"/>
            </p:cNvPicPr>
            <p:nvPr/>
          </p:nvPicPr>
          <p:blipFill>
            <a:blip r:embed="rId8" cstate="print"/>
            <a:srcRect/>
            <a:stretch>
              <a:fillRect/>
            </a:stretch>
          </p:blipFill>
          <p:spPr bwMode="auto">
            <a:xfrm>
              <a:off x="5568228" y="3487893"/>
              <a:ext cx="431227" cy="431228"/>
            </a:xfrm>
            <a:prstGeom prst="rect">
              <a:avLst/>
            </a:prstGeom>
            <a:noFill/>
          </p:spPr>
        </p:pic>
        <p:pic>
          <p:nvPicPr>
            <p:cNvPr id="9" name="Picture 18" descr="https://encrypted-tbn3.gstatic.com/images?q=tbn:ANd9GcT_N8AidTvHAUJrdOadyujM2qQnxBovL_g7C45bbhxXlks9ELO7">
              <a:extLst>
                <a:ext uri="{FF2B5EF4-FFF2-40B4-BE49-F238E27FC236}">
                  <a16:creationId xmlns:a16="http://schemas.microsoft.com/office/drawing/2014/main" id="{2D04F446-8027-4037-A650-FF44D24F0513}"/>
                </a:ext>
              </a:extLst>
            </p:cNvPr>
            <p:cNvPicPr>
              <a:picLocks noChangeAspect="1" noChangeArrowheads="1"/>
            </p:cNvPicPr>
            <p:nvPr/>
          </p:nvPicPr>
          <p:blipFill>
            <a:blip r:embed="rId9" cstate="print">
              <a:clrChange>
                <a:clrFrom>
                  <a:srgbClr val="FFFFFF"/>
                </a:clrFrom>
                <a:clrTo>
                  <a:srgbClr val="FFFFFF">
                    <a:alpha val="0"/>
                  </a:srgbClr>
                </a:clrTo>
              </a:clrChange>
            </a:blip>
            <a:srcRect/>
            <a:stretch>
              <a:fillRect/>
            </a:stretch>
          </p:blipFill>
          <p:spPr bwMode="auto">
            <a:xfrm>
              <a:off x="5823315" y="3694018"/>
              <a:ext cx="533810" cy="399842"/>
            </a:xfrm>
            <a:prstGeom prst="rect">
              <a:avLst/>
            </a:prstGeom>
            <a:noFill/>
          </p:spPr>
        </p:pic>
      </p:grpSp>
      <p:sp>
        <p:nvSpPr>
          <p:cNvPr id="10" name="Rectangle 9">
            <a:extLst>
              <a:ext uri="{FF2B5EF4-FFF2-40B4-BE49-F238E27FC236}">
                <a16:creationId xmlns:a16="http://schemas.microsoft.com/office/drawing/2014/main" id="{AF3C488D-CE13-4723-BCF8-1EF384426DCE}"/>
              </a:ext>
            </a:extLst>
          </p:cNvPr>
          <p:cNvSpPr/>
          <p:nvPr/>
        </p:nvSpPr>
        <p:spPr>
          <a:xfrm>
            <a:off x="581945" y="4707114"/>
            <a:ext cx="6096000" cy="430887"/>
          </a:xfrm>
          <a:prstGeom prst="rect">
            <a:avLst/>
          </a:prstGeom>
        </p:spPr>
        <p:txBody>
          <a:bodyPr>
            <a:spAutoFit/>
          </a:bodyPr>
          <a:lstStyle/>
          <a:p>
            <a:r>
              <a:rPr lang="en-US" sz="2200"/>
              <a:t>NXP i.MX Community</a:t>
            </a:r>
          </a:p>
        </p:txBody>
      </p:sp>
      <p:sp>
        <p:nvSpPr>
          <p:cNvPr id="11" name="Rectangle 10">
            <a:extLst>
              <a:ext uri="{FF2B5EF4-FFF2-40B4-BE49-F238E27FC236}">
                <a16:creationId xmlns:a16="http://schemas.microsoft.com/office/drawing/2014/main" id="{3A3D4043-5E13-4BC9-AED5-FC8DEF6AEB95}"/>
              </a:ext>
            </a:extLst>
          </p:cNvPr>
          <p:cNvSpPr/>
          <p:nvPr/>
        </p:nvSpPr>
        <p:spPr>
          <a:xfrm>
            <a:off x="128153" y="4419966"/>
            <a:ext cx="3501792" cy="369332"/>
          </a:xfrm>
          <a:prstGeom prst="rect">
            <a:avLst/>
          </a:prstGeom>
        </p:spPr>
        <p:txBody>
          <a:bodyPr wrap="none">
            <a:spAutoFit/>
          </a:bodyPr>
          <a:lstStyle/>
          <a:p>
            <a:pPr lvl="1"/>
            <a:r>
              <a:rPr lang="en-US">
                <a:hlinkClick r:id="rId10"/>
              </a:rPr>
              <a:t>https://community.nxp.com/</a:t>
            </a:r>
            <a:r>
              <a:rPr lang="en-US"/>
              <a:t> </a:t>
            </a:r>
          </a:p>
        </p:txBody>
      </p:sp>
      <p:pic>
        <p:nvPicPr>
          <p:cNvPr id="12" name="Picture 11">
            <a:extLst>
              <a:ext uri="{FF2B5EF4-FFF2-40B4-BE49-F238E27FC236}">
                <a16:creationId xmlns:a16="http://schemas.microsoft.com/office/drawing/2014/main" id="{9186839A-5D84-4118-8FE4-55295C1AFCF2}"/>
              </a:ext>
            </a:extLst>
          </p:cNvPr>
          <p:cNvPicPr>
            <a:picLocks noChangeAspect="1"/>
          </p:cNvPicPr>
          <p:nvPr/>
        </p:nvPicPr>
        <p:blipFill>
          <a:blip r:embed="rId11"/>
          <a:stretch>
            <a:fillRect/>
          </a:stretch>
        </p:blipFill>
        <p:spPr>
          <a:xfrm>
            <a:off x="640753" y="5251441"/>
            <a:ext cx="2754459" cy="1290173"/>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8134AEC1-503B-4373-BB90-F6331525A1B9}"/>
              </a:ext>
            </a:extLst>
          </p:cNvPr>
          <p:cNvPicPr>
            <a:picLocks noChangeAspect="1"/>
          </p:cNvPicPr>
          <p:nvPr/>
        </p:nvPicPr>
        <p:blipFill>
          <a:blip r:embed="rId12"/>
          <a:stretch>
            <a:fillRect/>
          </a:stretch>
        </p:blipFill>
        <p:spPr>
          <a:xfrm>
            <a:off x="3792696" y="1068113"/>
            <a:ext cx="872210" cy="859227"/>
          </a:xfrm>
          <a:prstGeom prst="rect">
            <a:avLst/>
          </a:prstGeom>
        </p:spPr>
      </p:pic>
      <p:pic>
        <p:nvPicPr>
          <p:cNvPr id="14" name="Picture 13">
            <a:extLst>
              <a:ext uri="{FF2B5EF4-FFF2-40B4-BE49-F238E27FC236}">
                <a16:creationId xmlns:a16="http://schemas.microsoft.com/office/drawing/2014/main" id="{77ED026B-B618-4F7E-A6CD-5F29C3A97235}"/>
              </a:ext>
            </a:extLst>
          </p:cNvPr>
          <p:cNvPicPr>
            <a:picLocks noChangeAspect="1"/>
          </p:cNvPicPr>
          <p:nvPr/>
        </p:nvPicPr>
        <p:blipFill>
          <a:blip r:embed="rId13"/>
          <a:stretch>
            <a:fillRect/>
          </a:stretch>
        </p:blipFill>
        <p:spPr>
          <a:xfrm>
            <a:off x="9334337" y="995283"/>
            <a:ext cx="2467560" cy="1864113"/>
          </a:xfrm>
          <a:prstGeom prst="rect">
            <a:avLst/>
          </a:prstGeom>
        </p:spPr>
      </p:pic>
    </p:spTree>
    <p:extLst>
      <p:ext uri="{BB962C8B-B14F-4D97-AF65-F5344CB8AC3E}">
        <p14:creationId xmlns:p14="http://schemas.microsoft.com/office/powerpoint/2010/main" val="186728330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6921887"/>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a:t>i.MX 8M Family of Applications Processors</a:t>
            </a:r>
          </a:p>
        </p:txBody>
      </p:sp>
      <p:sp>
        <p:nvSpPr>
          <p:cNvPr id="93" name="TextBox 92">
            <a:extLst>
              <a:ext uri="{FF2B5EF4-FFF2-40B4-BE49-F238E27FC236}">
                <a16:creationId xmlns:a16="http://schemas.microsoft.com/office/drawing/2014/main" id="{E5CD93E9-F14B-4DE1-83A5-C6DB19E087F5}"/>
              </a:ext>
            </a:extLst>
          </p:cNvPr>
          <p:cNvSpPr txBox="1"/>
          <p:nvPr/>
        </p:nvSpPr>
        <p:spPr>
          <a:xfrm>
            <a:off x="1323459" y="5954412"/>
            <a:ext cx="1326619" cy="197856"/>
          </a:xfrm>
          <a:prstGeom prst="rect">
            <a:avLst/>
          </a:prstGeom>
          <a:noFill/>
        </p:spPr>
        <p:txBody>
          <a:bodyPr wrap="none" lIns="68580" tIns="34290" rIns="68580" bIns="4572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solidFill>
                  <a:srgbClr val="FE950A"/>
                </a:solidFill>
                <a:latin typeface="Arial"/>
              </a:rPr>
              <a:t>Arm</a:t>
            </a:r>
            <a:r>
              <a:rPr kumimoji="0" lang="en-US" sz="1800" b="0" i="0" u="none" strike="noStrike" kern="1200" cap="none" spc="0" normalizeH="0" baseline="30000" noProof="0">
                <a:ln>
                  <a:noFill/>
                </a:ln>
                <a:solidFill>
                  <a:srgbClr val="FE950A"/>
                </a:solidFill>
                <a:effectLst/>
                <a:uLnTx/>
                <a:uFillTx/>
                <a:latin typeface="Arial"/>
                <a:ea typeface="+mn-ea"/>
                <a:cs typeface="+mn-cs"/>
              </a:rPr>
              <a:t>® </a:t>
            </a:r>
            <a:r>
              <a:rPr kumimoji="0" lang="en-US" sz="1800" b="0" i="0" u="none" strike="noStrike" kern="1200" cap="none" spc="0" normalizeH="0" baseline="0" noProof="0">
                <a:ln>
                  <a:noFill/>
                </a:ln>
                <a:solidFill>
                  <a:srgbClr val="FE950A"/>
                </a:solidFill>
                <a:effectLst/>
                <a:uLnTx/>
                <a:uFillTx/>
                <a:latin typeface="Arial"/>
                <a:ea typeface="+mn-ea"/>
                <a:cs typeface="+mn-cs"/>
              </a:rPr>
              <a:t>v7-A</a:t>
            </a:r>
          </a:p>
        </p:txBody>
      </p:sp>
      <p:grpSp>
        <p:nvGrpSpPr>
          <p:cNvPr id="94" name="Group 93">
            <a:extLst>
              <a:ext uri="{FF2B5EF4-FFF2-40B4-BE49-F238E27FC236}">
                <a16:creationId xmlns:a16="http://schemas.microsoft.com/office/drawing/2014/main" id="{F1C5723B-58E7-4D29-9FFA-1732D70A824B}"/>
              </a:ext>
            </a:extLst>
          </p:cNvPr>
          <p:cNvGrpSpPr/>
          <p:nvPr/>
        </p:nvGrpSpPr>
        <p:grpSpPr>
          <a:xfrm>
            <a:off x="1320753" y="1000238"/>
            <a:ext cx="1927296" cy="4548342"/>
            <a:chOff x="1416502" y="830279"/>
            <a:chExt cx="1927296" cy="4743464"/>
          </a:xfrm>
        </p:grpSpPr>
        <p:grpSp>
          <p:nvGrpSpPr>
            <p:cNvPr id="95" name="Group 94">
              <a:extLst>
                <a:ext uri="{FF2B5EF4-FFF2-40B4-BE49-F238E27FC236}">
                  <a16:creationId xmlns:a16="http://schemas.microsoft.com/office/drawing/2014/main" id="{37CF721C-F456-4086-83A7-55112DB320C5}"/>
                </a:ext>
              </a:extLst>
            </p:cNvPr>
            <p:cNvGrpSpPr/>
            <p:nvPr/>
          </p:nvGrpSpPr>
          <p:grpSpPr>
            <a:xfrm>
              <a:off x="1416502" y="830279"/>
              <a:ext cx="1927296" cy="4743464"/>
              <a:chOff x="1471135" y="1124709"/>
              <a:chExt cx="1927296" cy="4743464"/>
            </a:xfrm>
          </p:grpSpPr>
          <p:grpSp>
            <p:nvGrpSpPr>
              <p:cNvPr id="97" name="Group 96">
                <a:extLst>
                  <a:ext uri="{FF2B5EF4-FFF2-40B4-BE49-F238E27FC236}">
                    <a16:creationId xmlns:a16="http://schemas.microsoft.com/office/drawing/2014/main" id="{74BB9DC9-480B-4015-B9FA-5317A8BE0CE0}"/>
                  </a:ext>
                </a:extLst>
              </p:cNvPr>
              <p:cNvGrpSpPr/>
              <p:nvPr/>
            </p:nvGrpSpPr>
            <p:grpSpPr>
              <a:xfrm>
                <a:off x="1471135" y="1124709"/>
                <a:ext cx="1927296" cy="4339903"/>
                <a:chOff x="592594" y="2044846"/>
                <a:chExt cx="1626281" cy="3256794"/>
              </a:xfrm>
            </p:grpSpPr>
            <p:sp>
              <p:nvSpPr>
                <p:cNvPr id="99" name="TextBox 98">
                  <a:extLst>
                    <a:ext uri="{FF2B5EF4-FFF2-40B4-BE49-F238E27FC236}">
                      <a16:creationId xmlns:a16="http://schemas.microsoft.com/office/drawing/2014/main" id="{0EE59320-6CEE-471C-9958-309FDCA52D26}"/>
                    </a:ext>
                  </a:extLst>
                </p:cNvPr>
                <p:cNvSpPr txBox="1"/>
                <p:nvPr/>
              </p:nvSpPr>
              <p:spPr>
                <a:xfrm>
                  <a:off x="606372" y="2044846"/>
                  <a:ext cx="1605028" cy="236734"/>
                </a:xfrm>
                <a:prstGeom prst="rect">
                  <a:avLst/>
                </a:prstGeom>
                <a:no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i.MX 6QuadPlus</a:t>
                  </a:r>
                </a:p>
              </p:txBody>
            </p:sp>
            <p:sp>
              <p:nvSpPr>
                <p:cNvPr id="100" name="TextBox 99">
                  <a:extLst>
                    <a:ext uri="{FF2B5EF4-FFF2-40B4-BE49-F238E27FC236}">
                      <a16:creationId xmlns:a16="http://schemas.microsoft.com/office/drawing/2014/main" id="{F88C857E-66CE-491F-9F15-38910712D599}"/>
                    </a:ext>
                  </a:extLst>
                </p:cNvPr>
                <p:cNvSpPr txBox="1"/>
                <p:nvPr/>
              </p:nvSpPr>
              <p:spPr>
                <a:xfrm>
                  <a:off x="618200" y="3087776"/>
                  <a:ext cx="1593200" cy="236734"/>
                </a:xfrm>
                <a:prstGeom prst="rect">
                  <a:avLst/>
                </a:prstGeom>
                <a:no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i.MX 6Dual</a:t>
                  </a:r>
                </a:p>
              </p:txBody>
            </p:sp>
            <p:sp>
              <p:nvSpPr>
                <p:cNvPr id="101" name="TextBox 100">
                  <a:extLst>
                    <a:ext uri="{FF2B5EF4-FFF2-40B4-BE49-F238E27FC236}">
                      <a16:creationId xmlns:a16="http://schemas.microsoft.com/office/drawing/2014/main" id="{090DDB98-CC2E-4452-954A-24FF0210C99F}"/>
                    </a:ext>
                  </a:extLst>
                </p:cNvPr>
                <p:cNvSpPr txBox="1"/>
                <p:nvPr/>
              </p:nvSpPr>
              <p:spPr>
                <a:xfrm>
                  <a:off x="592594" y="3775358"/>
                  <a:ext cx="1608255" cy="236734"/>
                </a:xfrm>
                <a:prstGeom prst="rect">
                  <a:avLst/>
                </a:prstGeom>
                <a:no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i.MX 6Solo</a:t>
                  </a:r>
                </a:p>
              </p:txBody>
            </p:sp>
            <p:sp>
              <p:nvSpPr>
                <p:cNvPr id="102" name="TextBox 101">
                  <a:extLst>
                    <a:ext uri="{FF2B5EF4-FFF2-40B4-BE49-F238E27FC236}">
                      <a16:creationId xmlns:a16="http://schemas.microsoft.com/office/drawing/2014/main" id="{E3C782FE-9275-4208-9202-DFE94A271DF6}"/>
                    </a:ext>
                  </a:extLst>
                </p:cNvPr>
                <p:cNvSpPr txBox="1"/>
                <p:nvPr/>
              </p:nvSpPr>
              <p:spPr>
                <a:xfrm>
                  <a:off x="606372" y="3440272"/>
                  <a:ext cx="1530025" cy="236734"/>
                </a:xfrm>
                <a:prstGeom prst="rect">
                  <a:avLst/>
                </a:prstGeom>
                <a:no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i.MX 6DualLite</a:t>
                  </a:r>
                </a:p>
              </p:txBody>
            </p:sp>
            <p:sp>
              <p:nvSpPr>
                <p:cNvPr id="103" name="TextBox 102">
                  <a:extLst>
                    <a:ext uri="{FF2B5EF4-FFF2-40B4-BE49-F238E27FC236}">
                      <a16:creationId xmlns:a16="http://schemas.microsoft.com/office/drawing/2014/main" id="{9AA6BE32-E424-4C1B-80AF-F8A45E2E50F8}"/>
                    </a:ext>
                  </a:extLst>
                </p:cNvPr>
                <p:cNvSpPr txBox="1"/>
                <p:nvPr/>
              </p:nvSpPr>
              <p:spPr>
                <a:xfrm>
                  <a:off x="618200" y="4447733"/>
                  <a:ext cx="1507646" cy="236734"/>
                </a:xfrm>
                <a:prstGeom prst="rect">
                  <a:avLst/>
                </a:prstGeom>
                <a:no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i.MX 6SoloLite</a:t>
                  </a:r>
                </a:p>
              </p:txBody>
            </p:sp>
            <p:sp>
              <p:nvSpPr>
                <p:cNvPr id="104" name="TextBox 103">
                  <a:extLst>
                    <a:ext uri="{FF2B5EF4-FFF2-40B4-BE49-F238E27FC236}">
                      <a16:creationId xmlns:a16="http://schemas.microsoft.com/office/drawing/2014/main" id="{BA7ED822-AD98-4E33-A4D4-B725A8B7633B}"/>
                    </a:ext>
                  </a:extLst>
                </p:cNvPr>
                <p:cNvSpPr txBox="1"/>
                <p:nvPr/>
              </p:nvSpPr>
              <p:spPr>
                <a:xfrm>
                  <a:off x="606372" y="4114879"/>
                  <a:ext cx="1594148" cy="236734"/>
                </a:xfrm>
                <a:prstGeom prst="rect">
                  <a:avLst/>
                </a:prstGeom>
                <a:no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i.MX 6SoloX</a:t>
                  </a:r>
                </a:p>
              </p:txBody>
            </p:sp>
            <p:sp>
              <p:nvSpPr>
                <p:cNvPr id="105" name="TextBox 104">
                  <a:extLst>
                    <a:ext uri="{FF2B5EF4-FFF2-40B4-BE49-F238E27FC236}">
                      <a16:creationId xmlns:a16="http://schemas.microsoft.com/office/drawing/2014/main" id="{7F97B197-B01E-4075-A951-C2923F981D02}"/>
                    </a:ext>
                  </a:extLst>
                </p:cNvPr>
                <p:cNvSpPr txBox="1"/>
                <p:nvPr/>
              </p:nvSpPr>
              <p:spPr>
                <a:xfrm>
                  <a:off x="606372" y="5064906"/>
                  <a:ext cx="1528266" cy="236734"/>
                </a:xfrm>
                <a:prstGeom prst="rect">
                  <a:avLst/>
                </a:prstGeom>
                <a:no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i.MX 6UltraLite</a:t>
                  </a:r>
                </a:p>
              </p:txBody>
            </p:sp>
            <p:cxnSp>
              <p:nvCxnSpPr>
                <p:cNvPr id="106" name="Straight Arrow Connector 105">
                  <a:extLst>
                    <a:ext uri="{FF2B5EF4-FFF2-40B4-BE49-F238E27FC236}">
                      <a16:creationId xmlns:a16="http://schemas.microsoft.com/office/drawing/2014/main" id="{02687E83-F845-402E-96DD-8F63835A2839}"/>
                    </a:ext>
                  </a:extLst>
                </p:cNvPr>
                <p:cNvCxnSpPr/>
                <p:nvPr/>
              </p:nvCxnSpPr>
              <p:spPr>
                <a:xfrm flipH="1">
                  <a:off x="1083831" y="4967875"/>
                  <a:ext cx="2654" cy="154847"/>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E440F21B-C774-40E7-B8D4-24BAC0E115BC}"/>
                    </a:ext>
                  </a:extLst>
                </p:cNvPr>
                <p:cNvCxnSpPr/>
                <p:nvPr/>
              </p:nvCxnSpPr>
              <p:spPr>
                <a:xfrm flipH="1">
                  <a:off x="1099028" y="4333113"/>
                  <a:ext cx="2654" cy="154847"/>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C9B63DBD-3E2D-4B99-923B-B3644926454A}"/>
                    </a:ext>
                  </a:extLst>
                </p:cNvPr>
                <p:cNvCxnSpPr/>
                <p:nvPr/>
              </p:nvCxnSpPr>
              <p:spPr>
                <a:xfrm flipH="1">
                  <a:off x="1097267" y="4008812"/>
                  <a:ext cx="2654" cy="154847"/>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1944974B-E3EE-49A6-A9A4-120D47D9628F}"/>
                    </a:ext>
                  </a:extLst>
                </p:cNvPr>
                <p:cNvCxnSpPr/>
                <p:nvPr/>
              </p:nvCxnSpPr>
              <p:spPr>
                <a:xfrm flipH="1">
                  <a:off x="1097578" y="3664894"/>
                  <a:ext cx="2654" cy="154847"/>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10" name="Straight Arrow Connector 109">
                  <a:extLst>
                    <a:ext uri="{FF2B5EF4-FFF2-40B4-BE49-F238E27FC236}">
                      <a16:creationId xmlns:a16="http://schemas.microsoft.com/office/drawing/2014/main" id="{E252D624-7159-4382-9477-6AF355592FC9}"/>
                    </a:ext>
                  </a:extLst>
                </p:cNvPr>
                <p:cNvCxnSpPr/>
                <p:nvPr/>
              </p:nvCxnSpPr>
              <p:spPr>
                <a:xfrm flipH="1">
                  <a:off x="1099650" y="3319758"/>
                  <a:ext cx="2654" cy="154847"/>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11" name="TextBox 110">
                  <a:extLst>
                    <a:ext uri="{FF2B5EF4-FFF2-40B4-BE49-F238E27FC236}">
                      <a16:creationId xmlns:a16="http://schemas.microsoft.com/office/drawing/2014/main" id="{0FCD1979-5DAC-4F7A-942A-C6D0F9E1986C}"/>
                    </a:ext>
                  </a:extLst>
                </p:cNvPr>
                <p:cNvSpPr txBox="1"/>
                <p:nvPr/>
              </p:nvSpPr>
              <p:spPr>
                <a:xfrm>
                  <a:off x="606371" y="2737563"/>
                  <a:ext cx="1610303" cy="236734"/>
                </a:xfrm>
                <a:prstGeom prst="rect">
                  <a:avLst/>
                </a:prstGeom>
                <a:no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i.MX 6DualPlus</a:t>
                  </a:r>
                </a:p>
              </p:txBody>
            </p:sp>
            <p:sp>
              <p:nvSpPr>
                <p:cNvPr id="112" name="TextBox 111">
                  <a:extLst>
                    <a:ext uri="{FF2B5EF4-FFF2-40B4-BE49-F238E27FC236}">
                      <a16:creationId xmlns:a16="http://schemas.microsoft.com/office/drawing/2014/main" id="{6826E2E5-C7B1-44AE-8C7D-0E43DC3F56D4}"/>
                    </a:ext>
                  </a:extLst>
                </p:cNvPr>
                <p:cNvSpPr txBox="1"/>
                <p:nvPr/>
              </p:nvSpPr>
              <p:spPr>
                <a:xfrm>
                  <a:off x="606372" y="2391060"/>
                  <a:ext cx="1612503" cy="236734"/>
                </a:xfrm>
                <a:prstGeom prst="rect">
                  <a:avLst/>
                </a:prstGeom>
                <a:no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i.MX 6Quad</a:t>
                  </a:r>
                </a:p>
              </p:txBody>
            </p:sp>
            <p:cxnSp>
              <p:nvCxnSpPr>
                <p:cNvPr id="113" name="Straight Arrow Connector 112">
                  <a:extLst>
                    <a:ext uri="{FF2B5EF4-FFF2-40B4-BE49-F238E27FC236}">
                      <a16:creationId xmlns:a16="http://schemas.microsoft.com/office/drawing/2014/main" id="{3CBA8A0E-E166-44F2-BA6C-1C14F21C65FE}"/>
                    </a:ext>
                  </a:extLst>
                </p:cNvPr>
                <p:cNvCxnSpPr/>
                <p:nvPr/>
              </p:nvCxnSpPr>
              <p:spPr>
                <a:xfrm flipH="1">
                  <a:off x="1097890" y="2969823"/>
                  <a:ext cx="2654" cy="154847"/>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14" name="Straight Arrow Connector 113">
                  <a:extLst>
                    <a:ext uri="{FF2B5EF4-FFF2-40B4-BE49-F238E27FC236}">
                      <a16:creationId xmlns:a16="http://schemas.microsoft.com/office/drawing/2014/main" id="{6F4D811B-8AC4-4A8D-B2A2-53ADEEEDF287}"/>
                    </a:ext>
                  </a:extLst>
                </p:cNvPr>
                <p:cNvCxnSpPr/>
                <p:nvPr/>
              </p:nvCxnSpPr>
              <p:spPr>
                <a:xfrm flipH="1">
                  <a:off x="1106680" y="2619884"/>
                  <a:ext cx="2654" cy="154847"/>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cxnSp>
              <p:nvCxnSpPr>
                <p:cNvPr id="115" name="Straight Arrow Connector 114">
                  <a:extLst>
                    <a:ext uri="{FF2B5EF4-FFF2-40B4-BE49-F238E27FC236}">
                      <a16:creationId xmlns:a16="http://schemas.microsoft.com/office/drawing/2014/main" id="{1B3907FE-E0F7-4EAA-B270-50D71D547817}"/>
                    </a:ext>
                  </a:extLst>
                </p:cNvPr>
                <p:cNvCxnSpPr/>
                <p:nvPr/>
              </p:nvCxnSpPr>
              <p:spPr>
                <a:xfrm flipH="1">
                  <a:off x="1104920" y="2269946"/>
                  <a:ext cx="2654" cy="154847"/>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16" name="TextBox 115">
                  <a:extLst>
                    <a:ext uri="{FF2B5EF4-FFF2-40B4-BE49-F238E27FC236}">
                      <a16:creationId xmlns:a16="http://schemas.microsoft.com/office/drawing/2014/main" id="{6C6D228B-3B69-4B9B-9FE7-464D40ECBBE5}"/>
                    </a:ext>
                  </a:extLst>
                </p:cNvPr>
                <p:cNvSpPr txBox="1"/>
                <p:nvPr/>
              </p:nvSpPr>
              <p:spPr>
                <a:xfrm>
                  <a:off x="616202" y="4764681"/>
                  <a:ext cx="1507646" cy="236734"/>
                </a:xfrm>
                <a:prstGeom prst="rect">
                  <a:avLst/>
                </a:prstGeom>
                <a:no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i.MX 6SLL</a:t>
                  </a:r>
                </a:p>
              </p:txBody>
            </p:sp>
            <p:cxnSp>
              <p:nvCxnSpPr>
                <p:cNvPr id="117" name="Straight Arrow Connector 116">
                  <a:extLst>
                    <a:ext uri="{FF2B5EF4-FFF2-40B4-BE49-F238E27FC236}">
                      <a16:creationId xmlns:a16="http://schemas.microsoft.com/office/drawing/2014/main" id="{87E50345-F1CE-4566-AF69-8172711F6715}"/>
                    </a:ext>
                  </a:extLst>
                </p:cNvPr>
                <p:cNvCxnSpPr/>
                <p:nvPr/>
              </p:nvCxnSpPr>
              <p:spPr>
                <a:xfrm flipH="1">
                  <a:off x="1097029" y="4657604"/>
                  <a:ext cx="2654" cy="154847"/>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grpSp>
          <p:sp>
            <p:nvSpPr>
              <p:cNvPr id="98" name="TextBox 97">
                <a:extLst>
                  <a:ext uri="{FF2B5EF4-FFF2-40B4-BE49-F238E27FC236}">
                    <a16:creationId xmlns:a16="http://schemas.microsoft.com/office/drawing/2014/main" id="{437A513F-7D3D-4475-BC77-2DD81D906940}"/>
                  </a:ext>
                </a:extLst>
              </p:cNvPr>
              <p:cNvSpPr txBox="1"/>
              <p:nvPr/>
            </p:nvSpPr>
            <p:spPr>
              <a:xfrm>
                <a:off x="1486543" y="5552708"/>
                <a:ext cx="1124136" cy="315465"/>
              </a:xfrm>
              <a:prstGeom prst="rect">
                <a:avLst/>
              </a:prstGeom>
              <a:no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i.MX 6ULL</a:t>
                </a:r>
              </a:p>
            </p:txBody>
          </p:sp>
        </p:grpSp>
        <p:cxnSp>
          <p:nvCxnSpPr>
            <p:cNvPr id="96" name="Straight Arrow Connector 95">
              <a:extLst>
                <a:ext uri="{FF2B5EF4-FFF2-40B4-BE49-F238E27FC236}">
                  <a16:creationId xmlns:a16="http://schemas.microsoft.com/office/drawing/2014/main" id="{64714716-BA76-4EC2-84CA-56DB35118F2B}"/>
                </a:ext>
              </a:extLst>
            </p:cNvPr>
            <p:cNvCxnSpPr/>
            <p:nvPr/>
          </p:nvCxnSpPr>
          <p:spPr>
            <a:xfrm flipH="1">
              <a:off x="2007525" y="5103784"/>
              <a:ext cx="3145" cy="206344"/>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grpSp>
      <p:sp>
        <p:nvSpPr>
          <p:cNvPr id="118" name="Left-Right Arrow 69">
            <a:extLst>
              <a:ext uri="{FF2B5EF4-FFF2-40B4-BE49-F238E27FC236}">
                <a16:creationId xmlns:a16="http://schemas.microsoft.com/office/drawing/2014/main" id="{B590D5AF-D32B-4CA0-A82A-B050AF6AD012}"/>
              </a:ext>
            </a:extLst>
          </p:cNvPr>
          <p:cNvSpPr/>
          <p:nvPr/>
        </p:nvSpPr>
        <p:spPr>
          <a:xfrm rot="16200000">
            <a:off x="-314509" y="2176326"/>
            <a:ext cx="2601981" cy="343811"/>
          </a:xfrm>
          <a:prstGeom prst="leftRightArrow">
            <a:avLst>
              <a:gd name="adj1" fmla="val 62116"/>
              <a:gd name="adj2" fmla="val 50000"/>
            </a:avLst>
          </a:prstGeom>
          <a:solidFill>
            <a:schemeClr val="tx1">
              <a:lumMod val="65000"/>
              <a:lumOff val="35000"/>
            </a:schemeClr>
          </a:solidFill>
          <a:ln w="9525" cap="flat" cmpd="sng" algn="ctr">
            <a:no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rial" charset="0"/>
                <a:ea typeface="+mn-ea"/>
                <a:cs typeface="+mn-cs"/>
              </a:rPr>
              <a:t>Pin-to-pin Compatible</a:t>
            </a:r>
          </a:p>
        </p:txBody>
      </p:sp>
      <p:sp>
        <p:nvSpPr>
          <p:cNvPr id="119" name="Left-Right Arrow 70">
            <a:extLst>
              <a:ext uri="{FF2B5EF4-FFF2-40B4-BE49-F238E27FC236}">
                <a16:creationId xmlns:a16="http://schemas.microsoft.com/office/drawing/2014/main" id="{CEDC4012-2C40-4F86-9D4D-8B05C4A99A55}"/>
              </a:ext>
            </a:extLst>
          </p:cNvPr>
          <p:cNvSpPr/>
          <p:nvPr/>
        </p:nvSpPr>
        <p:spPr>
          <a:xfrm rot="16200000">
            <a:off x="-1742102" y="3213505"/>
            <a:ext cx="4725643" cy="387711"/>
          </a:xfrm>
          <a:prstGeom prst="leftRightArrow">
            <a:avLst>
              <a:gd name="adj1" fmla="val 62116"/>
              <a:gd name="adj2" fmla="val 50000"/>
            </a:avLst>
          </a:prstGeom>
          <a:solidFill>
            <a:srgbClr val="3889C9"/>
          </a:solidFill>
          <a:ln w="3175" cap="flat" cmpd="sng" algn="ctr">
            <a:no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rial" charset="0"/>
                <a:ea typeface="+mn-ea"/>
                <a:cs typeface="+mn-cs"/>
              </a:rPr>
              <a:t>Software Compatible</a:t>
            </a:r>
          </a:p>
        </p:txBody>
      </p:sp>
      <p:cxnSp>
        <p:nvCxnSpPr>
          <p:cNvPr id="120" name="Straight Arrow Connector 119">
            <a:extLst>
              <a:ext uri="{FF2B5EF4-FFF2-40B4-BE49-F238E27FC236}">
                <a16:creationId xmlns:a16="http://schemas.microsoft.com/office/drawing/2014/main" id="{E6111F9A-5A91-4700-8E59-0745AD598BA3}"/>
              </a:ext>
            </a:extLst>
          </p:cNvPr>
          <p:cNvCxnSpPr/>
          <p:nvPr/>
        </p:nvCxnSpPr>
        <p:spPr>
          <a:xfrm flipH="1">
            <a:off x="1902915" y="5513444"/>
            <a:ext cx="3145" cy="197856"/>
          </a:xfrm>
          <a:prstGeom prst="straightConnector1">
            <a:avLst/>
          </a:prstGeom>
          <a:ln w="28575">
            <a:solidFill>
              <a:schemeClr val="accent2"/>
            </a:solidFill>
            <a:tailEnd type="arrow"/>
          </a:ln>
        </p:spPr>
        <p:style>
          <a:lnRef idx="1">
            <a:schemeClr val="accent1"/>
          </a:lnRef>
          <a:fillRef idx="0">
            <a:schemeClr val="accent1"/>
          </a:fillRef>
          <a:effectRef idx="0">
            <a:schemeClr val="accent1"/>
          </a:effectRef>
          <a:fontRef idx="minor">
            <a:schemeClr val="tx1"/>
          </a:fontRef>
        </p:style>
      </p:cxnSp>
      <p:sp>
        <p:nvSpPr>
          <p:cNvPr id="121" name="TextBox 120">
            <a:extLst>
              <a:ext uri="{FF2B5EF4-FFF2-40B4-BE49-F238E27FC236}">
                <a16:creationId xmlns:a16="http://schemas.microsoft.com/office/drawing/2014/main" id="{57770775-AE5C-4442-B847-1BAF3CDD49BE}"/>
              </a:ext>
            </a:extLst>
          </p:cNvPr>
          <p:cNvSpPr txBox="1"/>
          <p:nvPr/>
        </p:nvSpPr>
        <p:spPr>
          <a:xfrm>
            <a:off x="1348731" y="5671396"/>
            <a:ext cx="1124136" cy="302488"/>
          </a:xfrm>
          <a:prstGeom prst="rect">
            <a:avLst/>
          </a:prstGeom>
          <a:no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prstClr val="black"/>
                </a:solidFill>
                <a:effectLst/>
                <a:uLnTx/>
                <a:uFillTx/>
                <a:latin typeface="Arial"/>
                <a:ea typeface="+mn-ea"/>
                <a:cs typeface="+mn-cs"/>
              </a:rPr>
              <a:t>i.MX 6ULZ</a:t>
            </a:r>
          </a:p>
        </p:txBody>
      </p:sp>
      <p:sp>
        <p:nvSpPr>
          <p:cNvPr id="122" name="Right Arrow 140">
            <a:extLst>
              <a:ext uri="{FF2B5EF4-FFF2-40B4-BE49-F238E27FC236}">
                <a16:creationId xmlns:a16="http://schemas.microsoft.com/office/drawing/2014/main" id="{E00CDD56-F418-4109-9120-E3A5736484EE}"/>
              </a:ext>
            </a:extLst>
          </p:cNvPr>
          <p:cNvSpPr/>
          <p:nvPr/>
        </p:nvSpPr>
        <p:spPr>
          <a:xfrm>
            <a:off x="3404453" y="2855391"/>
            <a:ext cx="408832" cy="444532"/>
          </a:xfrm>
          <a:prstGeom prst="rightArrow">
            <a:avLst>
              <a:gd name="adj1" fmla="val 69061"/>
              <a:gd name="adj2" fmla="val 5000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23" name="Left Bracket 122">
            <a:extLst>
              <a:ext uri="{FF2B5EF4-FFF2-40B4-BE49-F238E27FC236}">
                <a16:creationId xmlns:a16="http://schemas.microsoft.com/office/drawing/2014/main" id="{4E106119-2746-4EA1-9E6C-8053193408B5}"/>
              </a:ext>
            </a:extLst>
          </p:cNvPr>
          <p:cNvSpPr/>
          <p:nvPr/>
        </p:nvSpPr>
        <p:spPr>
          <a:xfrm>
            <a:off x="3908818" y="1068113"/>
            <a:ext cx="232012" cy="4886299"/>
          </a:xfrm>
          <a:prstGeom prst="leftBracket">
            <a:avLst>
              <a:gd name="adj" fmla="val 19699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24" name="TextBox 123">
            <a:extLst>
              <a:ext uri="{FF2B5EF4-FFF2-40B4-BE49-F238E27FC236}">
                <a16:creationId xmlns:a16="http://schemas.microsoft.com/office/drawing/2014/main" id="{7EEAB6AC-8236-4C40-B3BD-9486C60A7D3A}"/>
              </a:ext>
            </a:extLst>
          </p:cNvPr>
          <p:cNvSpPr txBox="1"/>
          <p:nvPr/>
        </p:nvSpPr>
        <p:spPr>
          <a:xfrm>
            <a:off x="4408548" y="4474525"/>
            <a:ext cx="2638270" cy="560362"/>
          </a:xfrm>
          <a:prstGeom prst="rect">
            <a:avLst/>
          </a:prstGeom>
          <a:noFill/>
        </p:spPr>
        <p:txBody>
          <a:bodyPr wrap="none" lIns="68580" tIns="34290" rIns="6858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rgbClr val="0070C0"/>
                </a:solidFill>
                <a:effectLst/>
                <a:uLnTx/>
                <a:uFillTx/>
                <a:latin typeface="Arial"/>
                <a:ea typeface="+mn-ea"/>
                <a:cs typeface="+mn-cs"/>
              </a:rPr>
              <a:t>i.MX 7 </a:t>
            </a:r>
            <a:r>
              <a:rPr kumimoji="0" lang="en-US" b="0" i="0" u="none" strike="noStrike" kern="1200" cap="none" spc="0" normalizeH="0" baseline="0" noProof="0">
                <a:ln>
                  <a:noFill/>
                </a:ln>
                <a:solidFill>
                  <a:srgbClr val="0070C0"/>
                </a:solidFill>
                <a:effectLst/>
                <a:uLnTx/>
                <a:uFillTx/>
                <a:latin typeface="Arial"/>
                <a:ea typeface="+mn-ea"/>
                <a:cs typeface="+mn-cs"/>
              </a:rPr>
              <a:t>F</a:t>
            </a:r>
            <a:r>
              <a:rPr kumimoji="0" lang="en-US" b="0" i="0" u="none" strike="noStrike" kern="1200" cap="none" spc="0" normalizeH="0" baseline="0" noProof="0" err="1">
                <a:ln>
                  <a:noFill/>
                </a:ln>
                <a:solidFill>
                  <a:srgbClr val="0070C0"/>
                </a:solidFill>
                <a:effectLst/>
                <a:uLnTx/>
                <a:uFillTx/>
                <a:latin typeface="Arial"/>
                <a:ea typeface="+mn-ea"/>
                <a:cs typeface="+mn-cs"/>
              </a:rPr>
              <a:t>amily</a:t>
            </a:r>
            <a:r>
              <a:rPr kumimoji="0" lang="en-US" b="1" i="0" u="none" strike="noStrike" kern="1200" cap="none" spc="0" normalizeH="0" baseline="0" noProof="0">
                <a:ln>
                  <a:noFill/>
                </a:ln>
                <a:solidFill>
                  <a:srgbClr val="0070C0"/>
                </a:solidFill>
                <a:effectLst/>
                <a:uLnTx/>
                <a:uFillTx/>
                <a:latin typeface="Arial"/>
                <a:ea typeface="+mn-ea"/>
                <a:cs typeface="+mn-cs"/>
              </a:rPr>
              <a:t> </a:t>
            </a:r>
          </a:p>
        </p:txBody>
      </p:sp>
      <p:sp>
        <p:nvSpPr>
          <p:cNvPr id="125" name="TextBox 124">
            <a:extLst>
              <a:ext uri="{FF2B5EF4-FFF2-40B4-BE49-F238E27FC236}">
                <a16:creationId xmlns:a16="http://schemas.microsoft.com/office/drawing/2014/main" id="{796624FD-65DB-4D69-8D9A-40E7CF3F5777}"/>
              </a:ext>
            </a:extLst>
          </p:cNvPr>
          <p:cNvSpPr txBox="1"/>
          <p:nvPr/>
        </p:nvSpPr>
        <p:spPr>
          <a:xfrm>
            <a:off x="4368553" y="1126494"/>
            <a:ext cx="2406455" cy="657590"/>
          </a:xfrm>
          <a:prstGeom prst="rect">
            <a:avLst/>
          </a:prstGeom>
          <a:noFill/>
        </p:spPr>
        <p:txBody>
          <a:bodyPr wrap="none" lIns="68580" tIns="34290" rIns="6858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rgbClr val="0070C0"/>
                </a:solidFill>
                <a:effectLst/>
                <a:uLnTx/>
                <a:uFillTx/>
                <a:latin typeface="Arial"/>
                <a:ea typeface="+mn-ea"/>
                <a:cs typeface="+mn-cs"/>
              </a:rPr>
              <a:t>i.MX 8 </a:t>
            </a:r>
            <a:r>
              <a:rPr kumimoji="0" lang="en-US" b="0" i="0" u="none" strike="noStrike" kern="1200" cap="none" spc="0" normalizeH="0" baseline="0" noProof="0">
                <a:ln>
                  <a:noFill/>
                </a:ln>
                <a:solidFill>
                  <a:srgbClr val="0070C0"/>
                </a:solidFill>
                <a:effectLst/>
                <a:uLnTx/>
                <a:uFillTx/>
                <a:latin typeface="Arial"/>
                <a:ea typeface="+mn-ea"/>
                <a:cs typeface="+mn-cs"/>
              </a:rPr>
              <a:t>F</a:t>
            </a:r>
            <a:r>
              <a:rPr kumimoji="0" lang="en-US" b="0" i="0" u="none" strike="noStrike" kern="1200" cap="none" spc="0" normalizeH="0" baseline="0" noProof="0" err="1">
                <a:ln>
                  <a:noFill/>
                </a:ln>
                <a:solidFill>
                  <a:srgbClr val="0070C0"/>
                </a:solidFill>
                <a:effectLst/>
                <a:uLnTx/>
                <a:uFillTx/>
                <a:latin typeface="Arial"/>
                <a:ea typeface="+mn-ea"/>
                <a:cs typeface="+mn-cs"/>
              </a:rPr>
              <a:t>amily</a:t>
            </a:r>
            <a:endParaRPr kumimoji="0" lang="en-US" b="0" i="0" u="none" strike="noStrike" kern="1200" cap="none" spc="0" normalizeH="0" baseline="0" noProof="0">
              <a:ln>
                <a:noFill/>
              </a:ln>
              <a:solidFill>
                <a:srgbClr val="0070C0"/>
              </a:solidFill>
              <a:effectLst/>
              <a:uLnTx/>
              <a:uFillTx/>
              <a:latin typeface="Arial"/>
              <a:ea typeface="+mn-ea"/>
              <a:cs typeface="+mn-cs"/>
            </a:endParaRPr>
          </a:p>
        </p:txBody>
      </p:sp>
      <p:sp>
        <p:nvSpPr>
          <p:cNvPr id="126" name="TextBox 125">
            <a:extLst>
              <a:ext uri="{FF2B5EF4-FFF2-40B4-BE49-F238E27FC236}">
                <a16:creationId xmlns:a16="http://schemas.microsoft.com/office/drawing/2014/main" id="{0747178C-E174-4ABB-B85C-02EC94E29E43}"/>
              </a:ext>
            </a:extLst>
          </p:cNvPr>
          <p:cNvSpPr txBox="1"/>
          <p:nvPr/>
        </p:nvSpPr>
        <p:spPr>
          <a:xfrm>
            <a:off x="4408491" y="3720863"/>
            <a:ext cx="3231786" cy="657590"/>
          </a:xfrm>
          <a:prstGeom prst="rect">
            <a:avLst/>
          </a:prstGeom>
          <a:noFill/>
        </p:spPr>
        <p:txBody>
          <a:bodyPr wrap="none" lIns="68580" tIns="34290" rIns="6858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x-none" sz="1400" b="0" i="0" u="none" strike="noStrike" kern="1200" cap="none" spc="0" normalizeH="0" baseline="0" noProof="0">
                <a:ln>
                  <a:noFill/>
                </a:ln>
                <a:solidFill>
                  <a:srgbClr val="000000"/>
                </a:solidFill>
                <a:effectLst/>
                <a:uLnTx/>
                <a:uFillTx/>
                <a:latin typeface="Arial"/>
                <a:ea typeface="+mn-ea"/>
                <a:cs typeface="+mn-cs"/>
              </a:rPr>
              <a:t>Safety Certifiable &amp; </a:t>
            </a:r>
            <a:br>
              <a:rPr kumimoji="0" lang="en-US" sz="1400" b="0" i="0" u="none" strike="noStrike" kern="1200" cap="none" spc="0" normalizeH="0" baseline="0" noProof="0">
                <a:ln>
                  <a:noFill/>
                </a:ln>
                <a:solidFill>
                  <a:srgbClr val="000000"/>
                </a:solidFill>
                <a:effectLst/>
                <a:uLnTx/>
                <a:uFillTx/>
                <a:latin typeface="Arial"/>
                <a:ea typeface="+mn-ea"/>
                <a:cs typeface="+mn-cs"/>
              </a:rPr>
            </a:br>
            <a:r>
              <a:rPr kumimoji="0" lang="x-none" sz="1400" b="0" i="0" u="none" strike="noStrike" kern="1200" cap="none" spc="0" normalizeH="0" baseline="0" noProof="0">
                <a:ln>
                  <a:noFill/>
                </a:ln>
                <a:solidFill>
                  <a:srgbClr val="000000"/>
                </a:solidFill>
                <a:effectLst/>
                <a:uLnTx/>
                <a:uFillTx/>
                <a:latin typeface="Arial"/>
                <a:ea typeface="+mn-ea"/>
                <a:cs typeface="+mn-cs"/>
              </a:rPr>
              <a:t>Efficient Performance</a:t>
            </a:r>
          </a:p>
        </p:txBody>
      </p:sp>
      <p:sp>
        <p:nvSpPr>
          <p:cNvPr id="127" name="TextBox 126">
            <a:extLst>
              <a:ext uri="{FF2B5EF4-FFF2-40B4-BE49-F238E27FC236}">
                <a16:creationId xmlns:a16="http://schemas.microsoft.com/office/drawing/2014/main" id="{61274145-B720-4585-9AD7-B4D25E6B0E0D}"/>
              </a:ext>
            </a:extLst>
          </p:cNvPr>
          <p:cNvSpPr txBox="1"/>
          <p:nvPr/>
        </p:nvSpPr>
        <p:spPr>
          <a:xfrm>
            <a:off x="4408548" y="4795861"/>
            <a:ext cx="2815186" cy="271685"/>
          </a:xfrm>
          <a:prstGeom prst="rect">
            <a:avLst/>
          </a:prstGeom>
          <a:noFill/>
        </p:spPr>
        <p:txBody>
          <a:bodyPr wrap="none" lIns="68580" tIns="34290" rIns="6858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Flexible Efficient Connectivity</a:t>
            </a:r>
          </a:p>
        </p:txBody>
      </p:sp>
      <p:sp>
        <p:nvSpPr>
          <p:cNvPr id="128" name="TextBox 127">
            <a:extLst>
              <a:ext uri="{FF2B5EF4-FFF2-40B4-BE49-F238E27FC236}">
                <a16:creationId xmlns:a16="http://schemas.microsoft.com/office/drawing/2014/main" id="{2E013FF0-CB35-4839-8520-62CDEFF18F21}"/>
              </a:ext>
            </a:extLst>
          </p:cNvPr>
          <p:cNvSpPr txBox="1"/>
          <p:nvPr/>
        </p:nvSpPr>
        <p:spPr>
          <a:xfrm>
            <a:off x="4392376" y="3405155"/>
            <a:ext cx="2966699" cy="331459"/>
          </a:xfrm>
          <a:prstGeom prst="rect">
            <a:avLst/>
          </a:prstGeom>
          <a:noFill/>
        </p:spPr>
        <p:txBody>
          <a:bodyPr wrap="none" lIns="68580" tIns="34290" rIns="6858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rgbClr val="0070C0"/>
                </a:solidFill>
                <a:effectLst/>
                <a:uLnTx/>
                <a:uFillTx/>
                <a:latin typeface="Arial"/>
                <a:ea typeface="+mn-ea"/>
                <a:cs typeface="+mn-cs"/>
              </a:rPr>
              <a:t>i.MX 8X </a:t>
            </a:r>
            <a:r>
              <a:rPr kumimoji="0" lang="en-US" b="0" i="0" u="none" strike="noStrike" kern="1200" cap="none" spc="0" normalizeH="0" baseline="0" noProof="0">
                <a:ln>
                  <a:noFill/>
                </a:ln>
                <a:solidFill>
                  <a:srgbClr val="0070C0"/>
                </a:solidFill>
                <a:effectLst/>
                <a:uLnTx/>
                <a:uFillTx/>
                <a:latin typeface="Arial"/>
                <a:ea typeface="+mn-ea"/>
                <a:cs typeface="+mn-cs"/>
              </a:rPr>
              <a:t>Family</a:t>
            </a:r>
            <a:endParaRPr kumimoji="0" lang="en-US" b="1" i="0" u="none" strike="noStrike" kern="1200" cap="none" spc="0" normalizeH="0" baseline="0" noProof="0">
              <a:ln>
                <a:noFill/>
              </a:ln>
              <a:solidFill>
                <a:srgbClr val="0070C0"/>
              </a:solidFill>
              <a:effectLst/>
              <a:uLnTx/>
              <a:uFillTx/>
              <a:latin typeface="Arial"/>
              <a:ea typeface="+mn-ea"/>
              <a:cs typeface="+mn-cs"/>
            </a:endParaRPr>
          </a:p>
        </p:txBody>
      </p:sp>
      <p:sp>
        <p:nvSpPr>
          <p:cNvPr id="129" name="TextBox 128">
            <a:extLst>
              <a:ext uri="{FF2B5EF4-FFF2-40B4-BE49-F238E27FC236}">
                <a16:creationId xmlns:a16="http://schemas.microsoft.com/office/drawing/2014/main" id="{E40D16B8-6172-4010-A4BC-7A1447D2F9C0}"/>
              </a:ext>
            </a:extLst>
          </p:cNvPr>
          <p:cNvSpPr txBox="1"/>
          <p:nvPr/>
        </p:nvSpPr>
        <p:spPr>
          <a:xfrm>
            <a:off x="4368553" y="1451436"/>
            <a:ext cx="3231786" cy="339181"/>
          </a:xfrm>
          <a:prstGeom prst="rect">
            <a:avLst/>
          </a:prstGeom>
          <a:noFill/>
        </p:spPr>
        <p:txBody>
          <a:bodyPr wrap="none" lIns="68580" tIns="34290" rIns="6858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a:ln>
                  <a:noFill/>
                </a:ln>
                <a:solidFill>
                  <a:srgbClr val="000000"/>
                </a:solidFill>
                <a:effectLst/>
                <a:uLnTx/>
                <a:uFillTx/>
                <a:latin typeface="Arial"/>
                <a:ea typeface="+mn-ea"/>
                <a:cs typeface="+mn-cs"/>
              </a:rPr>
              <a:t>Advanced Graphics, Vision &amp; Performance</a:t>
            </a:r>
          </a:p>
        </p:txBody>
      </p:sp>
      <p:sp>
        <p:nvSpPr>
          <p:cNvPr id="130" name="TextBox 129">
            <a:extLst>
              <a:ext uri="{FF2B5EF4-FFF2-40B4-BE49-F238E27FC236}">
                <a16:creationId xmlns:a16="http://schemas.microsoft.com/office/drawing/2014/main" id="{AF68D43B-55BC-4669-A7B9-7BCB1422F951}"/>
              </a:ext>
            </a:extLst>
          </p:cNvPr>
          <p:cNvSpPr txBox="1"/>
          <p:nvPr/>
        </p:nvSpPr>
        <p:spPr>
          <a:xfrm>
            <a:off x="4408548" y="5284392"/>
            <a:ext cx="2638270" cy="560362"/>
          </a:xfrm>
          <a:prstGeom prst="rect">
            <a:avLst/>
          </a:prstGeom>
          <a:noFill/>
        </p:spPr>
        <p:txBody>
          <a:bodyPr wrap="none" lIns="68580" tIns="34290" rIns="6858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a:ln>
                  <a:noFill/>
                </a:ln>
                <a:solidFill>
                  <a:srgbClr val="0070C0"/>
                </a:solidFill>
                <a:effectLst/>
                <a:uLnTx/>
                <a:uFillTx/>
                <a:latin typeface="Arial"/>
                <a:ea typeface="+mn-ea"/>
                <a:cs typeface="+mn-cs"/>
              </a:rPr>
              <a:t>i.MX 7ULP </a:t>
            </a:r>
            <a:r>
              <a:rPr kumimoji="0" lang="en-US" b="0" i="0" u="none" strike="noStrike" kern="1200" cap="none" spc="0" normalizeH="0" baseline="0" noProof="0">
                <a:ln>
                  <a:noFill/>
                </a:ln>
                <a:solidFill>
                  <a:srgbClr val="0070C0"/>
                </a:solidFill>
                <a:effectLst/>
                <a:uLnTx/>
                <a:uFillTx/>
                <a:latin typeface="Arial"/>
                <a:ea typeface="+mn-ea"/>
                <a:cs typeface="+mn-cs"/>
              </a:rPr>
              <a:t>F</a:t>
            </a:r>
            <a:r>
              <a:rPr kumimoji="0" lang="en-US" b="0" i="0" u="none" strike="noStrike" kern="1200" cap="none" spc="0" normalizeH="0" baseline="0" noProof="0" err="1">
                <a:ln>
                  <a:noFill/>
                </a:ln>
                <a:solidFill>
                  <a:srgbClr val="0070C0"/>
                </a:solidFill>
                <a:effectLst/>
                <a:uLnTx/>
                <a:uFillTx/>
                <a:latin typeface="Arial"/>
                <a:ea typeface="+mn-ea"/>
                <a:cs typeface="+mn-cs"/>
              </a:rPr>
              <a:t>amily</a:t>
            </a:r>
            <a:r>
              <a:rPr kumimoji="0" lang="en-US" b="1" i="0" u="none" strike="noStrike" kern="1200" cap="none" spc="0" normalizeH="0" baseline="0" noProof="0">
                <a:ln>
                  <a:noFill/>
                </a:ln>
                <a:solidFill>
                  <a:srgbClr val="0070C0"/>
                </a:solidFill>
                <a:effectLst/>
                <a:uLnTx/>
                <a:uFillTx/>
                <a:latin typeface="Arial"/>
                <a:ea typeface="+mn-ea"/>
                <a:cs typeface="+mn-cs"/>
              </a:rPr>
              <a:t> </a:t>
            </a:r>
          </a:p>
        </p:txBody>
      </p:sp>
      <p:sp>
        <p:nvSpPr>
          <p:cNvPr id="131" name="TextBox 130">
            <a:extLst>
              <a:ext uri="{FF2B5EF4-FFF2-40B4-BE49-F238E27FC236}">
                <a16:creationId xmlns:a16="http://schemas.microsoft.com/office/drawing/2014/main" id="{1E926E28-EF09-4F23-86D1-F370A9ADBCB7}"/>
              </a:ext>
            </a:extLst>
          </p:cNvPr>
          <p:cNvSpPr txBox="1"/>
          <p:nvPr/>
        </p:nvSpPr>
        <p:spPr>
          <a:xfrm>
            <a:off x="4408548" y="5561565"/>
            <a:ext cx="2815186" cy="271685"/>
          </a:xfrm>
          <a:prstGeom prst="rect">
            <a:avLst/>
          </a:prstGeom>
          <a:noFill/>
        </p:spPr>
        <p:txBody>
          <a:bodyPr wrap="none" lIns="68580" tIns="34290" rIns="68580" bIns="45720" rtlCol="0" anchor="t">
            <a:noAutofit/>
          </a:bodyPr>
          <a:lstStyle/>
          <a:p>
            <a:pPr fontAlgn="auto">
              <a:spcBef>
                <a:spcPts val="0"/>
              </a:spcBef>
              <a:spcAft>
                <a:spcPts val="0"/>
              </a:spcAft>
              <a:defRPr/>
            </a:pPr>
            <a:r>
              <a:rPr lang="en-US" sz="1400">
                <a:solidFill>
                  <a:srgbClr val="000000"/>
                </a:solidFill>
                <a:latin typeface="Arial"/>
              </a:rPr>
              <a:t>Ultra-Low </a:t>
            </a:r>
            <a:r>
              <a:rPr kumimoji="0" lang="en-US" sz="1400" b="0" i="0" u="none" strike="noStrike" kern="1200" cap="none" spc="0" normalizeH="0" baseline="0" noProof="0">
                <a:ln>
                  <a:noFill/>
                </a:ln>
                <a:solidFill>
                  <a:srgbClr val="000000"/>
                </a:solidFill>
                <a:effectLst/>
                <a:uLnTx/>
                <a:uFillTx/>
                <a:latin typeface="Arial"/>
                <a:ea typeface="+mn-ea"/>
                <a:cs typeface="+mn-cs"/>
              </a:rPr>
              <a:t>Power with Graphics</a:t>
            </a:r>
            <a:r>
              <a:rPr lang="en-US" sz="1400">
                <a:solidFill>
                  <a:srgbClr val="000000"/>
                </a:solidFill>
                <a:latin typeface="Arial"/>
              </a:rPr>
              <a:t> </a:t>
            </a:r>
            <a:endParaRPr kumimoji="0" lang="en-US" sz="1400" b="0" i="0" u="none" strike="noStrike" kern="1200" cap="none" spc="0" normalizeH="0" baseline="0" noProof="0">
              <a:ln>
                <a:noFill/>
              </a:ln>
              <a:solidFill>
                <a:srgbClr val="000000"/>
              </a:solidFill>
              <a:effectLst/>
              <a:uLnTx/>
              <a:uFillTx/>
              <a:latin typeface="Arial"/>
              <a:ea typeface="+mn-ea"/>
              <a:cs typeface="+mn-cs"/>
            </a:endParaRPr>
          </a:p>
        </p:txBody>
      </p:sp>
      <p:sp>
        <p:nvSpPr>
          <p:cNvPr id="132" name="Rectangle: Rounded Corners 131">
            <a:extLst>
              <a:ext uri="{FF2B5EF4-FFF2-40B4-BE49-F238E27FC236}">
                <a16:creationId xmlns:a16="http://schemas.microsoft.com/office/drawing/2014/main" id="{FDCFAAF9-79CB-4237-9ED7-37EC70D43E2B}"/>
              </a:ext>
            </a:extLst>
          </p:cNvPr>
          <p:cNvSpPr/>
          <p:nvPr/>
        </p:nvSpPr>
        <p:spPr>
          <a:xfrm>
            <a:off x="4392376" y="2029586"/>
            <a:ext cx="3713730" cy="1229030"/>
          </a:xfrm>
          <a:prstGeom prst="roundRect">
            <a:avLst>
              <a:gd name="adj" fmla="val 13808"/>
            </a:avLst>
          </a:prstGeom>
          <a:solidFill>
            <a:srgbClr val="0070C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a:ea typeface="+mn-ea"/>
                <a:cs typeface="+mn-cs"/>
              </a:rPr>
              <a:t>i.MX 8M Family</a:t>
            </a:r>
            <a:br>
              <a:rPr kumimoji="0" lang="en-US" sz="1800" b="0" i="0" u="none" strike="noStrike" kern="1200" cap="none" spc="0" normalizeH="0" baseline="0" noProof="0">
                <a:ln>
                  <a:noFill/>
                </a:ln>
                <a:solidFill>
                  <a:prstClr val="white"/>
                </a:solidFill>
                <a:effectLst/>
                <a:uLnTx/>
                <a:uFillTx/>
                <a:latin typeface="Arial"/>
                <a:ea typeface="+mn-ea"/>
                <a:cs typeface="+mn-cs"/>
              </a:rPr>
            </a:br>
            <a:r>
              <a:rPr kumimoji="0" lang="en-US" sz="1400" b="0" i="0" u="none" strike="noStrike" kern="1200" cap="none" spc="0" normalizeH="0" baseline="0" noProof="0">
                <a:ln>
                  <a:noFill/>
                </a:ln>
                <a:solidFill>
                  <a:prstClr val="white"/>
                </a:solidFill>
                <a:effectLst/>
                <a:uLnTx/>
                <a:uFillTx/>
                <a:latin typeface="Arial"/>
                <a:ea typeface="+mn-ea"/>
                <a:cs typeface="+mn-cs"/>
              </a:rPr>
              <a:t>General Purpose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1200" cap="none" spc="0" normalizeH="0" baseline="0" noProof="0">
                <a:ln>
                  <a:noFill/>
                </a:ln>
                <a:solidFill>
                  <a:prstClr val="white"/>
                </a:solidFill>
                <a:effectLst/>
                <a:uLnTx/>
                <a:uFillTx/>
                <a:latin typeface="Arial"/>
                <a:ea typeface="+mn-ea"/>
                <a:cs typeface="+mn-cs"/>
              </a:rPr>
              <a:t>Edge Processing</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prstClr val="white"/>
                </a:solidFill>
                <a:effectLst/>
                <a:uLnTx/>
                <a:uFillTx/>
                <a:latin typeface="Arial"/>
                <a:ea typeface="+mn-ea"/>
                <a:cs typeface="+mn-cs"/>
              </a:rPr>
              <a:t> </a:t>
            </a:r>
          </a:p>
        </p:txBody>
      </p:sp>
      <p:sp>
        <p:nvSpPr>
          <p:cNvPr id="133" name="TextBox 132">
            <a:extLst>
              <a:ext uri="{FF2B5EF4-FFF2-40B4-BE49-F238E27FC236}">
                <a16:creationId xmlns:a16="http://schemas.microsoft.com/office/drawing/2014/main" id="{B14C9AFF-D400-4CFD-BE1D-611C97448297}"/>
              </a:ext>
            </a:extLst>
          </p:cNvPr>
          <p:cNvSpPr txBox="1"/>
          <p:nvPr/>
        </p:nvSpPr>
        <p:spPr>
          <a:xfrm>
            <a:off x="4392376" y="4138871"/>
            <a:ext cx="2262387" cy="310354"/>
          </a:xfrm>
          <a:prstGeom prst="rect">
            <a:avLst/>
          </a:prstGeom>
          <a:noFill/>
        </p:spPr>
        <p:txBody>
          <a:bodyPr wrap="none" lIns="68580" tIns="34290" rIns="68580" bIns="4572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0">
                <a:solidFill>
                  <a:srgbClr val="6A747D"/>
                </a:solidFill>
                <a:latin typeface="Arial"/>
              </a:rPr>
              <a:t>Arm</a:t>
            </a:r>
            <a:r>
              <a:rPr kumimoji="0" lang="en-US" sz="1600" b="0" i="0" u="none" strike="noStrike" kern="0" cap="none" spc="0" normalizeH="0" baseline="30000" noProof="0">
                <a:ln>
                  <a:noFill/>
                </a:ln>
                <a:effectLst/>
                <a:uLnTx/>
                <a:uFillTx/>
                <a:latin typeface="Arial"/>
                <a:ea typeface="+mn-ea"/>
                <a:cs typeface="+mn-cs"/>
              </a:rPr>
              <a:t> ®</a:t>
            </a:r>
            <a:r>
              <a:rPr kumimoji="0" lang="en-US" sz="1600" b="0" i="0" u="none" strike="noStrike" kern="0" cap="none" spc="0" normalizeH="0" baseline="0" noProof="0">
                <a:ln>
                  <a:noFill/>
                </a:ln>
                <a:solidFill>
                  <a:srgbClr val="6A747D"/>
                </a:solidFill>
                <a:effectLst/>
                <a:uLnTx/>
                <a:uFillTx/>
                <a:latin typeface="Arial"/>
                <a:ea typeface="+mn-ea"/>
                <a:cs typeface="+mn-cs"/>
              </a:rPr>
              <a:t> v8-A </a:t>
            </a:r>
            <a:r>
              <a:rPr kumimoji="0" lang="en-US" sz="1000" b="0" i="0" u="none" strike="noStrike" kern="0" cap="none" spc="0" normalizeH="0" baseline="0" noProof="0">
                <a:ln>
                  <a:noFill/>
                </a:ln>
                <a:solidFill>
                  <a:srgbClr val="6A747D"/>
                </a:solidFill>
                <a:effectLst/>
                <a:uLnTx/>
                <a:uFillTx/>
                <a:latin typeface="Arial"/>
                <a:ea typeface="+mn-ea"/>
                <a:cs typeface="+mn-cs"/>
              </a:rPr>
              <a:t>(32-bit/ 64-bit)</a:t>
            </a:r>
          </a:p>
        </p:txBody>
      </p:sp>
      <p:sp>
        <p:nvSpPr>
          <p:cNvPr id="134" name="TextBox 133">
            <a:extLst>
              <a:ext uri="{FF2B5EF4-FFF2-40B4-BE49-F238E27FC236}">
                <a16:creationId xmlns:a16="http://schemas.microsoft.com/office/drawing/2014/main" id="{124D0CEC-AD82-4CBA-AFFF-044378B17157}"/>
              </a:ext>
            </a:extLst>
          </p:cNvPr>
          <p:cNvSpPr txBox="1"/>
          <p:nvPr/>
        </p:nvSpPr>
        <p:spPr>
          <a:xfrm>
            <a:off x="4392376" y="5800534"/>
            <a:ext cx="1630887" cy="276985"/>
          </a:xfrm>
          <a:prstGeom prst="rect">
            <a:avLst/>
          </a:prstGeom>
          <a:noFill/>
        </p:spPr>
        <p:txBody>
          <a:bodyPr wrap="none" lIns="68580" tIns="34290" rIns="68580" bIns="45720" rtlCol="0" anchor="t">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kern="0">
                <a:solidFill>
                  <a:srgbClr val="6A747D"/>
                </a:solidFill>
                <a:latin typeface="Arial"/>
              </a:rPr>
              <a:t>Arm</a:t>
            </a:r>
            <a:r>
              <a:rPr kumimoji="0" lang="en-US" sz="1600" b="0" i="0" u="none" strike="noStrike" kern="0" cap="none" spc="0" normalizeH="0" baseline="30000" noProof="0">
                <a:ln>
                  <a:noFill/>
                </a:ln>
                <a:effectLst/>
                <a:uLnTx/>
                <a:uFillTx/>
                <a:latin typeface="Arial"/>
                <a:ea typeface="+mn-ea"/>
                <a:cs typeface="+mn-cs"/>
              </a:rPr>
              <a:t>® </a:t>
            </a:r>
            <a:r>
              <a:rPr kumimoji="0" lang="en-US" sz="1600" b="0" i="0" u="none" strike="noStrike" kern="0" cap="none" spc="0" normalizeH="0" baseline="0" noProof="0">
                <a:ln>
                  <a:noFill/>
                </a:ln>
                <a:solidFill>
                  <a:srgbClr val="6A747D"/>
                </a:solidFill>
                <a:effectLst/>
                <a:uLnTx/>
                <a:uFillTx/>
                <a:latin typeface="Arial"/>
                <a:ea typeface="+mn-ea"/>
                <a:cs typeface="+mn-cs"/>
              </a:rPr>
              <a:t>v7-A </a:t>
            </a:r>
            <a:r>
              <a:rPr kumimoji="0" lang="en-US" sz="1000" b="0" i="0" u="none" strike="noStrike" kern="0" cap="none" spc="0" normalizeH="0" baseline="0" noProof="0">
                <a:ln>
                  <a:noFill/>
                </a:ln>
                <a:solidFill>
                  <a:srgbClr val="6A747D"/>
                </a:solidFill>
                <a:effectLst/>
                <a:uLnTx/>
                <a:uFillTx/>
                <a:latin typeface="Arial"/>
                <a:ea typeface="+mn-ea"/>
                <a:cs typeface="+mn-cs"/>
              </a:rPr>
              <a:t>(32-bit)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0" cap="none" spc="0" normalizeH="0" baseline="0" noProof="0">
              <a:ln>
                <a:noFill/>
              </a:ln>
              <a:solidFill>
                <a:srgbClr val="6A747D">
                  <a:lumMod val="50000"/>
                </a:srgbClr>
              </a:solidFill>
              <a:effectLst/>
              <a:uLnTx/>
              <a:uFillTx/>
              <a:latin typeface="Arial"/>
              <a:ea typeface="+mn-ea"/>
              <a:cs typeface="+mn-cs"/>
            </a:endParaRPr>
          </a:p>
        </p:txBody>
      </p:sp>
      <p:sp>
        <p:nvSpPr>
          <p:cNvPr id="135" name="Right Arrow 140">
            <a:extLst>
              <a:ext uri="{FF2B5EF4-FFF2-40B4-BE49-F238E27FC236}">
                <a16:creationId xmlns:a16="http://schemas.microsoft.com/office/drawing/2014/main" id="{F1EC9844-B348-46A3-A764-AA8B24448BEE}"/>
              </a:ext>
            </a:extLst>
          </p:cNvPr>
          <p:cNvSpPr/>
          <p:nvPr/>
        </p:nvSpPr>
        <p:spPr>
          <a:xfrm>
            <a:off x="8134458" y="2855391"/>
            <a:ext cx="408832" cy="444532"/>
          </a:xfrm>
          <a:prstGeom prst="rightArrow">
            <a:avLst>
              <a:gd name="adj1" fmla="val 69061"/>
              <a:gd name="adj2" fmla="val 50000"/>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grpSp>
        <p:nvGrpSpPr>
          <p:cNvPr id="136" name="Group 135">
            <a:extLst>
              <a:ext uri="{FF2B5EF4-FFF2-40B4-BE49-F238E27FC236}">
                <a16:creationId xmlns:a16="http://schemas.microsoft.com/office/drawing/2014/main" id="{FA2A0FCA-3478-4435-A818-71A2335AECA3}"/>
              </a:ext>
            </a:extLst>
          </p:cNvPr>
          <p:cNvGrpSpPr/>
          <p:nvPr/>
        </p:nvGrpSpPr>
        <p:grpSpPr>
          <a:xfrm>
            <a:off x="8780369" y="1092266"/>
            <a:ext cx="2109266" cy="5089411"/>
            <a:chOff x="8914042" y="490975"/>
            <a:chExt cx="2289799" cy="4820721"/>
          </a:xfrm>
        </p:grpSpPr>
        <p:sp>
          <p:nvSpPr>
            <p:cNvPr id="137" name="TextBox 136">
              <a:extLst>
                <a:ext uri="{FF2B5EF4-FFF2-40B4-BE49-F238E27FC236}">
                  <a16:creationId xmlns:a16="http://schemas.microsoft.com/office/drawing/2014/main" id="{7C20D000-AB8F-4A2C-9C66-BD6CD0EBE5E5}"/>
                </a:ext>
              </a:extLst>
            </p:cNvPr>
            <p:cNvSpPr txBox="1"/>
            <p:nvPr/>
          </p:nvSpPr>
          <p:spPr>
            <a:xfrm>
              <a:off x="8914042" y="1703501"/>
              <a:ext cx="2289796" cy="823561"/>
            </a:xfrm>
            <a:prstGeom prst="rect">
              <a:avLst/>
            </a:prstGeom>
            <a:solidFill>
              <a:schemeClr val="bg2">
                <a:lumMod val="95000"/>
              </a:schemeClr>
            </a:solid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0C0"/>
                  </a:solidFill>
                  <a:effectLst/>
                  <a:uLnTx/>
                  <a:uFillTx/>
                  <a:latin typeface="Arial"/>
                  <a:ea typeface="+mn-ea"/>
                  <a:cs typeface="+mn-cs"/>
                </a:rPr>
                <a:t>i.MX 8M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latin typeface="Arial"/>
                </a:rPr>
                <a:t>4K HDR, 4K video decode, advanced HMI, multi-display USB3/</a:t>
              </a:r>
              <a:r>
                <a:rPr lang="en-US" sz="1200" err="1">
                  <a:solidFill>
                    <a:prstClr val="black"/>
                  </a:solidFill>
                  <a:latin typeface="Arial"/>
                </a:rPr>
                <a:t>GbE</a:t>
              </a:r>
              <a:r>
                <a:rPr lang="en-US" sz="1200">
                  <a:solidFill>
                    <a:prstClr val="black"/>
                  </a:solidFill>
                  <a:latin typeface="Arial"/>
                </a:rPr>
                <a:t>/2xPCIe</a:t>
              </a:r>
              <a:endParaRPr kumimoji="0" lang="en-US" sz="1200" b="0" i="0" u="none" strike="noStrike" kern="1200" cap="none" spc="0" normalizeH="0" baseline="0" noProof="0">
                <a:ln>
                  <a:noFill/>
                </a:ln>
                <a:solidFill>
                  <a:prstClr val="black"/>
                </a:solidFill>
                <a:effectLst/>
                <a:uLnTx/>
                <a:uFillTx/>
                <a:latin typeface="Arial"/>
                <a:ea typeface="+mn-ea"/>
                <a:cs typeface="+mn-cs"/>
              </a:endParaRPr>
            </a:p>
          </p:txBody>
        </p:sp>
        <p:sp>
          <p:nvSpPr>
            <p:cNvPr id="138" name="TextBox 137">
              <a:extLst>
                <a:ext uri="{FF2B5EF4-FFF2-40B4-BE49-F238E27FC236}">
                  <a16:creationId xmlns:a16="http://schemas.microsoft.com/office/drawing/2014/main" id="{5927E650-9B1C-4D1C-BC8F-779DC601AA59}"/>
                </a:ext>
              </a:extLst>
            </p:cNvPr>
            <p:cNvSpPr txBox="1"/>
            <p:nvPr/>
          </p:nvSpPr>
          <p:spPr>
            <a:xfrm>
              <a:off x="8919244" y="490975"/>
              <a:ext cx="2284597" cy="998477"/>
            </a:xfrm>
            <a:prstGeom prst="rect">
              <a:avLst/>
            </a:prstGeom>
            <a:solidFill>
              <a:schemeClr val="bg2">
                <a:lumMod val="95000"/>
              </a:schemeClr>
            </a:solid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0C0"/>
                  </a:solidFill>
                  <a:effectLst/>
                  <a:uLnTx/>
                  <a:uFillTx/>
                  <a:latin typeface="Arial"/>
                  <a:ea typeface="+mn-ea"/>
                  <a:cs typeface="+mn-cs"/>
                </a:rPr>
                <a:t>i.MX 8M Plus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rial"/>
                  <a:ea typeface="+mn-ea"/>
                  <a:cs typeface="+mn-cs"/>
                </a:rPr>
                <a:t>2.3TOP NPU, Vision (ISP), 1080p video encode/decode,  advanced HMI, multi-display USB3/2xGbE/PCIe</a:t>
              </a:r>
            </a:p>
          </p:txBody>
        </p:sp>
        <p:sp>
          <p:nvSpPr>
            <p:cNvPr id="139" name="TextBox 138">
              <a:extLst>
                <a:ext uri="{FF2B5EF4-FFF2-40B4-BE49-F238E27FC236}">
                  <a16:creationId xmlns:a16="http://schemas.microsoft.com/office/drawing/2014/main" id="{366C4601-574D-45D4-AE9E-2404B1E8B566}"/>
                </a:ext>
              </a:extLst>
            </p:cNvPr>
            <p:cNvSpPr txBox="1"/>
            <p:nvPr/>
          </p:nvSpPr>
          <p:spPr>
            <a:xfrm>
              <a:off x="8914042" y="2764508"/>
              <a:ext cx="2289798" cy="1173394"/>
            </a:xfrm>
            <a:prstGeom prst="rect">
              <a:avLst/>
            </a:prstGeom>
            <a:solidFill>
              <a:schemeClr val="bg2">
                <a:lumMod val="95000"/>
              </a:schemeClr>
            </a:solid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0C0"/>
                  </a:solidFill>
                  <a:effectLst/>
                  <a:uLnTx/>
                  <a:uFillTx/>
                  <a:latin typeface="Arial"/>
                  <a:ea typeface="+mn-ea"/>
                  <a:cs typeface="+mn-cs"/>
                </a:rPr>
                <a:t>i.MX 8M Mini</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a:solidFill>
                    <a:prstClr val="black"/>
                  </a:solidFill>
                  <a:latin typeface="Arial"/>
                </a:rPr>
                <a:t>Versatile multimedia applications processor with 1080p video encode/decode,  HMI graphics acceleration, USB/</a:t>
              </a:r>
              <a:r>
                <a:rPr lang="en-US" sz="1200" err="1">
                  <a:solidFill>
                    <a:prstClr val="black"/>
                  </a:solidFill>
                  <a:latin typeface="Arial"/>
                </a:rPr>
                <a:t>GbE</a:t>
              </a:r>
              <a:r>
                <a:rPr lang="en-US" sz="1200">
                  <a:solidFill>
                    <a:prstClr val="black"/>
                  </a:solidFill>
                  <a:latin typeface="Arial"/>
                </a:rPr>
                <a:t>/PCIe</a:t>
              </a:r>
            </a:p>
          </p:txBody>
        </p:sp>
        <p:sp>
          <p:nvSpPr>
            <p:cNvPr id="140" name="TextBox 139">
              <a:extLst>
                <a:ext uri="{FF2B5EF4-FFF2-40B4-BE49-F238E27FC236}">
                  <a16:creationId xmlns:a16="http://schemas.microsoft.com/office/drawing/2014/main" id="{228680C9-DD8E-4A3B-8B08-C919B5ADC0AB}"/>
                </a:ext>
              </a:extLst>
            </p:cNvPr>
            <p:cNvSpPr txBox="1"/>
            <p:nvPr/>
          </p:nvSpPr>
          <p:spPr>
            <a:xfrm>
              <a:off x="8923572" y="4313219"/>
              <a:ext cx="2280268" cy="998477"/>
            </a:xfrm>
            <a:prstGeom prst="rect">
              <a:avLst/>
            </a:prstGeom>
            <a:solidFill>
              <a:schemeClr val="bg2">
                <a:lumMod val="95000"/>
              </a:schemeClr>
            </a:solidFill>
          </p:spPr>
          <p:txBody>
            <a:bodyPr wrap="square" lIns="68573" tIns="34287" rIns="68573" bIns="34287"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a:ln>
                    <a:noFill/>
                  </a:ln>
                  <a:solidFill>
                    <a:srgbClr val="0070C0"/>
                  </a:solidFill>
                  <a:effectLst/>
                  <a:uLnTx/>
                  <a:uFillTx/>
                  <a:latin typeface="Arial"/>
                  <a:ea typeface="+mn-ea"/>
                  <a:cs typeface="+mn-cs"/>
                </a:rPr>
                <a:t>i.MX 8M </a:t>
              </a:r>
              <a:r>
                <a:rPr kumimoji="0" lang="en-US" sz="1600" i="0" u="none" strike="noStrike" kern="1200" cap="none" spc="0" normalizeH="0" baseline="0" noProof="0">
                  <a:ln>
                    <a:noFill/>
                  </a:ln>
                  <a:solidFill>
                    <a:srgbClr val="0070C0"/>
                  </a:solidFill>
                  <a:effectLst/>
                  <a:uLnTx/>
                  <a:uFillTx/>
                  <a:latin typeface="Arial"/>
                  <a:ea typeface="+mn-ea"/>
                  <a:cs typeface="+mn-cs"/>
                </a:rPr>
                <a:t>Nano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a:ea typeface="+mn-ea"/>
                  <a:cs typeface="+mn-cs"/>
                </a:rPr>
                <a:t>Entry-level multimedia applications processor with HMI graphics acceleration, USB/</a:t>
              </a:r>
              <a:r>
                <a:rPr kumimoji="0" lang="en-US" sz="1200" b="0" i="0" u="none" strike="noStrike" kern="1200" cap="none" spc="0" normalizeH="0" baseline="0" noProof="0" err="1">
                  <a:ln>
                    <a:noFill/>
                  </a:ln>
                  <a:solidFill>
                    <a:srgbClr val="000000"/>
                  </a:solidFill>
                  <a:effectLst/>
                  <a:uLnTx/>
                  <a:uFillTx/>
                  <a:latin typeface="Arial"/>
                  <a:ea typeface="+mn-ea"/>
                  <a:cs typeface="+mn-cs"/>
                </a:rPr>
                <a:t>GbE</a:t>
              </a:r>
              <a:endParaRPr kumimoji="0" lang="en-US" sz="1200" b="0" i="0" u="none" strike="noStrike" kern="1200" cap="none" spc="0" normalizeH="0" baseline="0" noProof="0">
                <a:ln>
                  <a:noFill/>
                </a:ln>
                <a:solidFill>
                  <a:srgbClr val="000000"/>
                </a:solidFill>
                <a:effectLst/>
                <a:uLnTx/>
                <a:uFillTx/>
                <a:latin typeface="Arial"/>
                <a:ea typeface="+mn-ea"/>
                <a:cs typeface="+mn-cs"/>
              </a:endParaRPr>
            </a:p>
          </p:txBody>
        </p:sp>
      </p:grpSp>
      <p:grpSp>
        <p:nvGrpSpPr>
          <p:cNvPr id="141" name="Group 140">
            <a:extLst>
              <a:ext uri="{FF2B5EF4-FFF2-40B4-BE49-F238E27FC236}">
                <a16:creationId xmlns:a16="http://schemas.microsoft.com/office/drawing/2014/main" id="{40A6BFF7-8A89-489E-9C4A-ECAA3325DF9F}"/>
              </a:ext>
            </a:extLst>
          </p:cNvPr>
          <p:cNvGrpSpPr/>
          <p:nvPr/>
        </p:nvGrpSpPr>
        <p:grpSpPr>
          <a:xfrm>
            <a:off x="10984487" y="1092266"/>
            <a:ext cx="752578" cy="5280560"/>
            <a:chOff x="11372187" y="302193"/>
            <a:chExt cx="647616" cy="6275084"/>
          </a:xfrm>
        </p:grpSpPr>
        <p:sp>
          <p:nvSpPr>
            <p:cNvPr id="142" name="Left-Right Arrow 69">
              <a:extLst>
                <a:ext uri="{FF2B5EF4-FFF2-40B4-BE49-F238E27FC236}">
                  <a16:creationId xmlns:a16="http://schemas.microsoft.com/office/drawing/2014/main" id="{65FD85C4-6CC8-45FB-A8A7-CCBE714B01CA}"/>
                </a:ext>
              </a:extLst>
            </p:cNvPr>
            <p:cNvSpPr/>
            <p:nvPr/>
          </p:nvSpPr>
          <p:spPr>
            <a:xfrm rot="16200000">
              <a:off x="9778304" y="4687461"/>
              <a:ext cx="3483699" cy="295933"/>
            </a:xfrm>
            <a:prstGeom prst="leftRightArrow">
              <a:avLst>
                <a:gd name="adj1" fmla="val 62116"/>
                <a:gd name="adj2" fmla="val 50000"/>
              </a:avLst>
            </a:prstGeom>
            <a:solidFill>
              <a:schemeClr val="tx1">
                <a:lumMod val="65000"/>
                <a:lumOff val="35000"/>
              </a:schemeClr>
            </a:solidFill>
            <a:ln w="9525" cap="flat" cmpd="sng" algn="ctr">
              <a:no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rial" charset="0"/>
                  <a:ea typeface="+mn-ea"/>
                  <a:cs typeface="+mn-cs"/>
                </a:rPr>
                <a:t>Pin-to-pin Compatible</a:t>
              </a:r>
            </a:p>
          </p:txBody>
        </p:sp>
        <p:sp>
          <p:nvSpPr>
            <p:cNvPr id="143" name="Left-Right Arrow 70">
              <a:extLst>
                <a:ext uri="{FF2B5EF4-FFF2-40B4-BE49-F238E27FC236}">
                  <a16:creationId xmlns:a16="http://schemas.microsoft.com/office/drawing/2014/main" id="{F1ACD2EA-D8B4-4075-9A2C-0E0F1DEE81B0}"/>
                </a:ext>
              </a:extLst>
            </p:cNvPr>
            <p:cNvSpPr/>
            <p:nvPr/>
          </p:nvSpPr>
          <p:spPr>
            <a:xfrm rot="16200000">
              <a:off x="8752299" y="3280145"/>
              <a:ext cx="6245456" cy="289552"/>
            </a:xfrm>
            <a:prstGeom prst="leftRightArrow">
              <a:avLst>
                <a:gd name="adj1" fmla="val 62116"/>
                <a:gd name="adj2" fmla="val 50000"/>
              </a:avLst>
            </a:prstGeom>
            <a:solidFill>
              <a:srgbClr val="3889C9"/>
            </a:solidFill>
            <a:ln w="3175" cap="flat" cmpd="sng" algn="ctr">
              <a:noFill/>
              <a:prstDash val="solid"/>
            </a:ln>
            <a:effectLst/>
          </p:spPr>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400" b="0" i="0" u="none" strike="noStrike" kern="0" cap="none" spc="0" normalizeH="0" baseline="0" noProof="0">
                  <a:ln>
                    <a:noFill/>
                  </a:ln>
                  <a:solidFill>
                    <a:prstClr val="white"/>
                  </a:solidFill>
                  <a:effectLst/>
                  <a:uLnTx/>
                  <a:uFillTx/>
                  <a:latin typeface="Arial" charset="0"/>
                  <a:ea typeface="+mn-ea"/>
                  <a:cs typeface="+mn-cs"/>
                </a:rPr>
                <a:t>Software Compatible</a:t>
              </a:r>
            </a:p>
          </p:txBody>
        </p:sp>
      </p:grpSp>
      <p:sp>
        <p:nvSpPr>
          <p:cNvPr id="145" name="Star: 32 Points 144">
            <a:extLst>
              <a:ext uri="{FF2B5EF4-FFF2-40B4-BE49-F238E27FC236}">
                <a16:creationId xmlns:a16="http://schemas.microsoft.com/office/drawing/2014/main" id="{392838E8-9DF5-4393-B3A9-2833C788C261}"/>
              </a:ext>
            </a:extLst>
          </p:cNvPr>
          <p:cNvSpPr/>
          <p:nvPr/>
        </p:nvSpPr>
        <p:spPr>
          <a:xfrm>
            <a:off x="10551182" y="2256131"/>
            <a:ext cx="502234" cy="502234"/>
          </a:xfrm>
          <a:prstGeom prst="star32">
            <a:avLst/>
          </a:prstGeom>
          <a:solidFill>
            <a:srgbClr val="00B05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46" name="Star: 32 Points 145">
            <a:extLst>
              <a:ext uri="{FF2B5EF4-FFF2-40B4-BE49-F238E27FC236}">
                <a16:creationId xmlns:a16="http://schemas.microsoft.com/office/drawing/2014/main" id="{3DE3B687-73A3-415C-8B93-DF93EF64A085}"/>
              </a:ext>
            </a:extLst>
          </p:cNvPr>
          <p:cNvSpPr/>
          <p:nvPr/>
        </p:nvSpPr>
        <p:spPr>
          <a:xfrm>
            <a:off x="10551182" y="3444160"/>
            <a:ext cx="502234" cy="502234"/>
          </a:xfrm>
          <a:prstGeom prst="star32">
            <a:avLst/>
          </a:prstGeom>
          <a:solidFill>
            <a:srgbClr val="00B05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47" name="Star: 32 Points 146">
            <a:extLst>
              <a:ext uri="{FF2B5EF4-FFF2-40B4-BE49-F238E27FC236}">
                <a16:creationId xmlns:a16="http://schemas.microsoft.com/office/drawing/2014/main" id="{B5F01F00-6C90-494B-B2DC-305DFC9F74E1}"/>
              </a:ext>
            </a:extLst>
          </p:cNvPr>
          <p:cNvSpPr/>
          <p:nvPr/>
        </p:nvSpPr>
        <p:spPr>
          <a:xfrm>
            <a:off x="10551182" y="4889910"/>
            <a:ext cx="502234" cy="502234"/>
          </a:xfrm>
          <a:prstGeom prst="star32">
            <a:avLst/>
          </a:prstGeom>
          <a:solidFill>
            <a:srgbClr val="00B05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148" name="TextBox 147">
            <a:extLst>
              <a:ext uri="{FF2B5EF4-FFF2-40B4-BE49-F238E27FC236}">
                <a16:creationId xmlns:a16="http://schemas.microsoft.com/office/drawing/2014/main" id="{17D6F0B1-180A-4F00-91E2-D2798D5606E1}"/>
              </a:ext>
            </a:extLst>
          </p:cNvPr>
          <p:cNvSpPr txBox="1"/>
          <p:nvPr/>
        </p:nvSpPr>
        <p:spPr>
          <a:xfrm>
            <a:off x="10525720" y="4996770"/>
            <a:ext cx="572014" cy="251434"/>
          </a:xfrm>
          <a:prstGeom prst="rect">
            <a:avLst/>
          </a:prstGeom>
          <a:noFill/>
        </p:spPr>
        <p:txBody>
          <a:bodyPr wrap="square" lIns="91440" tIns="45720" rIns="91440" rtlCol="0" anchor="t">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charset="0"/>
                <a:ea typeface="+mn-ea"/>
                <a:cs typeface="+mn-cs"/>
              </a:rPr>
              <a:t>Now</a:t>
            </a:r>
          </a:p>
        </p:txBody>
      </p:sp>
      <p:sp>
        <p:nvSpPr>
          <p:cNvPr id="149" name="TextBox 148">
            <a:extLst>
              <a:ext uri="{FF2B5EF4-FFF2-40B4-BE49-F238E27FC236}">
                <a16:creationId xmlns:a16="http://schemas.microsoft.com/office/drawing/2014/main" id="{7D7B39D5-E2C0-43D7-A9DC-9FE670A73687}"/>
              </a:ext>
            </a:extLst>
          </p:cNvPr>
          <p:cNvSpPr txBox="1"/>
          <p:nvPr/>
        </p:nvSpPr>
        <p:spPr>
          <a:xfrm>
            <a:off x="10525720" y="3544733"/>
            <a:ext cx="572014" cy="251434"/>
          </a:xfrm>
          <a:prstGeom prst="rect">
            <a:avLst/>
          </a:prstGeom>
          <a:noFill/>
        </p:spPr>
        <p:txBody>
          <a:bodyPr wrap="square" lIns="91440" tIns="45720" rIns="91440" rtlCol="0" anchor="t">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charset="0"/>
                <a:ea typeface="+mn-ea"/>
                <a:cs typeface="+mn-cs"/>
              </a:rPr>
              <a:t>Now</a:t>
            </a:r>
          </a:p>
        </p:txBody>
      </p:sp>
      <p:sp>
        <p:nvSpPr>
          <p:cNvPr id="150" name="TextBox 149">
            <a:extLst>
              <a:ext uri="{FF2B5EF4-FFF2-40B4-BE49-F238E27FC236}">
                <a16:creationId xmlns:a16="http://schemas.microsoft.com/office/drawing/2014/main" id="{E83F2071-E99C-48E3-BCEF-26B2718C6197}"/>
              </a:ext>
            </a:extLst>
          </p:cNvPr>
          <p:cNvSpPr txBox="1"/>
          <p:nvPr/>
        </p:nvSpPr>
        <p:spPr>
          <a:xfrm>
            <a:off x="10525720" y="2344132"/>
            <a:ext cx="572014" cy="251434"/>
          </a:xfrm>
          <a:prstGeom prst="rect">
            <a:avLst/>
          </a:prstGeom>
          <a:noFill/>
        </p:spPr>
        <p:txBody>
          <a:bodyPr wrap="square" lIns="91440" tIns="45720" rIns="91440" rtlCol="0" anchor="t">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charset="0"/>
                <a:ea typeface="+mn-ea"/>
                <a:cs typeface="+mn-cs"/>
              </a:rPr>
              <a:t>Now</a:t>
            </a:r>
          </a:p>
        </p:txBody>
      </p:sp>
      <p:sp>
        <p:nvSpPr>
          <p:cNvPr id="152" name="Left Bracket 151">
            <a:extLst>
              <a:ext uri="{FF2B5EF4-FFF2-40B4-BE49-F238E27FC236}">
                <a16:creationId xmlns:a16="http://schemas.microsoft.com/office/drawing/2014/main" id="{18A641B7-9124-42BC-9A11-058BD7E7BCAC}"/>
              </a:ext>
            </a:extLst>
          </p:cNvPr>
          <p:cNvSpPr/>
          <p:nvPr/>
        </p:nvSpPr>
        <p:spPr>
          <a:xfrm>
            <a:off x="8576442" y="1056170"/>
            <a:ext cx="144577" cy="5225781"/>
          </a:xfrm>
          <a:prstGeom prst="leftBracket">
            <a:avLst>
              <a:gd name="adj" fmla="val 19699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sp>
        <p:nvSpPr>
          <p:cNvPr id="153" name="Left Bracket 152">
            <a:extLst>
              <a:ext uri="{FF2B5EF4-FFF2-40B4-BE49-F238E27FC236}">
                <a16:creationId xmlns:a16="http://schemas.microsoft.com/office/drawing/2014/main" id="{5AF2B860-7EE3-4196-B6DF-E92B5965D1B2}"/>
              </a:ext>
            </a:extLst>
          </p:cNvPr>
          <p:cNvSpPr/>
          <p:nvPr/>
        </p:nvSpPr>
        <p:spPr>
          <a:xfrm flipH="1">
            <a:off x="3014890" y="1068113"/>
            <a:ext cx="232012" cy="4886299"/>
          </a:xfrm>
          <a:prstGeom prst="leftBracket">
            <a:avLst>
              <a:gd name="adj" fmla="val 196999"/>
            </a:avLst>
          </a:prstGeom>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Arial"/>
              <a:ea typeface="+mn-ea"/>
              <a:cs typeface="+mn-cs"/>
            </a:endParaRPr>
          </a:p>
        </p:txBody>
      </p:sp>
      <p:grpSp>
        <p:nvGrpSpPr>
          <p:cNvPr id="154" name="Group 153">
            <a:extLst>
              <a:ext uri="{FF2B5EF4-FFF2-40B4-BE49-F238E27FC236}">
                <a16:creationId xmlns:a16="http://schemas.microsoft.com/office/drawing/2014/main" id="{8C43AD8F-C9B9-4684-8E91-F4BAFC500AD2}"/>
              </a:ext>
            </a:extLst>
          </p:cNvPr>
          <p:cNvGrpSpPr/>
          <p:nvPr/>
        </p:nvGrpSpPr>
        <p:grpSpPr>
          <a:xfrm>
            <a:off x="2761470" y="1433139"/>
            <a:ext cx="960993" cy="4339031"/>
            <a:chOff x="2755912" y="1354125"/>
            <a:chExt cx="960993" cy="4339031"/>
          </a:xfrm>
          <a:solidFill>
            <a:schemeClr val="accent1"/>
          </a:solidFill>
        </p:grpSpPr>
        <p:sp>
          <p:nvSpPr>
            <p:cNvPr id="155" name="Oval 154">
              <a:extLst>
                <a:ext uri="{FF2B5EF4-FFF2-40B4-BE49-F238E27FC236}">
                  <a16:creationId xmlns:a16="http://schemas.microsoft.com/office/drawing/2014/main" id="{B5C01C4C-5C38-43AB-BBA9-3E77E60FDD5D}"/>
                </a:ext>
              </a:extLst>
            </p:cNvPr>
            <p:cNvSpPr/>
            <p:nvPr/>
          </p:nvSpPr>
          <p:spPr>
            <a:xfrm>
              <a:off x="3000528" y="1354125"/>
              <a:ext cx="530002" cy="53000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A9</a:t>
              </a:r>
            </a:p>
          </p:txBody>
        </p:sp>
        <p:sp>
          <p:nvSpPr>
            <p:cNvPr id="156" name="Oval 155">
              <a:extLst>
                <a:ext uri="{FF2B5EF4-FFF2-40B4-BE49-F238E27FC236}">
                  <a16:creationId xmlns:a16="http://schemas.microsoft.com/office/drawing/2014/main" id="{80ABFBA5-308B-46A1-9082-746CADDBE62B}"/>
                </a:ext>
              </a:extLst>
            </p:cNvPr>
            <p:cNvSpPr/>
            <p:nvPr/>
          </p:nvSpPr>
          <p:spPr>
            <a:xfrm>
              <a:off x="2755912" y="3363475"/>
              <a:ext cx="530002" cy="53000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A9</a:t>
              </a:r>
            </a:p>
          </p:txBody>
        </p:sp>
        <p:sp>
          <p:nvSpPr>
            <p:cNvPr id="157" name="Oval 156">
              <a:extLst>
                <a:ext uri="{FF2B5EF4-FFF2-40B4-BE49-F238E27FC236}">
                  <a16:creationId xmlns:a16="http://schemas.microsoft.com/office/drawing/2014/main" id="{B35E77DF-F88A-49F2-A4B3-F8D12D453F8B}"/>
                </a:ext>
              </a:extLst>
            </p:cNvPr>
            <p:cNvSpPr/>
            <p:nvPr/>
          </p:nvSpPr>
          <p:spPr>
            <a:xfrm>
              <a:off x="3186903" y="3363475"/>
              <a:ext cx="530002" cy="53000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M4</a:t>
              </a:r>
            </a:p>
          </p:txBody>
        </p:sp>
        <p:sp>
          <p:nvSpPr>
            <p:cNvPr id="158" name="Oval 157">
              <a:extLst>
                <a:ext uri="{FF2B5EF4-FFF2-40B4-BE49-F238E27FC236}">
                  <a16:creationId xmlns:a16="http://schemas.microsoft.com/office/drawing/2014/main" id="{210546F6-2FBB-48C8-BF6F-075A8E3629C2}"/>
                </a:ext>
              </a:extLst>
            </p:cNvPr>
            <p:cNvSpPr/>
            <p:nvPr/>
          </p:nvSpPr>
          <p:spPr>
            <a:xfrm>
              <a:off x="3000528" y="5163154"/>
              <a:ext cx="530002" cy="530002"/>
            </a:xfrm>
            <a:prstGeom prst="ellipse">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A7</a:t>
              </a:r>
            </a:p>
          </p:txBody>
        </p:sp>
      </p:grpSp>
      <p:sp>
        <p:nvSpPr>
          <p:cNvPr id="159" name="Oval 158">
            <a:extLst>
              <a:ext uri="{FF2B5EF4-FFF2-40B4-BE49-F238E27FC236}">
                <a16:creationId xmlns:a16="http://schemas.microsoft.com/office/drawing/2014/main" id="{FF742E47-7437-4A4E-A553-7412D15BBB1C}"/>
              </a:ext>
            </a:extLst>
          </p:cNvPr>
          <p:cNvSpPr/>
          <p:nvPr/>
        </p:nvSpPr>
        <p:spPr>
          <a:xfrm>
            <a:off x="6450751" y="921434"/>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A72</a:t>
            </a:r>
          </a:p>
        </p:txBody>
      </p:sp>
      <p:sp>
        <p:nvSpPr>
          <p:cNvPr id="160" name="Oval 159">
            <a:extLst>
              <a:ext uri="{FF2B5EF4-FFF2-40B4-BE49-F238E27FC236}">
                <a16:creationId xmlns:a16="http://schemas.microsoft.com/office/drawing/2014/main" id="{0B425A31-998D-4BCF-B131-63C25C4E594A}"/>
              </a:ext>
            </a:extLst>
          </p:cNvPr>
          <p:cNvSpPr/>
          <p:nvPr/>
        </p:nvSpPr>
        <p:spPr>
          <a:xfrm>
            <a:off x="7009874" y="921434"/>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A53</a:t>
            </a:r>
          </a:p>
        </p:txBody>
      </p:sp>
      <p:sp>
        <p:nvSpPr>
          <p:cNvPr id="161" name="Oval 160">
            <a:extLst>
              <a:ext uri="{FF2B5EF4-FFF2-40B4-BE49-F238E27FC236}">
                <a16:creationId xmlns:a16="http://schemas.microsoft.com/office/drawing/2014/main" id="{B361C090-E16E-4841-83E4-D43B90DE6AC7}"/>
              </a:ext>
            </a:extLst>
          </p:cNvPr>
          <p:cNvSpPr/>
          <p:nvPr/>
        </p:nvSpPr>
        <p:spPr>
          <a:xfrm>
            <a:off x="7568997" y="921434"/>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M4</a:t>
            </a:r>
          </a:p>
        </p:txBody>
      </p:sp>
      <p:sp>
        <p:nvSpPr>
          <p:cNvPr id="162" name="Oval 161">
            <a:extLst>
              <a:ext uri="{FF2B5EF4-FFF2-40B4-BE49-F238E27FC236}">
                <a16:creationId xmlns:a16="http://schemas.microsoft.com/office/drawing/2014/main" id="{C6A8CEAE-7B71-4534-95FD-4311D48AC8CC}"/>
              </a:ext>
            </a:extLst>
          </p:cNvPr>
          <p:cNvSpPr/>
          <p:nvPr/>
        </p:nvSpPr>
        <p:spPr>
          <a:xfrm>
            <a:off x="6908946" y="2379100"/>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A53</a:t>
            </a:r>
          </a:p>
        </p:txBody>
      </p:sp>
      <p:sp>
        <p:nvSpPr>
          <p:cNvPr id="163" name="Oval 162">
            <a:extLst>
              <a:ext uri="{FF2B5EF4-FFF2-40B4-BE49-F238E27FC236}">
                <a16:creationId xmlns:a16="http://schemas.microsoft.com/office/drawing/2014/main" id="{F529D31F-8610-4BA2-9F27-403C3A4B4663}"/>
              </a:ext>
            </a:extLst>
          </p:cNvPr>
          <p:cNvSpPr/>
          <p:nvPr/>
        </p:nvSpPr>
        <p:spPr>
          <a:xfrm>
            <a:off x="7468069" y="2388004"/>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M4/M7</a:t>
            </a:r>
          </a:p>
        </p:txBody>
      </p:sp>
      <p:sp>
        <p:nvSpPr>
          <p:cNvPr id="164" name="Oval 163">
            <a:extLst>
              <a:ext uri="{FF2B5EF4-FFF2-40B4-BE49-F238E27FC236}">
                <a16:creationId xmlns:a16="http://schemas.microsoft.com/office/drawing/2014/main" id="{8B6D2BB9-0ECA-450E-BCDD-40E43A9D3E91}"/>
              </a:ext>
            </a:extLst>
          </p:cNvPr>
          <p:cNvSpPr/>
          <p:nvPr/>
        </p:nvSpPr>
        <p:spPr>
          <a:xfrm>
            <a:off x="6908946" y="3472435"/>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A35</a:t>
            </a:r>
          </a:p>
        </p:txBody>
      </p:sp>
      <p:sp>
        <p:nvSpPr>
          <p:cNvPr id="165" name="Oval 164">
            <a:extLst>
              <a:ext uri="{FF2B5EF4-FFF2-40B4-BE49-F238E27FC236}">
                <a16:creationId xmlns:a16="http://schemas.microsoft.com/office/drawing/2014/main" id="{D1186ECE-201E-46B0-8DAD-957B2673720E}"/>
              </a:ext>
            </a:extLst>
          </p:cNvPr>
          <p:cNvSpPr/>
          <p:nvPr/>
        </p:nvSpPr>
        <p:spPr>
          <a:xfrm>
            <a:off x="7468069" y="3472435"/>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M4</a:t>
            </a:r>
          </a:p>
        </p:txBody>
      </p:sp>
      <p:sp>
        <p:nvSpPr>
          <p:cNvPr id="166" name="Oval 165">
            <a:extLst>
              <a:ext uri="{FF2B5EF4-FFF2-40B4-BE49-F238E27FC236}">
                <a16:creationId xmlns:a16="http://schemas.microsoft.com/office/drawing/2014/main" id="{483EC7A6-2791-4940-B91E-4F345439C550}"/>
              </a:ext>
            </a:extLst>
          </p:cNvPr>
          <p:cNvSpPr/>
          <p:nvPr/>
        </p:nvSpPr>
        <p:spPr>
          <a:xfrm>
            <a:off x="6908946" y="4468374"/>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A7</a:t>
            </a:r>
          </a:p>
        </p:txBody>
      </p:sp>
      <p:sp>
        <p:nvSpPr>
          <p:cNvPr id="167" name="Oval 166">
            <a:extLst>
              <a:ext uri="{FF2B5EF4-FFF2-40B4-BE49-F238E27FC236}">
                <a16:creationId xmlns:a16="http://schemas.microsoft.com/office/drawing/2014/main" id="{4202C426-098F-4D10-A4E7-C0E49D996D1A}"/>
              </a:ext>
            </a:extLst>
          </p:cNvPr>
          <p:cNvSpPr/>
          <p:nvPr/>
        </p:nvSpPr>
        <p:spPr>
          <a:xfrm>
            <a:off x="7468069" y="4468374"/>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M4</a:t>
            </a:r>
          </a:p>
        </p:txBody>
      </p:sp>
      <p:sp>
        <p:nvSpPr>
          <p:cNvPr id="168" name="Oval 167">
            <a:extLst>
              <a:ext uri="{FF2B5EF4-FFF2-40B4-BE49-F238E27FC236}">
                <a16:creationId xmlns:a16="http://schemas.microsoft.com/office/drawing/2014/main" id="{83E36C0B-7FD6-4B49-8F07-11ABA02CF5F6}"/>
              </a:ext>
            </a:extLst>
          </p:cNvPr>
          <p:cNvSpPr/>
          <p:nvPr/>
        </p:nvSpPr>
        <p:spPr>
          <a:xfrm>
            <a:off x="6908946" y="5387135"/>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A7</a:t>
            </a:r>
          </a:p>
        </p:txBody>
      </p:sp>
      <p:sp>
        <p:nvSpPr>
          <p:cNvPr id="169" name="Oval 168">
            <a:extLst>
              <a:ext uri="{FF2B5EF4-FFF2-40B4-BE49-F238E27FC236}">
                <a16:creationId xmlns:a16="http://schemas.microsoft.com/office/drawing/2014/main" id="{FE4DCF5B-69D0-405E-9296-8162856F577B}"/>
              </a:ext>
            </a:extLst>
          </p:cNvPr>
          <p:cNvSpPr/>
          <p:nvPr/>
        </p:nvSpPr>
        <p:spPr>
          <a:xfrm>
            <a:off x="7468069" y="5387135"/>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M4</a:t>
            </a:r>
          </a:p>
        </p:txBody>
      </p:sp>
      <p:sp>
        <p:nvSpPr>
          <p:cNvPr id="80" name="Star: 32 Points 79">
            <a:extLst>
              <a:ext uri="{FF2B5EF4-FFF2-40B4-BE49-F238E27FC236}">
                <a16:creationId xmlns:a16="http://schemas.microsoft.com/office/drawing/2014/main" id="{26240A4C-0840-468C-80C9-DC631AEFB15A}"/>
              </a:ext>
            </a:extLst>
          </p:cNvPr>
          <p:cNvSpPr/>
          <p:nvPr/>
        </p:nvSpPr>
        <p:spPr>
          <a:xfrm>
            <a:off x="10562994" y="889458"/>
            <a:ext cx="502234" cy="502234"/>
          </a:xfrm>
          <a:prstGeom prst="star32">
            <a:avLst/>
          </a:prstGeom>
          <a:solidFill>
            <a:srgbClr val="00B050"/>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81" name="TextBox 80">
            <a:extLst>
              <a:ext uri="{FF2B5EF4-FFF2-40B4-BE49-F238E27FC236}">
                <a16:creationId xmlns:a16="http://schemas.microsoft.com/office/drawing/2014/main" id="{7928608C-174F-4AD0-A8A2-C06337165D97}"/>
              </a:ext>
            </a:extLst>
          </p:cNvPr>
          <p:cNvSpPr txBox="1"/>
          <p:nvPr/>
        </p:nvSpPr>
        <p:spPr>
          <a:xfrm>
            <a:off x="10537532" y="977459"/>
            <a:ext cx="572014" cy="251434"/>
          </a:xfrm>
          <a:prstGeom prst="rect">
            <a:avLst/>
          </a:prstGeom>
          <a:noFill/>
        </p:spPr>
        <p:txBody>
          <a:bodyPr wrap="square" lIns="91440" tIns="45720" rIns="91440" rtlCol="0" anchor="t">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srgbClr val="000000"/>
                </a:solidFill>
                <a:effectLst/>
                <a:uLnTx/>
                <a:uFillTx/>
                <a:latin typeface="Arial" charset="0"/>
                <a:ea typeface="+mn-ea"/>
                <a:cs typeface="+mn-cs"/>
              </a:rPr>
              <a:t>Now</a:t>
            </a:r>
          </a:p>
        </p:txBody>
      </p:sp>
    </p:spTree>
    <p:extLst>
      <p:ext uri="{BB962C8B-B14F-4D97-AF65-F5344CB8AC3E}">
        <p14:creationId xmlns:p14="http://schemas.microsoft.com/office/powerpoint/2010/main" val="3585709937"/>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25BD7-95DB-4E97-9817-7D9C064ED40E}"/>
              </a:ext>
            </a:extLst>
          </p:cNvPr>
          <p:cNvSpPr>
            <a:spLocks noGrp="1"/>
          </p:cNvSpPr>
          <p:nvPr>
            <p:ph type="title"/>
          </p:nvPr>
        </p:nvSpPr>
        <p:spPr/>
        <p:txBody>
          <a:bodyPr/>
          <a:lstStyle/>
          <a:p>
            <a:r>
              <a:rPr lang="en-US">
                <a:latin typeface="Arial"/>
                <a:cs typeface="Arial"/>
              </a:rPr>
              <a:t>i.MX 8M Family: Scalable broad market Solutions</a:t>
            </a:r>
          </a:p>
        </p:txBody>
      </p:sp>
      <p:sp>
        <p:nvSpPr>
          <p:cNvPr id="83" name="Rectangle 82">
            <a:extLst>
              <a:ext uri="{FF2B5EF4-FFF2-40B4-BE49-F238E27FC236}">
                <a16:creationId xmlns:a16="http://schemas.microsoft.com/office/drawing/2014/main" id="{EA5AAF6B-486C-4FEF-B38D-A614FD93AC9A}"/>
              </a:ext>
            </a:extLst>
          </p:cNvPr>
          <p:cNvSpPr/>
          <p:nvPr/>
        </p:nvSpPr>
        <p:spPr>
          <a:xfrm>
            <a:off x="8781664" y="1625144"/>
            <a:ext cx="2889525" cy="4102822"/>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87" name="Rectangle 86">
            <a:extLst>
              <a:ext uri="{FF2B5EF4-FFF2-40B4-BE49-F238E27FC236}">
                <a16:creationId xmlns:a16="http://schemas.microsoft.com/office/drawing/2014/main" id="{7F749788-99F8-4C90-9ECF-E990B7A01B78}"/>
              </a:ext>
            </a:extLst>
          </p:cNvPr>
          <p:cNvSpPr/>
          <p:nvPr/>
        </p:nvSpPr>
        <p:spPr>
          <a:xfrm>
            <a:off x="525574" y="1625144"/>
            <a:ext cx="2257441" cy="4102822"/>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prstClr val="white"/>
              </a:solidFill>
              <a:effectLst/>
              <a:uLnTx/>
              <a:uFillTx/>
              <a:latin typeface="Arial"/>
              <a:ea typeface="+mn-ea"/>
              <a:cs typeface="+mn-cs"/>
            </a:endParaRPr>
          </a:p>
        </p:txBody>
      </p:sp>
      <p:sp>
        <p:nvSpPr>
          <p:cNvPr id="89" name="Rectangle 88">
            <a:extLst>
              <a:ext uri="{FF2B5EF4-FFF2-40B4-BE49-F238E27FC236}">
                <a16:creationId xmlns:a16="http://schemas.microsoft.com/office/drawing/2014/main" id="{150A883E-661E-4AE8-ADF8-D9D463441FFF}"/>
              </a:ext>
            </a:extLst>
          </p:cNvPr>
          <p:cNvSpPr/>
          <p:nvPr/>
        </p:nvSpPr>
        <p:spPr>
          <a:xfrm>
            <a:off x="2858804" y="1625144"/>
            <a:ext cx="5819824" cy="4102822"/>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0" i="0" u="none" strike="noStrike" kern="1200" cap="none" spc="0" normalizeH="0" baseline="0" noProof="0">
              <a:ln>
                <a:noFill/>
              </a:ln>
              <a:solidFill>
                <a:schemeClr val="tx1"/>
              </a:solidFill>
              <a:effectLst/>
              <a:uLnTx/>
              <a:uFillTx/>
              <a:latin typeface="Arial"/>
              <a:ea typeface="+mn-ea"/>
              <a:cs typeface="+mn-cs"/>
            </a:endParaRPr>
          </a:p>
        </p:txBody>
      </p:sp>
      <p:sp>
        <p:nvSpPr>
          <p:cNvPr id="90" name="Left-Right Arrow 36">
            <a:extLst>
              <a:ext uri="{FF2B5EF4-FFF2-40B4-BE49-F238E27FC236}">
                <a16:creationId xmlns:a16="http://schemas.microsoft.com/office/drawing/2014/main" id="{D2E819F0-E8B2-4FBE-ABC8-C36BE4F40C7D}"/>
              </a:ext>
            </a:extLst>
          </p:cNvPr>
          <p:cNvSpPr/>
          <p:nvPr/>
        </p:nvSpPr>
        <p:spPr>
          <a:xfrm>
            <a:off x="623575" y="5253138"/>
            <a:ext cx="10953292" cy="418898"/>
          </a:xfrm>
          <a:prstGeom prst="leftRightArrow">
            <a:avLst>
              <a:gd name="adj1" fmla="val 62116"/>
              <a:gd name="adj2" fmla="val 50000"/>
            </a:avLst>
          </a:prstGeom>
          <a:solidFill>
            <a:srgbClr val="0070C0"/>
          </a:solidFill>
          <a:ln w="9525" cap="flat" cmpd="sng" algn="ctr">
            <a:noFill/>
            <a:prstDash val="solid"/>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white"/>
                </a:solidFill>
                <a:effectLst/>
                <a:uLnTx/>
                <a:uFillTx/>
                <a:latin typeface="Arial"/>
                <a:ea typeface="+mn-ea"/>
                <a:cs typeface="+mn-cs"/>
              </a:rPr>
              <a:t>Software Compatible (including GPU Tools)</a:t>
            </a:r>
          </a:p>
        </p:txBody>
      </p:sp>
      <p:sp>
        <p:nvSpPr>
          <p:cNvPr id="91" name="Left-Right Arrow 35">
            <a:extLst>
              <a:ext uri="{FF2B5EF4-FFF2-40B4-BE49-F238E27FC236}">
                <a16:creationId xmlns:a16="http://schemas.microsoft.com/office/drawing/2014/main" id="{C0241FEB-C9AC-466A-94D3-A4B93ACF45C4}"/>
              </a:ext>
            </a:extLst>
          </p:cNvPr>
          <p:cNvSpPr/>
          <p:nvPr/>
        </p:nvSpPr>
        <p:spPr>
          <a:xfrm>
            <a:off x="624799" y="4324263"/>
            <a:ext cx="2158217" cy="370754"/>
          </a:xfrm>
          <a:prstGeom prst="leftRightArrow">
            <a:avLst>
              <a:gd name="adj1" fmla="val 62116"/>
              <a:gd name="adj2" fmla="val 50000"/>
            </a:avLst>
          </a:prstGeom>
          <a:solidFill>
            <a:schemeClr val="accent1"/>
          </a:solidFill>
          <a:ln w="9525" cap="flat" cmpd="sng" algn="ctr">
            <a:noFill/>
            <a:prstDash val="solid"/>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white"/>
                </a:solidFill>
                <a:effectLst/>
                <a:uLnTx/>
                <a:uFillTx/>
                <a:latin typeface="Arial"/>
                <a:ea typeface="+mn-ea"/>
                <a:cs typeface="+mn-cs"/>
              </a:rPr>
              <a:t>17x17 Package</a:t>
            </a:r>
          </a:p>
        </p:txBody>
      </p:sp>
      <p:sp>
        <p:nvSpPr>
          <p:cNvPr id="92" name="Left-Right Arrow 35">
            <a:extLst>
              <a:ext uri="{FF2B5EF4-FFF2-40B4-BE49-F238E27FC236}">
                <a16:creationId xmlns:a16="http://schemas.microsoft.com/office/drawing/2014/main" id="{D64C0643-A09D-4AB9-8390-D0F792B9BE6D}"/>
              </a:ext>
            </a:extLst>
          </p:cNvPr>
          <p:cNvSpPr/>
          <p:nvPr/>
        </p:nvSpPr>
        <p:spPr>
          <a:xfrm>
            <a:off x="2882240" y="4324263"/>
            <a:ext cx="4471539" cy="370754"/>
          </a:xfrm>
          <a:prstGeom prst="leftRightArrow">
            <a:avLst>
              <a:gd name="adj1" fmla="val 62116"/>
              <a:gd name="adj2" fmla="val 50000"/>
            </a:avLst>
          </a:prstGeom>
          <a:solidFill>
            <a:schemeClr val="accent1"/>
          </a:solidFill>
          <a:ln w="9525" cap="flat" cmpd="sng" algn="ctr">
            <a:noFill/>
            <a:prstDash val="solid"/>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white"/>
                </a:solidFill>
                <a:effectLst/>
                <a:uLnTx/>
                <a:uFillTx/>
                <a:latin typeface="Arial"/>
                <a:ea typeface="+mn-ea"/>
                <a:cs typeface="+mn-cs"/>
              </a:rPr>
              <a:t>Pin Compatible 14x14 Package</a:t>
            </a:r>
          </a:p>
        </p:txBody>
      </p:sp>
      <p:sp>
        <p:nvSpPr>
          <p:cNvPr id="93" name="Left-Right Arrow 35">
            <a:extLst>
              <a:ext uri="{FF2B5EF4-FFF2-40B4-BE49-F238E27FC236}">
                <a16:creationId xmlns:a16="http://schemas.microsoft.com/office/drawing/2014/main" id="{1B398D48-EB8E-45EE-B138-7F35FBADCE44}"/>
              </a:ext>
            </a:extLst>
          </p:cNvPr>
          <p:cNvSpPr/>
          <p:nvPr/>
        </p:nvSpPr>
        <p:spPr>
          <a:xfrm>
            <a:off x="8791210" y="4320768"/>
            <a:ext cx="2785658" cy="370754"/>
          </a:xfrm>
          <a:prstGeom prst="leftRightArrow">
            <a:avLst>
              <a:gd name="adj1" fmla="val 62116"/>
              <a:gd name="adj2" fmla="val 50000"/>
            </a:avLst>
          </a:prstGeom>
          <a:solidFill>
            <a:schemeClr val="accent1"/>
          </a:solidFill>
          <a:ln w="9525" cap="flat" cmpd="sng" algn="ctr">
            <a:noFill/>
            <a:prstDash val="solid"/>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200" b="0" i="0" u="none" strike="noStrike" kern="0" cap="none" spc="0" normalizeH="0" baseline="0" noProof="0">
                <a:ln>
                  <a:noFill/>
                </a:ln>
                <a:solidFill>
                  <a:prstClr val="white"/>
                </a:solidFill>
                <a:effectLst/>
                <a:uLnTx/>
                <a:uFillTx/>
                <a:latin typeface="Arial"/>
                <a:ea typeface="+mn-ea"/>
                <a:cs typeface="+mn-cs"/>
              </a:rPr>
              <a:t>15x15 Package</a:t>
            </a:r>
          </a:p>
        </p:txBody>
      </p:sp>
      <p:sp>
        <p:nvSpPr>
          <p:cNvPr id="94" name="Rectangle 93">
            <a:extLst>
              <a:ext uri="{FF2B5EF4-FFF2-40B4-BE49-F238E27FC236}">
                <a16:creationId xmlns:a16="http://schemas.microsoft.com/office/drawing/2014/main" id="{FDD43547-CE58-4D44-B4D1-43A79671C2AD}"/>
              </a:ext>
            </a:extLst>
          </p:cNvPr>
          <p:cNvSpPr/>
          <p:nvPr/>
        </p:nvSpPr>
        <p:spPr>
          <a:xfrm>
            <a:off x="416055" y="4629235"/>
            <a:ext cx="2575705" cy="592501"/>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Advanced Audio, Voice, 4K Video, HDR, 3D GPU w/ OpenCL, </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Broad Connectivity</a:t>
            </a:r>
          </a:p>
        </p:txBody>
      </p:sp>
      <p:sp>
        <p:nvSpPr>
          <p:cNvPr id="95" name="Rectangle 94">
            <a:extLst>
              <a:ext uri="{FF2B5EF4-FFF2-40B4-BE49-F238E27FC236}">
                <a16:creationId xmlns:a16="http://schemas.microsoft.com/office/drawing/2014/main" id="{FC60B129-415D-4B6D-8C92-3469C4779E59}"/>
              </a:ext>
            </a:extLst>
          </p:cNvPr>
          <p:cNvSpPr/>
          <p:nvPr/>
        </p:nvSpPr>
        <p:spPr>
          <a:xfrm>
            <a:off x="2882240" y="4619337"/>
            <a:ext cx="2325466" cy="592501"/>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Advanced Audio, Voice, HD Video (2-way), 3D GPU, Power Efficient 14FF</a:t>
            </a:r>
            <a:endParaRPr kumimoji="0" lang="x-none" sz="1100" b="0" i="0" u="none" strike="noStrike" kern="1200" cap="none" spc="0" normalizeH="0" baseline="0" noProof="0">
              <a:ln>
                <a:noFill/>
              </a:ln>
              <a:solidFill>
                <a:srgbClr val="000000"/>
              </a:solidFill>
              <a:effectLst/>
              <a:uLnTx/>
              <a:uFillTx/>
              <a:latin typeface="Arial"/>
              <a:ea typeface="+mn-ea"/>
              <a:cs typeface="+mn-cs"/>
            </a:endParaRPr>
          </a:p>
        </p:txBody>
      </p:sp>
      <p:sp>
        <p:nvSpPr>
          <p:cNvPr id="96" name="Rectangle 95">
            <a:extLst>
              <a:ext uri="{FF2B5EF4-FFF2-40B4-BE49-F238E27FC236}">
                <a16:creationId xmlns:a16="http://schemas.microsoft.com/office/drawing/2014/main" id="{D93C9894-422E-4F76-B25A-976DD92F044B}"/>
              </a:ext>
            </a:extLst>
          </p:cNvPr>
          <p:cNvSpPr/>
          <p:nvPr/>
        </p:nvSpPr>
        <p:spPr>
          <a:xfrm>
            <a:off x="5207707" y="4637601"/>
            <a:ext cx="2127541" cy="600164"/>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Low-Cost Audio, Voice, 3D GPU w/ OpenCL, Power Efficient 14FF</a:t>
            </a:r>
            <a:endParaRPr kumimoji="0" lang="x-none" sz="1100" b="0" i="0" u="none" strike="noStrike" kern="1200" cap="none" spc="0" normalizeH="0" baseline="0" noProof="0">
              <a:ln>
                <a:noFill/>
              </a:ln>
              <a:solidFill>
                <a:srgbClr val="000000"/>
              </a:solidFill>
              <a:effectLst/>
              <a:uLnTx/>
              <a:uFillTx/>
              <a:latin typeface="Arial"/>
              <a:ea typeface="+mn-ea"/>
              <a:cs typeface="+mn-cs"/>
            </a:endParaRPr>
          </a:p>
        </p:txBody>
      </p:sp>
      <p:sp>
        <p:nvSpPr>
          <p:cNvPr id="97" name="Rectangle 96">
            <a:extLst>
              <a:ext uri="{FF2B5EF4-FFF2-40B4-BE49-F238E27FC236}">
                <a16:creationId xmlns:a16="http://schemas.microsoft.com/office/drawing/2014/main" id="{989174D0-029A-4601-8E80-7D6813B9F7C2}"/>
              </a:ext>
            </a:extLst>
          </p:cNvPr>
          <p:cNvSpPr/>
          <p:nvPr/>
        </p:nvSpPr>
        <p:spPr>
          <a:xfrm>
            <a:off x="8572445" y="4559380"/>
            <a:ext cx="3224519" cy="769441"/>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i="0" strike="noStrike" kern="1200" cap="none" spc="0" normalizeH="0" baseline="0" noProof="0">
                <a:ln>
                  <a:noFill/>
                </a:ln>
                <a:effectLst/>
                <a:uLnTx/>
                <a:uFillTx/>
                <a:latin typeface="Arial"/>
                <a:ea typeface="+mn-ea"/>
                <a:cs typeface="+mn-cs"/>
              </a:rPr>
              <a:t>ML, Vision, Industrial IoT,</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i="0" strike="noStrike" kern="1200" cap="none" spc="0" normalizeH="0" baseline="0" noProof="0">
                <a:ln>
                  <a:noFill/>
                </a:ln>
                <a:effectLst/>
                <a:uLnTx/>
                <a:uFillTx/>
                <a:latin typeface="Arial"/>
                <a:ea typeface="+mn-ea"/>
                <a:cs typeface="+mn-cs"/>
              </a:rPr>
              <a:t> Advanced Multimedia, </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effectLst/>
                <a:uLnTx/>
                <a:uFillTx/>
                <a:latin typeface="Arial"/>
                <a:ea typeface="+mn-ea"/>
                <a:cs typeface="+mn-cs"/>
              </a:rPr>
              <a:t>Voice, HD Video (2-way), 3D GPU, Power Efficient 14FF</a:t>
            </a:r>
            <a:endParaRPr kumimoji="0" lang="x-none" sz="1100" b="0" i="0" u="none" strike="noStrike" kern="1200" cap="none" spc="0" normalizeH="0" baseline="0" noProof="0">
              <a:ln>
                <a:noFill/>
              </a:ln>
              <a:effectLst/>
              <a:uLnTx/>
              <a:uFillTx/>
              <a:latin typeface="Arial"/>
              <a:ea typeface="+mn-ea"/>
              <a:cs typeface="+mn-cs"/>
            </a:endParaRPr>
          </a:p>
        </p:txBody>
      </p:sp>
      <p:sp>
        <p:nvSpPr>
          <p:cNvPr id="98" name="Rectangle 97">
            <a:extLst>
              <a:ext uri="{FF2B5EF4-FFF2-40B4-BE49-F238E27FC236}">
                <a16:creationId xmlns:a16="http://schemas.microsoft.com/office/drawing/2014/main" id="{EB991665-0553-4727-A613-A0ECD8E0C921}"/>
              </a:ext>
            </a:extLst>
          </p:cNvPr>
          <p:cNvSpPr/>
          <p:nvPr/>
        </p:nvSpPr>
        <p:spPr>
          <a:xfrm>
            <a:off x="492480" y="3576332"/>
            <a:ext cx="1189926" cy="49771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i.MX 8M Quad</a:t>
            </a:r>
          </a:p>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i.MX 8M Dual</a:t>
            </a:r>
          </a:p>
        </p:txBody>
      </p:sp>
      <p:sp>
        <p:nvSpPr>
          <p:cNvPr id="99" name="Rectangle 98">
            <a:extLst>
              <a:ext uri="{FF2B5EF4-FFF2-40B4-BE49-F238E27FC236}">
                <a16:creationId xmlns:a16="http://schemas.microsoft.com/office/drawing/2014/main" id="{E43C328C-4870-418C-833F-03BC4ECE2DD9}"/>
              </a:ext>
            </a:extLst>
          </p:cNvPr>
          <p:cNvSpPr/>
          <p:nvPr/>
        </p:nvSpPr>
        <p:spPr>
          <a:xfrm>
            <a:off x="1787969" y="3576332"/>
            <a:ext cx="916588" cy="49771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i.MX 8M QuadLite</a:t>
            </a:r>
          </a:p>
        </p:txBody>
      </p:sp>
      <p:sp>
        <p:nvSpPr>
          <p:cNvPr id="100" name="Rectangle 99">
            <a:extLst>
              <a:ext uri="{FF2B5EF4-FFF2-40B4-BE49-F238E27FC236}">
                <a16:creationId xmlns:a16="http://schemas.microsoft.com/office/drawing/2014/main" id="{A95E1C69-36B7-445E-9B94-DC6A72F3620D}"/>
              </a:ext>
            </a:extLst>
          </p:cNvPr>
          <p:cNvSpPr/>
          <p:nvPr/>
        </p:nvSpPr>
        <p:spPr>
          <a:xfrm>
            <a:off x="2687737" y="3585132"/>
            <a:ext cx="1367752" cy="57352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i.MX 8M Mini</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Quad/Dual/Solo</a:t>
            </a:r>
          </a:p>
        </p:txBody>
      </p:sp>
      <p:sp>
        <p:nvSpPr>
          <p:cNvPr id="101" name="Rectangle 100">
            <a:extLst>
              <a:ext uri="{FF2B5EF4-FFF2-40B4-BE49-F238E27FC236}">
                <a16:creationId xmlns:a16="http://schemas.microsoft.com/office/drawing/2014/main" id="{375AD521-D90A-425B-B904-A5755AEE62F4}"/>
              </a:ext>
            </a:extLst>
          </p:cNvPr>
          <p:cNvSpPr/>
          <p:nvPr/>
        </p:nvSpPr>
        <p:spPr>
          <a:xfrm>
            <a:off x="3613412" y="3566435"/>
            <a:ext cx="2009640" cy="497711"/>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i.MX 8M Mini</a:t>
            </a:r>
          </a:p>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QuadLite/</a:t>
            </a:r>
          </a:p>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DualLite/</a:t>
            </a:r>
            <a:b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b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SoloLite</a:t>
            </a:r>
          </a:p>
        </p:txBody>
      </p:sp>
      <p:sp>
        <p:nvSpPr>
          <p:cNvPr id="102" name="Rectangle 101">
            <a:extLst>
              <a:ext uri="{FF2B5EF4-FFF2-40B4-BE49-F238E27FC236}">
                <a16:creationId xmlns:a16="http://schemas.microsoft.com/office/drawing/2014/main" id="{DE91AAE1-33AC-4018-B3F8-FBBA2A6F0797}"/>
              </a:ext>
            </a:extLst>
          </p:cNvPr>
          <p:cNvSpPr/>
          <p:nvPr/>
        </p:nvSpPr>
        <p:spPr>
          <a:xfrm>
            <a:off x="5148343" y="3627314"/>
            <a:ext cx="1173088" cy="57352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i.MX 8M Nano</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QuadDual/Solo</a:t>
            </a:r>
          </a:p>
        </p:txBody>
      </p:sp>
      <p:sp>
        <p:nvSpPr>
          <p:cNvPr id="103" name="Rectangle 102">
            <a:extLst>
              <a:ext uri="{FF2B5EF4-FFF2-40B4-BE49-F238E27FC236}">
                <a16:creationId xmlns:a16="http://schemas.microsoft.com/office/drawing/2014/main" id="{1AEDFF4D-725C-4571-8D18-8D760D41212A}"/>
              </a:ext>
            </a:extLst>
          </p:cNvPr>
          <p:cNvSpPr/>
          <p:nvPr/>
        </p:nvSpPr>
        <p:spPr>
          <a:xfrm>
            <a:off x="9068953" y="3585132"/>
            <a:ext cx="1103978" cy="57352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tx1"/>
                </a:solidFill>
                <a:effectLst/>
                <a:uLnTx/>
                <a:uFillTx/>
                <a:latin typeface="Arial"/>
                <a:ea typeface="+mn-ea"/>
                <a:cs typeface="Arial" pitchFamily="34" charset="0"/>
              </a:rPr>
              <a:t>i.MX 8M Plus</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tx1"/>
                </a:solidFill>
                <a:effectLst/>
                <a:uLnTx/>
                <a:uFillTx/>
                <a:latin typeface="Arial"/>
                <a:ea typeface="+mn-ea"/>
                <a:cs typeface="Arial" pitchFamily="34" charset="0"/>
              </a:rPr>
              <a:t>Quad/Dual</a:t>
            </a:r>
          </a:p>
        </p:txBody>
      </p:sp>
      <p:sp>
        <p:nvSpPr>
          <p:cNvPr id="104" name="Rectangle 103">
            <a:extLst>
              <a:ext uri="{FF2B5EF4-FFF2-40B4-BE49-F238E27FC236}">
                <a16:creationId xmlns:a16="http://schemas.microsoft.com/office/drawing/2014/main" id="{0012390C-2929-4A69-AA86-08AEDAE4E0AF}"/>
              </a:ext>
            </a:extLst>
          </p:cNvPr>
          <p:cNvSpPr/>
          <p:nvPr/>
        </p:nvSpPr>
        <p:spPr>
          <a:xfrm>
            <a:off x="10301592" y="3585132"/>
            <a:ext cx="1103978" cy="57352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tx1"/>
                </a:solidFill>
                <a:effectLst/>
                <a:uLnTx/>
                <a:uFillTx/>
                <a:latin typeface="Arial"/>
                <a:ea typeface="+mn-ea"/>
                <a:cs typeface="Arial" pitchFamily="34" charset="0"/>
              </a:rPr>
              <a:t>i.MX 8M Plus</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chemeClr val="tx1"/>
                </a:solidFill>
                <a:effectLst/>
                <a:uLnTx/>
                <a:uFillTx/>
                <a:latin typeface="Arial"/>
                <a:ea typeface="+mn-ea"/>
                <a:cs typeface="Arial" pitchFamily="34" charset="0"/>
              </a:rPr>
              <a:t>QuadLite</a:t>
            </a:r>
          </a:p>
        </p:txBody>
      </p:sp>
      <p:grpSp>
        <p:nvGrpSpPr>
          <p:cNvPr id="105" name="Group 104">
            <a:extLst>
              <a:ext uri="{FF2B5EF4-FFF2-40B4-BE49-F238E27FC236}">
                <a16:creationId xmlns:a16="http://schemas.microsoft.com/office/drawing/2014/main" id="{31B22043-87A7-4B41-843C-C89E44CFD0CE}"/>
              </a:ext>
            </a:extLst>
          </p:cNvPr>
          <p:cNvGrpSpPr/>
          <p:nvPr/>
        </p:nvGrpSpPr>
        <p:grpSpPr>
          <a:xfrm>
            <a:off x="772727" y="2843233"/>
            <a:ext cx="696691" cy="696454"/>
            <a:chOff x="879455" y="2714340"/>
            <a:chExt cx="768795" cy="768534"/>
          </a:xfrm>
        </p:grpSpPr>
        <p:sp>
          <p:nvSpPr>
            <p:cNvPr id="106" name="Rectangle 105">
              <a:extLst>
                <a:ext uri="{FF2B5EF4-FFF2-40B4-BE49-F238E27FC236}">
                  <a16:creationId xmlns:a16="http://schemas.microsoft.com/office/drawing/2014/main" id="{7817F601-2089-4515-AB9B-53E9AB223C4C}"/>
                </a:ext>
              </a:extLst>
            </p:cNvPr>
            <p:cNvSpPr/>
            <p:nvPr/>
          </p:nvSpPr>
          <p:spPr>
            <a:xfrm>
              <a:off x="879455" y="2714340"/>
              <a:ext cx="768795" cy="76853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prstClr val="white"/>
                </a:solidFill>
                <a:effectLst/>
                <a:uLnTx/>
                <a:uFillTx/>
                <a:latin typeface="Arial"/>
                <a:ea typeface="+mn-ea"/>
                <a:cs typeface="+mn-cs"/>
              </a:endParaRPr>
            </a:p>
          </p:txBody>
        </p:sp>
        <p:pic>
          <p:nvPicPr>
            <p:cNvPr id="107" name="Graphic 106">
              <a:extLst>
                <a:ext uri="{FF2B5EF4-FFF2-40B4-BE49-F238E27FC236}">
                  <a16:creationId xmlns:a16="http://schemas.microsoft.com/office/drawing/2014/main" id="{3FAD43D1-9226-4EE9-ADD4-A7B2CBDDC5F7}"/>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b="49841"/>
            <a:stretch/>
          </p:blipFill>
          <p:spPr>
            <a:xfrm>
              <a:off x="993586" y="2990156"/>
              <a:ext cx="540533" cy="216902"/>
            </a:xfrm>
            <a:prstGeom prst="rect">
              <a:avLst/>
            </a:prstGeom>
          </p:spPr>
        </p:pic>
      </p:grpSp>
      <p:grpSp>
        <p:nvGrpSpPr>
          <p:cNvPr id="108" name="Group 107">
            <a:extLst>
              <a:ext uri="{FF2B5EF4-FFF2-40B4-BE49-F238E27FC236}">
                <a16:creationId xmlns:a16="http://schemas.microsoft.com/office/drawing/2014/main" id="{FFF3D21E-0F9F-4E60-AC80-9BAB5CF2EAE2}"/>
              </a:ext>
            </a:extLst>
          </p:cNvPr>
          <p:cNvGrpSpPr/>
          <p:nvPr/>
        </p:nvGrpSpPr>
        <p:grpSpPr>
          <a:xfrm>
            <a:off x="1893717" y="2843233"/>
            <a:ext cx="696691" cy="696454"/>
            <a:chOff x="879455" y="2714340"/>
            <a:chExt cx="768795" cy="768534"/>
          </a:xfrm>
        </p:grpSpPr>
        <p:sp>
          <p:nvSpPr>
            <p:cNvPr id="109" name="Rectangle 108">
              <a:extLst>
                <a:ext uri="{FF2B5EF4-FFF2-40B4-BE49-F238E27FC236}">
                  <a16:creationId xmlns:a16="http://schemas.microsoft.com/office/drawing/2014/main" id="{BE106CF9-BA65-47F2-A477-D39FD72C69F8}"/>
                </a:ext>
              </a:extLst>
            </p:cNvPr>
            <p:cNvSpPr/>
            <p:nvPr/>
          </p:nvSpPr>
          <p:spPr>
            <a:xfrm>
              <a:off x="879455" y="2714340"/>
              <a:ext cx="768795" cy="76853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prstClr val="white"/>
                </a:solidFill>
                <a:effectLst/>
                <a:uLnTx/>
                <a:uFillTx/>
                <a:latin typeface="Arial"/>
                <a:ea typeface="+mn-ea"/>
                <a:cs typeface="+mn-cs"/>
              </a:endParaRPr>
            </a:p>
          </p:txBody>
        </p:sp>
        <p:pic>
          <p:nvPicPr>
            <p:cNvPr id="110" name="Graphic 109">
              <a:extLst>
                <a:ext uri="{FF2B5EF4-FFF2-40B4-BE49-F238E27FC236}">
                  <a16:creationId xmlns:a16="http://schemas.microsoft.com/office/drawing/2014/main" id="{E92DB2CE-FBC0-4045-9CFA-A8EF27FB18CF}"/>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b="49841"/>
            <a:stretch/>
          </p:blipFill>
          <p:spPr>
            <a:xfrm>
              <a:off x="993586" y="2990156"/>
              <a:ext cx="540533" cy="216902"/>
            </a:xfrm>
            <a:prstGeom prst="rect">
              <a:avLst/>
            </a:prstGeom>
          </p:spPr>
        </p:pic>
      </p:grpSp>
      <p:grpSp>
        <p:nvGrpSpPr>
          <p:cNvPr id="111" name="Group 110">
            <a:extLst>
              <a:ext uri="{FF2B5EF4-FFF2-40B4-BE49-F238E27FC236}">
                <a16:creationId xmlns:a16="http://schemas.microsoft.com/office/drawing/2014/main" id="{22348CF0-F1B4-4E49-B15F-3B283E47BB2A}"/>
              </a:ext>
            </a:extLst>
          </p:cNvPr>
          <p:cNvGrpSpPr/>
          <p:nvPr/>
        </p:nvGrpSpPr>
        <p:grpSpPr>
          <a:xfrm>
            <a:off x="3000208" y="2843233"/>
            <a:ext cx="696691" cy="696454"/>
            <a:chOff x="879455" y="2714340"/>
            <a:chExt cx="768795" cy="768534"/>
          </a:xfrm>
        </p:grpSpPr>
        <p:sp>
          <p:nvSpPr>
            <p:cNvPr id="112" name="Rectangle 111">
              <a:extLst>
                <a:ext uri="{FF2B5EF4-FFF2-40B4-BE49-F238E27FC236}">
                  <a16:creationId xmlns:a16="http://schemas.microsoft.com/office/drawing/2014/main" id="{C2F0B726-E297-4671-BE86-5772924CB4B4}"/>
                </a:ext>
              </a:extLst>
            </p:cNvPr>
            <p:cNvSpPr/>
            <p:nvPr/>
          </p:nvSpPr>
          <p:spPr>
            <a:xfrm>
              <a:off x="879455" y="2714340"/>
              <a:ext cx="768795" cy="76853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prstClr val="white"/>
                </a:solidFill>
                <a:effectLst/>
                <a:uLnTx/>
                <a:uFillTx/>
                <a:latin typeface="Arial"/>
                <a:ea typeface="+mn-ea"/>
                <a:cs typeface="+mn-cs"/>
              </a:endParaRPr>
            </a:p>
          </p:txBody>
        </p:sp>
        <p:pic>
          <p:nvPicPr>
            <p:cNvPr id="113" name="Graphic 112">
              <a:extLst>
                <a:ext uri="{FF2B5EF4-FFF2-40B4-BE49-F238E27FC236}">
                  <a16:creationId xmlns:a16="http://schemas.microsoft.com/office/drawing/2014/main" id="{5831CB78-E980-409C-82BB-686C43144221}"/>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b="49841"/>
            <a:stretch/>
          </p:blipFill>
          <p:spPr>
            <a:xfrm>
              <a:off x="993586" y="2990156"/>
              <a:ext cx="540533" cy="216902"/>
            </a:xfrm>
            <a:prstGeom prst="rect">
              <a:avLst/>
            </a:prstGeom>
          </p:spPr>
        </p:pic>
      </p:grpSp>
      <p:grpSp>
        <p:nvGrpSpPr>
          <p:cNvPr id="114" name="Group 113">
            <a:extLst>
              <a:ext uri="{FF2B5EF4-FFF2-40B4-BE49-F238E27FC236}">
                <a16:creationId xmlns:a16="http://schemas.microsoft.com/office/drawing/2014/main" id="{647896A9-3318-4CE4-B638-A6B733830EC9}"/>
              </a:ext>
            </a:extLst>
          </p:cNvPr>
          <p:cNvGrpSpPr/>
          <p:nvPr/>
        </p:nvGrpSpPr>
        <p:grpSpPr>
          <a:xfrm>
            <a:off x="4262972" y="2843233"/>
            <a:ext cx="696691" cy="696454"/>
            <a:chOff x="879455" y="2714340"/>
            <a:chExt cx="768795" cy="768534"/>
          </a:xfrm>
        </p:grpSpPr>
        <p:sp>
          <p:nvSpPr>
            <p:cNvPr id="115" name="Rectangle 114">
              <a:extLst>
                <a:ext uri="{FF2B5EF4-FFF2-40B4-BE49-F238E27FC236}">
                  <a16:creationId xmlns:a16="http://schemas.microsoft.com/office/drawing/2014/main" id="{68B6160A-EE6A-4510-8B4F-C2154CC41E1B}"/>
                </a:ext>
              </a:extLst>
            </p:cNvPr>
            <p:cNvSpPr/>
            <p:nvPr/>
          </p:nvSpPr>
          <p:spPr>
            <a:xfrm>
              <a:off x="879455" y="2714340"/>
              <a:ext cx="768795" cy="76853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prstClr val="white"/>
                </a:solidFill>
                <a:effectLst/>
                <a:uLnTx/>
                <a:uFillTx/>
                <a:latin typeface="Arial"/>
                <a:ea typeface="+mn-ea"/>
                <a:cs typeface="+mn-cs"/>
              </a:endParaRPr>
            </a:p>
          </p:txBody>
        </p:sp>
        <p:pic>
          <p:nvPicPr>
            <p:cNvPr id="116" name="Graphic 115">
              <a:extLst>
                <a:ext uri="{FF2B5EF4-FFF2-40B4-BE49-F238E27FC236}">
                  <a16:creationId xmlns:a16="http://schemas.microsoft.com/office/drawing/2014/main" id="{AA017C4D-B99D-4AEC-B359-E893384B8287}"/>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b="49841"/>
            <a:stretch/>
          </p:blipFill>
          <p:spPr>
            <a:xfrm>
              <a:off x="993586" y="2990156"/>
              <a:ext cx="540533" cy="216902"/>
            </a:xfrm>
            <a:prstGeom prst="rect">
              <a:avLst/>
            </a:prstGeom>
          </p:spPr>
        </p:pic>
      </p:grpSp>
      <p:grpSp>
        <p:nvGrpSpPr>
          <p:cNvPr id="117" name="Group 116">
            <a:extLst>
              <a:ext uri="{FF2B5EF4-FFF2-40B4-BE49-F238E27FC236}">
                <a16:creationId xmlns:a16="http://schemas.microsoft.com/office/drawing/2014/main" id="{075DD3BA-710A-4809-8F31-CB5083B21D2E}"/>
              </a:ext>
            </a:extLst>
          </p:cNvPr>
          <p:cNvGrpSpPr/>
          <p:nvPr/>
        </p:nvGrpSpPr>
        <p:grpSpPr>
          <a:xfrm>
            <a:off x="5441317" y="2852033"/>
            <a:ext cx="696691" cy="696454"/>
            <a:chOff x="879455" y="2714340"/>
            <a:chExt cx="768795" cy="768534"/>
          </a:xfrm>
        </p:grpSpPr>
        <p:sp>
          <p:nvSpPr>
            <p:cNvPr id="118" name="Rectangle 117">
              <a:extLst>
                <a:ext uri="{FF2B5EF4-FFF2-40B4-BE49-F238E27FC236}">
                  <a16:creationId xmlns:a16="http://schemas.microsoft.com/office/drawing/2014/main" id="{3DCA6C3C-A041-447B-B59E-AD9C9C39AB53}"/>
                </a:ext>
              </a:extLst>
            </p:cNvPr>
            <p:cNvSpPr/>
            <p:nvPr/>
          </p:nvSpPr>
          <p:spPr>
            <a:xfrm>
              <a:off x="879455" y="2714340"/>
              <a:ext cx="768795" cy="76853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prstClr val="white"/>
                </a:solidFill>
                <a:effectLst/>
                <a:uLnTx/>
                <a:uFillTx/>
                <a:latin typeface="Arial"/>
                <a:ea typeface="+mn-ea"/>
                <a:cs typeface="+mn-cs"/>
              </a:endParaRPr>
            </a:p>
          </p:txBody>
        </p:sp>
        <p:pic>
          <p:nvPicPr>
            <p:cNvPr id="119" name="Graphic 118">
              <a:extLst>
                <a:ext uri="{FF2B5EF4-FFF2-40B4-BE49-F238E27FC236}">
                  <a16:creationId xmlns:a16="http://schemas.microsoft.com/office/drawing/2014/main" id="{CF660540-7451-4693-8EFF-E01A05D886DA}"/>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b="49841"/>
            <a:stretch/>
          </p:blipFill>
          <p:spPr>
            <a:xfrm>
              <a:off x="993586" y="2990156"/>
              <a:ext cx="540533" cy="216902"/>
            </a:xfrm>
            <a:prstGeom prst="rect">
              <a:avLst/>
            </a:prstGeom>
          </p:spPr>
        </p:pic>
      </p:grpSp>
      <p:grpSp>
        <p:nvGrpSpPr>
          <p:cNvPr id="120" name="Group 119">
            <a:extLst>
              <a:ext uri="{FF2B5EF4-FFF2-40B4-BE49-F238E27FC236}">
                <a16:creationId xmlns:a16="http://schemas.microsoft.com/office/drawing/2014/main" id="{525DABE1-1C25-4967-B280-E0088AEF80F9}"/>
              </a:ext>
            </a:extLst>
          </p:cNvPr>
          <p:cNvGrpSpPr/>
          <p:nvPr/>
        </p:nvGrpSpPr>
        <p:grpSpPr>
          <a:xfrm>
            <a:off x="9243534" y="2852033"/>
            <a:ext cx="696691" cy="696454"/>
            <a:chOff x="879455" y="2714340"/>
            <a:chExt cx="768795" cy="768534"/>
          </a:xfrm>
        </p:grpSpPr>
        <p:sp>
          <p:nvSpPr>
            <p:cNvPr id="121" name="Rectangle 120">
              <a:extLst>
                <a:ext uri="{FF2B5EF4-FFF2-40B4-BE49-F238E27FC236}">
                  <a16:creationId xmlns:a16="http://schemas.microsoft.com/office/drawing/2014/main" id="{E5EA88DD-0CF3-4528-994A-C5AF4ECDA8EA}"/>
                </a:ext>
              </a:extLst>
            </p:cNvPr>
            <p:cNvSpPr/>
            <p:nvPr/>
          </p:nvSpPr>
          <p:spPr>
            <a:xfrm>
              <a:off x="879455" y="2714340"/>
              <a:ext cx="768795" cy="76853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prstClr val="white"/>
                </a:solidFill>
                <a:effectLst/>
                <a:uLnTx/>
                <a:uFillTx/>
                <a:latin typeface="Arial"/>
                <a:ea typeface="+mn-ea"/>
                <a:cs typeface="+mn-cs"/>
              </a:endParaRPr>
            </a:p>
          </p:txBody>
        </p:sp>
        <p:pic>
          <p:nvPicPr>
            <p:cNvPr id="122" name="Graphic 121">
              <a:extLst>
                <a:ext uri="{FF2B5EF4-FFF2-40B4-BE49-F238E27FC236}">
                  <a16:creationId xmlns:a16="http://schemas.microsoft.com/office/drawing/2014/main" id="{5986841A-8915-49D7-9284-8421A88CC99B}"/>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b="49841"/>
            <a:stretch/>
          </p:blipFill>
          <p:spPr>
            <a:xfrm>
              <a:off x="993586" y="2990156"/>
              <a:ext cx="540533" cy="216902"/>
            </a:xfrm>
            <a:prstGeom prst="rect">
              <a:avLst/>
            </a:prstGeom>
          </p:spPr>
        </p:pic>
      </p:grpSp>
      <p:grpSp>
        <p:nvGrpSpPr>
          <p:cNvPr id="123" name="Group 122">
            <a:extLst>
              <a:ext uri="{FF2B5EF4-FFF2-40B4-BE49-F238E27FC236}">
                <a16:creationId xmlns:a16="http://schemas.microsoft.com/office/drawing/2014/main" id="{6088CBB2-60A0-47AA-B87A-0994F27DA3D2}"/>
              </a:ext>
            </a:extLst>
          </p:cNvPr>
          <p:cNvGrpSpPr/>
          <p:nvPr/>
        </p:nvGrpSpPr>
        <p:grpSpPr>
          <a:xfrm>
            <a:off x="10487833" y="2852033"/>
            <a:ext cx="696691" cy="696454"/>
            <a:chOff x="879455" y="2714340"/>
            <a:chExt cx="768795" cy="768534"/>
          </a:xfrm>
        </p:grpSpPr>
        <p:sp>
          <p:nvSpPr>
            <p:cNvPr id="124" name="Rectangle 123">
              <a:extLst>
                <a:ext uri="{FF2B5EF4-FFF2-40B4-BE49-F238E27FC236}">
                  <a16:creationId xmlns:a16="http://schemas.microsoft.com/office/drawing/2014/main" id="{A9200876-42BC-4EA4-92AC-6874204ACFBC}"/>
                </a:ext>
              </a:extLst>
            </p:cNvPr>
            <p:cNvSpPr/>
            <p:nvPr/>
          </p:nvSpPr>
          <p:spPr>
            <a:xfrm>
              <a:off x="879455" y="2714340"/>
              <a:ext cx="768795" cy="76853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prstClr val="white"/>
                </a:solidFill>
                <a:effectLst/>
                <a:uLnTx/>
                <a:uFillTx/>
                <a:latin typeface="Arial"/>
                <a:ea typeface="+mn-ea"/>
                <a:cs typeface="+mn-cs"/>
              </a:endParaRPr>
            </a:p>
          </p:txBody>
        </p:sp>
        <p:pic>
          <p:nvPicPr>
            <p:cNvPr id="125" name="Graphic 124">
              <a:extLst>
                <a:ext uri="{FF2B5EF4-FFF2-40B4-BE49-F238E27FC236}">
                  <a16:creationId xmlns:a16="http://schemas.microsoft.com/office/drawing/2014/main" id="{07CE45F0-4DAA-4040-94E8-301147A8446B}"/>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b="49841"/>
            <a:stretch/>
          </p:blipFill>
          <p:spPr>
            <a:xfrm>
              <a:off x="993586" y="2990156"/>
              <a:ext cx="540533" cy="216902"/>
            </a:xfrm>
            <a:prstGeom prst="rect">
              <a:avLst/>
            </a:prstGeom>
          </p:spPr>
        </p:pic>
      </p:grpSp>
      <p:grpSp>
        <p:nvGrpSpPr>
          <p:cNvPr id="126" name="Group 125">
            <a:extLst>
              <a:ext uri="{FF2B5EF4-FFF2-40B4-BE49-F238E27FC236}">
                <a16:creationId xmlns:a16="http://schemas.microsoft.com/office/drawing/2014/main" id="{1FC51DC8-6D26-4F86-8415-24C81D58F253}"/>
              </a:ext>
            </a:extLst>
          </p:cNvPr>
          <p:cNvGrpSpPr/>
          <p:nvPr/>
        </p:nvGrpSpPr>
        <p:grpSpPr>
          <a:xfrm>
            <a:off x="830074" y="1826529"/>
            <a:ext cx="1611422" cy="510050"/>
            <a:chOff x="1441491" y="2408309"/>
            <a:chExt cx="1674458" cy="530002"/>
          </a:xfrm>
        </p:grpSpPr>
        <p:sp>
          <p:nvSpPr>
            <p:cNvPr id="127" name="Oval 126">
              <a:extLst>
                <a:ext uri="{FF2B5EF4-FFF2-40B4-BE49-F238E27FC236}">
                  <a16:creationId xmlns:a16="http://schemas.microsoft.com/office/drawing/2014/main" id="{6F05CE18-7113-4080-AFF4-4505FD2568C8}"/>
                </a:ext>
              </a:extLst>
            </p:cNvPr>
            <p:cNvSpPr/>
            <p:nvPr/>
          </p:nvSpPr>
          <p:spPr>
            <a:xfrm>
              <a:off x="1441491" y="2408309"/>
              <a:ext cx="530002" cy="530002"/>
            </a:xfrm>
            <a:prstGeom prst="ellipse">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A53</a:t>
              </a:r>
            </a:p>
          </p:txBody>
        </p:sp>
        <p:sp>
          <p:nvSpPr>
            <p:cNvPr id="128" name="Oval 127">
              <a:extLst>
                <a:ext uri="{FF2B5EF4-FFF2-40B4-BE49-F238E27FC236}">
                  <a16:creationId xmlns:a16="http://schemas.microsoft.com/office/drawing/2014/main" id="{AAF45978-6B8F-46AD-8659-A92D4DC2C9A6}"/>
                </a:ext>
              </a:extLst>
            </p:cNvPr>
            <p:cNvSpPr/>
            <p:nvPr/>
          </p:nvSpPr>
          <p:spPr>
            <a:xfrm>
              <a:off x="2013719" y="2408309"/>
              <a:ext cx="530002" cy="530002"/>
            </a:xfrm>
            <a:prstGeom prst="ellipse">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M4</a:t>
              </a:r>
            </a:p>
          </p:txBody>
        </p:sp>
        <p:sp>
          <p:nvSpPr>
            <p:cNvPr id="129" name="Oval 128">
              <a:extLst>
                <a:ext uri="{FF2B5EF4-FFF2-40B4-BE49-F238E27FC236}">
                  <a16:creationId xmlns:a16="http://schemas.microsoft.com/office/drawing/2014/main" id="{1724D2A3-7496-40B9-ABD9-E6E1D329585E}"/>
                </a:ext>
              </a:extLst>
            </p:cNvPr>
            <p:cNvSpPr/>
            <p:nvPr/>
          </p:nvSpPr>
          <p:spPr>
            <a:xfrm>
              <a:off x="2585947" y="2408309"/>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GPU</a:t>
              </a:r>
            </a:p>
          </p:txBody>
        </p:sp>
      </p:grpSp>
      <p:grpSp>
        <p:nvGrpSpPr>
          <p:cNvPr id="130" name="Group 129">
            <a:extLst>
              <a:ext uri="{FF2B5EF4-FFF2-40B4-BE49-F238E27FC236}">
                <a16:creationId xmlns:a16="http://schemas.microsoft.com/office/drawing/2014/main" id="{63DDE50F-EDE9-4C00-9248-8E8E680C8406}"/>
              </a:ext>
            </a:extLst>
          </p:cNvPr>
          <p:cNvGrpSpPr/>
          <p:nvPr/>
        </p:nvGrpSpPr>
        <p:grpSpPr>
          <a:xfrm>
            <a:off x="3044357" y="1835329"/>
            <a:ext cx="1611422" cy="510050"/>
            <a:chOff x="1441491" y="2408309"/>
            <a:chExt cx="1674458" cy="530002"/>
          </a:xfrm>
        </p:grpSpPr>
        <p:sp>
          <p:nvSpPr>
            <p:cNvPr id="131" name="Oval 130">
              <a:extLst>
                <a:ext uri="{FF2B5EF4-FFF2-40B4-BE49-F238E27FC236}">
                  <a16:creationId xmlns:a16="http://schemas.microsoft.com/office/drawing/2014/main" id="{703D10D7-4A8B-4981-BDD7-16A3AA5D9AB4}"/>
                </a:ext>
              </a:extLst>
            </p:cNvPr>
            <p:cNvSpPr/>
            <p:nvPr/>
          </p:nvSpPr>
          <p:spPr>
            <a:xfrm>
              <a:off x="1441491" y="2408309"/>
              <a:ext cx="530002" cy="530002"/>
            </a:xfrm>
            <a:prstGeom prst="ellipse">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A53</a:t>
              </a:r>
            </a:p>
          </p:txBody>
        </p:sp>
        <p:sp>
          <p:nvSpPr>
            <p:cNvPr id="132" name="Oval 131">
              <a:extLst>
                <a:ext uri="{FF2B5EF4-FFF2-40B4-BE49-F238E27FC236}">
                  <a16:creationId xmlns:a16="http://schemas.microsoft.com/office/drawing/2014/main" id="{1F43F7CE-012B-4B9D-900E-99D87A424EAA}"/>
                </a:ext>
              </a:extLst>
            </p:cNvPr>
            <p:cNvSpPr/>
            <p:nvPr/>
          </p:nvSpPr>
          <p:spPr>
            <a:xfrm>
              <a:off x="2013719" y="2408309"/>
              <a:ext cx="530002" cy="530002"/>
            </a:xfrm>
            <a:prstGeom prst="ellipse">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M4</a:t>
              </a:r>
            </a:p>
          </p:txBody>
        </p:sp>
        <p:sp>
          <p:nvSpPr>
            <p:cNvPr id="133" name="Oval 132">
              <a:extLst>
                <a:ext uri="{FF2B5EF4-FFF2-40B4-BE49-F238E27FC236}">
                  <a16:creationId xmlns:a16="http://schemas.microsoft.com/office/drawing/2014/main" id="{AA85D5F3-CCC8-4ACD-9B8A-AA77B2403FD2}"/>
                </a:ext>
              </a:extLst>
            </p:cNvPr>
            <p:cNvSpPr/>
            <p:nvPr/>
          </p:nvSpPr>
          <p:spPr>
            <a:xfrm>
              <a:off x="2585947" y="2408309"/>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GPU</a:t>
              </a:r>
            </a:p>
          </p:txBody>
        </p:sp>
      </p:grpSp>
      <p:grpSp>
        <p:nvGrpSpPr>
          <p:cNvPr id="134" name="Group 133">
            <a:extLst>
              <a:ext uri="{FF2B5EF4-FFF2-40B4-BE49-F238E27FC236}">
                <a16:creationId xmlns:a16="http://schemas.microsoft.com/office/drawing/2014/main" id="{277DEE96-6DB1-40E7-806E-8859D9FF14DE}"/>
              </a:ext>
            </a:extLst>
          </p:cNvPr>
          <p:cNvGrpSpPr/>
          <p:nvPr/>
        </p:nvGrpSpPr>
        <p:grpSpPr>
          <a:xfrm>
            <a:off x="6171693" y="1835329"/>
            <a:ext cx="1611422" cy="510050"/>
            <a:chOff x="1441491" y="2408309"/>
            <a:chExt cx="1674458" cy="530002"/>
          </a:xfrm>
        </p:grpSpPr>
        <p:sp>
          <p:nvSpPr>
            <p:cNvPr id="135" name="Oval 134">
              <a:extLst>
                <a:ext uri="{FF2B5EF4-FFF2-40B4-BE49-F238E27FC236}">
                  <a16:creationId xmlns:a16="http://schemas.microsoft.com/office/drawing/2014/main" id="{E457877F-3EE6-4850-A8BC-A452A256F3C4}"/>
                </a:ext>
              </a:extLst>
            </p:cNvPr>
            <p:cNvSpPr/>
            <p:nvPr/>
          </p:nvSpPr>
          <p:spPr>
            <a:xfrm>
              <a:off x="1441491" y="2408309"/>
              <a:ext cx="530002" cy="530002"/>
            </a:xfrm>
            <a:prstGeom prst="ellipse">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A53</a:t>
              </a:r>
            </a:p>
          </p:txBody>
        </p:sp>
        <p:sp>
          <p:nvSpPr>
            <p:cNvPr id="136" name="Oval 135">
              <a:extLst>
                <a:ext uri="{FF2B5EF4-FFF2-40B4-BE49-F238E27FC236}">
                  <a16:creationId xmlns:a16="http://schemas.microsoft.com/office/drawing/2014/main" id="{39BCF57A-B7AE-488F-B1EB-4BDD7B193B0A}"/>
                </a:ext>
              </a:extLst>
            </p:cNvPr>
            <p:cNvSpPr/>
            <p:nvPr/>
          </p:nvSpPr>
          <p:spPr>
            <a:xfrm>
              <a:off x="2013719" y="2408309"/>
              <a:ext cx="530002" cy="530002"/>
            </a:xfrm>
            <a:prstGeom prst="ellipse">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M7</a:t>
              </a:r>
            </a:p>
          </p:txBody>
        </p:sp>
        <p:sp>
          <p:nvSpPr>
            <p:cNvPr id="137" name="Oval 136">
              <a:extLst>
                <a:ext uri="{FF2B5EF4-FFF2-40B4-BE49-F238E27FC236}">
                  <a16:creationId xmlns:a16="http://schemas.microsoft.com/office/drawing/2014/main" id="{3BF6B034-0236-437B-814F-D1EEFA6DB8F0}"/>
                </a:ext>
              </a:extLst>
            </p:cNvPr>
            <p:cNvSpPr/>
            <p:nvPr/>
          </p:nvSpPr>
          <p:spPr>
            <a:xfrm>
              <a:off x="2585947" y="2408309"/>
              <a:ext cx="530002" cy="530002"/>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GPU</a:t>
              </a:r>
            </a:p>
          </p:txBody>
        </p:sp>
      </p:grpSp>
      <p:sp>
        <p:nvSpPr>
          <p:cNvPr id="138" name="Oval 137">
            <a:extLst>
              <a:ext uri="{FF2B5EF4-FFF2-40B4-BE49-F238E27FC236}">
                <a16:creationId xmlns:a16="http://schemas.microsoft.com/office/drawing/2014/main" id="{42801406-FCF0-4D61-B912-31E8C6128741}"/>
              </a:ext>
            </a:extLst>
          </p:cNvPr>
          <p:cNvSpPr/>
          <p:nvPr/>
        </p:nvSpPr>
        <p:spPr>
          <a:xfrm>
            <a:off x="8887042" y="1835329"/>
            <a:ext cx="510050" cy="510050"/>
          </a:xfrm>
          <a:prstGeom prst="ellipse">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A53</a:t>
            </a:r>
          </a:p>
        </p:txBody>
      </p:sp>
      <p:sp>
        <p:nvSpPr>
          <p:cNvPr id="139" name="Oval 138">
            <a:extLst>
              <a:ext uri="{FF2B5EF4-FFF2-40B4-BE49-F238E27FC236}">
                <a16:creationId xmlns:a16="http://schemas.microsoft.com/office/drawing/2014/main" id="{BCC4C80C-9CD9-4564-978D-BEA3B019003C}"/>
              </a:ext>
            </a:extLst>
          </p:cNvPr>
          <p:cNvSpPr/>
          <p:nvPr/>
        </p:nvSpPr>
        <p:spPr>
          <a:xfrm>
            <a:off x="9422552" y="1835329"/>
            <a:ext cx="510050" cy="510050"/>
          </a:xfrm>
          <a:prstGeom prst="ellipse">
            <a:avLst/>
          </a:prstGeom>
          <a:solidFill>
            <a:schemeClr val="accent2">
              <a:lumMod val="90000"/>
              <a:lumOff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M7</a:t>
            </a:r>
          </a:p>
        </p:txBody>
      </p:sp>
      <p:sp>
        <p:nvSpPr>
          <p:cNvPr id="140" name="Oval 139">
            <a:extLst>
              <a:ext uri="{FF2B5EF4-FFF2-40B4-BE49-F238E27FC236}">
                <a16:creationId xmlns:a16="http://schemas.microsoft.com/office/drawing/2014/main" id="{4A56CB24-3F92-4FF4-BB4A-4DFB9E81753C}"/>
              </a:ext>
            </a:extLst>
          </p:cNvPr>
          <p:cNvSpPr/>
          <p:nvPr/>
        </p:nvSpPr>
        <p:spPr>
          <a:xfrm>
            <a:off x="11029083" y="1835329"/>
            <a:ext cx="510050" cy="510050"/>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GPU</a:t>
            </a:r>
          </a:p>
        </p:txBody>
      </p:sp>
      <p:sp>
        <p:nvSpPr>
          <p:cNvPr id="141" name="Rectangle: Rounded Corners 140">
            <a:extLst>
              <a:ext uri="{FF2B5EF4-FFF2-40B4-BE49-F238E27FC236}">
                <a16:creationId xmlns:a16="http://schemas.microsoft.com/office/drawing/2014/main" id="{954167AA-67E2-4848-9C4C-EE44C46318C0}"/>
              </a:ext>
            </a:extLst>
          </p:cNvPr>
          <p:cNvSpPr/>
          <p:nvPr/>
        </p:nvSpPr>
        <p:spPr>
          <a:xfrm>
            <a:off x="583835" y="2446172"/>
            <a:ext cx="2103902" cy="26489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a:ea typeface="+mn-ea"/>
                <a:cs typeface="+mn-cs"/>
              </a:rPr>
              <a:t>Available NOW</a:t>
            </a:r>
          </a:p>
        </p:txBody>
      </p:sp>
      <p:sp>
        <p:nvSpPr>
          <p:cNvPr id="142" name="Rectangle: Rounded Corners 141">
            <a:extLst>
              <a:ext uri="{FF2B5EF4-FFF2-40B4-BE49-F238E27FC236}">
                <a16:creationId xmlns:a16="http://schemas.microsoft.com/office/drawing/2014/main" id="{400C212A-8550-49B0-8053-51DB3BEB0A28}"/>
              </a:ext>
            </a:extLst>
          </p:cNvPr>
          <p:cNvSpPr/>
          <p:nvPr/>
        </p:nvSpPr>
        <p:spPr>
          <a:xfrm>
            <a:off x="2928132" y="2454972"/>
            <a:ext cx="2103902" cy="26489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a:ea typeface="+mn-ea"/>
                <a:cs typeface="+mn-cs"/>
              </a:rPr>
              <a:t>Available NOW</a:t>
            </a:r>
          </a:p>
        </p:txBody>
      </p:sp>
      <p:sp>
        <p:nvSpPr>
          <p:cNvPr id="143" name="Rectangle: Rounded Corners 142">
            <a:extLst>
              <a:ext uri="{FF2B5EF4-FFF2-40B4-BE49-F238E27FC236}">
                <a16:creationId xmlns:a16="http://schemas.microsoft.com/office/drawing/2014/main" id="{54AA1E25-9F98-4491-A16D-9D987AD2E82E}"/>
              </a:ext>
            </a:extLst>
          </p:cNvPr>
          <p:cNvSpPr/>
          <p:nvPr/>
        </p:nvSpPr>
        <p:spPr>
          <a:xfrm>
            <a:off x="5352066" y="2463356"/>
            <a:ext cx="2103902" cy="264890"/>
          </a:xfrm>
          <a:prstGeom prst="roundRect">
            <a:avLst>
              <a:gd name="adj" fmla="val 50000"/>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a:ea typeface="+mn-ea"/>
                <a:cs typeface="+mn-cs"/>
              </a:rPr>
              <a:t>Available NOW</a:t>
            </a:r>
          </a:p>
        </p:txBody>
      </p:sp>
      <p:sp>
        <p:nvSpPr>
          <p:cNvPr id="144" name="Rectangle: Rounded Corners 143">
            <a:extLst>
              <a:ext uri="{FF2B5EF4-FFF2-40B4-BE49-F238E27FC236}">
                <a16:creationId xmlns:a16="http://schemas.microsoft.com/office/drawing/2014/main" id="{4657C1E5-4E4C-44CC-870F-A06D2571D290}"/>
              </a:ext>
            </a:extLst>
          </p:cNvPr>
          <p:cNvSpPr/>
          <p:nvPr/>
        </p:nvSpPr>
        <p:spPr>
          <a:xfrm>
            <a:off x="9161135" y="2454972"/>
            <a:ext cx="2103902" cy="264890"/>
          </a:xfrm>
          <a:prstGeom prst="roundRect">
            <a:avLst>
              <a:gd name="adj"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200" b="0" i="0" u="none" strike="noStrike" kern="1200" cap="none" spc="0" normalizeH="0" baseline="0" noProof="0">
                <a:ln>
                  <a:noFill/>
                </a:ln>
                <a:solidFill>
                  <a:prstClr val="white"/>
                </a:solidFill>
                <a:effectLst/>
                <a:uLnTx/>
                <a:uFillTx/>
                <a:latin typeface="Arial"/>
                <a:ea typeface="+mn-ea"/>
                <a:cs typeface="+mn-cs"/>
              </a:rPr>
              <a:t>1Q 2021</a:t>
            </a:r>
          </a:p>
        </p:txBody>
      </p:sp>
      <p:sp>
        <p:nvSpPr>
          <p:cNvPr id="145" name="TextBox 144">
            <a:extLst>
              <a:ext uri="{FF2B5EF4-FFF2-40B4-BE49-F238E27FC236}">
                <a16:creationId xmlns:a16="http://schemas.microsoft.com/office/drawing/2014/main" id="{0C2F0315-74F3-41D2-B28E-900D89391BC7}"/>
              </a:ext>
            </a:extLst>
          </p:cNvPr>
          <p:cNvSpPr txBox="1"/>
          <p:nvPr/>
        </p:nvSpPr>
        <p:spPr>
          <a:xfrm>
            <a:off x="5583354" y="1229450"/>
            <a:ext cx="2762083" cy="404315"/>
          </a:xfrm>
          <a:prstGeom prst="rect">
            <a:avLst/>
          </a:prstGeom>
          <a:noFill/>
        </p:spPr>
        <p:txBody>
          <a:bodyPr wrap="square" lIns="91440" tIns="45720" rIns="91440" rtlCol="0" anchor="t">
            <a:no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charset="0"/>
                <a:ea typeface="+mn-ea"/>
                <a:cs typeface="+mn-cs"/>
              </a:rPr>
              <a:t>i.MX 8M </a:t>
            </a:r>
            <a:r>
              <a:rPr kumimoji="0" lang="en-US" sz="1600" b="1" i="0" u="none" strike="noStrike" kern="1200" cap="none" spc="0" normalizeH="0" baseline="0" noProof="0">
                <a:ln>
                  <a:noFill/>
                </a:ln>
                <a:solidFill>
                  <a:srgbClr val="000000"/>
                </a:solidFill>
                <a:effectLst/>
                <a:uLnTx/>
                <a:uFillTx/>
                <a:latin typeface="Arial" charset="0"/>
                <a:ea typeface="+mn-ea"/>
                <a:cs typeface="+mn-cs"/>
              </a:rPr>
              <a:t>Nano</a:t>
            </a:r>
            <a:r>
              <a:rPr kumimoji="0" lang="en-US" sz="1600" b="0" i="0" u="none" strike="noStrike" kern="1200" cap="none" spc="0" normalizeH="0" baseline="0" noProof="0">
                <a:ln>
                  <a:noFill/>
                </a:ln>
                <a:solidFill>
                  <a:srgbClr val="000000"/>
                </a:solidFill>
                <a:effectLst/>
                <a:uLnTx/>
                <a:uFillTx/>
                <a:latin typeface="Arial" charset="0"/>
                <a:ea typeface="+mn-ea"/>
                <a:cs typeface="+mn-cs"/>
              </a:rPr>
              <a:t> Family</a:t>
            </a:r>
          </a:p>
        </p:txBody>
      </p:sp>
      <p:sp>
        <p:nvSpPr>
          <p:cNvPr id="146" name="TextBox 145">
            <a:extLst>
              <a:ext uri="{FF2B5EF4-FFF2-40B4-BE49-F238E27FC236}">
                <a16:creationId xmlns:a16="http://schemas.microsoft.com/office/drawing/2014/main" id="{8B8604B8-7AFD-48B6-BDA0-8C01F5FBC5F5}"/>
              </a:ext>
            </a:extLst>
          </p:cNvPr>
          <p:cNvSpPr txBox="1"/>
          <p:nvPr/>
        </p:nvSpPr>
        <p:spPr>
          <a:xfrm>
            <a:off x="2630635" y="1238070"/>
            <a:ext cx="2594173" cy="415280"/>
          </a:xfrm>
          <a:prstGeom prst="rect">
            <a:avLst/>
          </a:prstGeom>
          <a:noFill/>
        </p:spPr>
        <p:txBody>
          <a:bodyPr wrap="square" lIns="91440" tIns="45720" rIns="91440" rtlCol="0" anchor="t">
            <a:no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charset="0"/>
                <a:ea typeface="+mn-ea"/>
                <a:cs typeface="+mn-cs"/>
              </a:rPr>
              <a:t>i.MX 8M </a:t>
            </a:r>
            <a:r>
              <a:rPr kumimoji="0" lang="en-US" sz="1600" b="1" i="0" u="none" strike="noStrike" kern="1200" cap="none" spc="0" normalizeH="0" baseline="0" noProof="0">
                <a:ln>
                  <a:noFill/>
                </a:ln>
                <a:solidFill>
                  <a:srgbClr val="000000"/>
                </a:solidFill>
                <a:effectLst/>
                <a:uLnTx/>
                <a:uFillTx/>
                <a:latin typeface="Arial" charset="0"/>
                <a:ea typeface="+mn-ea"/>
                <a:cs typeface="+mn-cs"/>
              </a:rPr>
              <a:t>Mini</a:t>
            </a:r>
            <a:r>
              <a:rPr kumimoji="0" lang="en-US" sz="1600" b="0" i="0" u="none" strike="noStrike" kern="1200" cap="none" spc="0" normalizeH="0" baseline="0" noProof="0">
                <a:ln>
                  <a:noFill/>
                </a:ln>
                <a:solidFill>
                  <a:srgbClr val="000000"/>
                </a:solidFill>
                <a:effectLst/>
                <a:uLnTx/>
                <a:uFillTx/>
                <a:latin typeface="Arial" charset="0"/>
                <a:ea typeface="+mn-ea"/>
                <a:cs typeface="+mn-cs"/>
              </a:rPr>
              <a:t> Family</a:t>
            </a:r>
          </a:p>
        </p:txBody>
      </p:sp>
      <p:sp>
        <p:nvSpPr>
          <p:cNvPr id="147" name="TextBox 146">
            <a:extLst>
              <a:ext uri="{FF2B5EF4-FFF2-40B4-BE49-F238E27FC236}">
                <a16:creationId xmlns:a16="http://schemas.microsoft.com/office/drawing/2014/main" id="{2E86FD85-B922-479E-8599-258716E54A25}"/>
              </a:ext>
            </a:extLst>
          </p:cNvPr>
          <p:cNvSpPr txBox="1"/>
          <p:nvPr/>
        </p:nvSpPr>
        <p:spPr>
          <a:xfrm>
            <a:off x="167324" y="1229645"/>
            <a:ext cx="2936922" cy="393595"/>
          </a:xfrm>
          <a:prstGeom prst="rect">
            <a:avLst/>
          </a:prstGeom>
          <a:noFill/>
        </p:spPr>
        <p:txBody>
          <a:bodyPr wrap="square" lIns="91440" tIns="45720" rIns="91440" rtlCol="0" anchor="t">
            <a:no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charset="0"/>
                <a:ea typeface="+mn-ea"/>
                <a:cs typeface="+mn-cs"/>
              </a:rPr>
              <a:t>i.MX 8M </a:t>
            </a:r>
            <a:r>
              <a:rPr kumimoji="0" lang="en-US" sz="1600" b="1" i="0" u="none" strike="noStrike" kern="1200" cap="none" spc="0" normalizeH="0" baseline="0" noProof="0">
                <a:ln>
                  <a:noFill/>
                </a:ln>
                <a:solidFill>
                  <a:srgbClr val="000000"/>
                </a:solidFill>
                <a:effectLst/>
                <a:uLnTx/>
                <a:uFillTx/>
                <a:latin typeface="Arial" charset="0"/>
                <a:ea typeface="+mn-ea"/>
                <a:cs typeface="+mn-cs"/>
              </a:rPr>
              <a:t>Quad</a:t>
            </a:r>
            <a:r>
              <a:rPr kumimoji="0" lang="en-US" sz="1600" b="0" i="0" u="none" strike="noStrike" kern="1200" cap="none" spc="0" normalizeH="0" baseline="0" noProof="0">
                <a:ln>
                  <a:noFill/>
                </a:ln>
                <a:solidFill>
                  <a:srgbClr val="000000"/>
                </a:solidFill>
                <a:effectLst/>
                <a:uLnTx/>
                <a:uFillTx/>
                <a:latin typeface="Arial" charset="0"/>
                <a:ea typeface="+mn-ea"/>
                <a:cs typeface="+mn-cs"/>
              </a:rPr>
              <a:t> Family</a:t>
            </a:r>
          </a:p>
        </p:txBody>
      </p:sp>
      <p:sp>
        <p:nvSpPr>
          <p:cNvPr id="148" name="TextBox 147">
            <a:extLst>
              <a:ext uri="{FF2B5EF4-FFF2-40B4-BE49-F238E27FC236}">
                <a16:creationId xmlns:a16="http://schemas.microsoft.com/office/drawing/2014/main" id="{44978B66-9DC1-43D3-898D-F238E09612CD}"/>
              </a:ext>
            </a:extLst>
          </p:cNvPr>
          <p:cNvSpPr txBox="1"/>
          <p:nvPr/>
        </p:nvSpPr>
        <p:spPr>
          <a:xfrm>
            <a:off x="8817439" y="1263082"/>
            <a:ext cx="2762083" cy="404315"/>
          </a:xfrm>
          <a:prstGeom prst="rect">
            <a:avLst/>
          </a:prstGeom>
          <a:noFill/>
        </p:spPr>
        <p:txBody>
          <a:bodyPr wrap="square" lIns="91440" tIns="45720" rIns="91440" rtlCol="0" anchor="t">
            <a:no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effectLst/>
                <a:uLnTx/>
                <a:uFillTx/>
                <a:latin typeface="Arial" charset="0"/>
                <a:ea typeface="+mn-ea"/>
                <a:cs typeface="+mn-cs"/>
              </a:rPr>
              <a:t>i.MX 8M </a:t>
            </a:r>
            <a:r>
              <a:rPr kumimoji="0" lang="en-US" sz="1600" b="1" i="0" u="none" strike="noStrike" kern="1200" cap="none" spc="0" normalizeH="0" baseline="0" noProof="0">
                <a:ln>
                  <a:noFill/>
                </a:ln>
                <a:effectLst/>
                <a:uLnTx/>
                <a:uFillTx/>
                <a:latin typeface="Arial" charset="0"/>
                <a:ea typeface="+mn-ea"/>
                <a:cs typeface="+mn-cs"/>
              </a:rPr>
              <a:t>Plus</a:t>
            </a:r>
            <a:r>
              <a:rPr kumimoji="0" lang="en-US" sz="1600" b="0" i="0" u="none" strike="noStrike" kern="1200" cap="none" spc="0" normalizeH="0" baseline="0" noProof="0">
                <a:ln>
                  <a:noFill/>
                </a:ln>
                <a:effectLst/>
                <a:uLnTx/>
                <a:uFillTx/>
                <a:latin typeface="Arial" charset="0"/>
                <a:ea typeface="+mn-ea"/>
                <a:cs typeface="+mn-cs"/>
              </a:rPr>
              <a:t> Family</a:t>
            </a:r>
          </a:p>
        </p:txBody>
      </p:sp>
      <p:cxnSp>
        <p:nvCxnSpPr>
          <p:cNvPr id="149" name="Straight Connector 148">
            <a:extLst>
              <a:ext uri="{FF2B5EF4-FFF2-40B4-BE49-F238E27FC236}">
                <a16:creationId xmlns:a16="http://schemas.microsoft.com/office/drawing/2014/main" id="{478E8F3F-8B92-4C7E-9CAD-B8A683C41622}"/>
              </a:ext>
            </a:extLst>
          </p:cNvPr>
          <p:cNvCxnSpPr>
            <a:cxnSpLocks/>
          </p:cNvCxnSpPr>
          <p:nvPr/>
        </p:nvCxnSpPr>
        <p:spPr>
          <a:xfrm flipV="1">
            <a:off x="5250804" y="1835329"/>
            <a:ext cx="0" cy="1272322"/>
          </a:xfrm>
          <a:prstGeom prst="line">
            <a:avLst/>
          </a:prstGeom>
          <a:ln>
            <a:solidFill>
              <a:schemeClr val="bg2">
                <a:lumMod val="50000"/>
              </a:schemeClr>
            </a:solidFill>
            <a:prstDash val="sysDash"/>
          </a:ln>
        </p:spPr>
        <p:style>
          <a:lnRef idx="1">
            <a:schemeClr val="accent1"/>
          </a:lnRef>
          <a:fillRef idx="0">
            <a:schemeClr val="accent1"/>
          </a:fillRef>
          <a:effectRef idx="0">
            <a:schemeClr val="accent1"/>
          </a:effectRef>
          <a:fontRef idx="minor">
            <a:schemeClr val="tx1"/>
          </a:fontRef>
        </p:style>
      </p:cxnSp>
      <p:sp>
        <p:nvSpPr>
          <p:cNvPr id="150" name="Rectangle 149">
            <a:extLst>
              <a:ext uri="{FF2B5EF4-FFF2-40B4-BE49-F238E27FC236}">
                <a16:creationId xmlns:a16="http://schemas.microsoft.com/office/drawing/2014/main" id="{4ABBEFB3-AF8D-46C2-94D0-19D670C9A633}"/>
              </a:ext>
            </a:extLst>
          </p:cNvPr>
          <p:cNvSpPr/>
          <p:nvPr/>
        </p:nvSpPr>
        <p:spPr>
          <a:xfrm>
            <a:off x="682716" y="5863962"/>
            <a:ext cx="10854918" cy="395002"/>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srgbClr val="0070C0"/>
                </a:solidFill>
                <a:effectLst/>
                <a:uLnTx/>
                <a:uFillTx/>
                <a:latin typeface="Arial" charset="0"/>
                <a:ea typeface="+mn-ea"/>
                <a:cs typeface="+mn-cs"/>
              </a:rPr>
              <a:t>Scalable series of </a:t>
            </a:r>
            <a:r>
              <a:rPr kumimoji="0" lang="en-US" sz="2000" b="1" i="0" u="none" strike="noStrike" kern="1200" cap="none" spc="0" normalizeH="0" baseline="0" noProof="0">
                <a:ln>
                  <a:noFill/>
                </a:ln>
                <a:solidFill>
                  <a:srgbClr val="0070C0"/>
                </a:solidFill>
                <a:effectLst/>
                <a:uLnTx/>
                <a:uFillTx/>
                <a:latin typeface="Arial" charset="0"/>
                <a:ea typeface="+mn-ea"/>
                <a:cs typeface="+mn-cs"/>
              </a:rPr>
              <a:t>FOUR</a:t>
            </a:r>
            <a:r>
              <a:rPr kumimoji="0" lang="en-US" sz="2000" b="0" i="0" u="none" strike="noStrike" kern="1200" cap="none" spc="0" normalizeH="0" baseline="0" noProof="0">
                <a:ln>
                  <a:noFill/>
                </a:ln>
                <a:solidFill>
                  <a:srgbClr val="0070C0"/>
                </a:solidFill>
                <a:effectLst/>
                <a:uLnTx/>
                <a:uFillTx/>
                <a:latin typeface="Arial" charset="0"/>
                <a:ea typeface="+mn-ea"/>
                <a:cs typeface="+mn-cs"/>
              </a:rPr>
              <a:t> Arm V8 64-bit (/32-bit) based SoC Families</a:t>
            </a:r>
          </a:p>
        </p:txBody>
      </p:sp>
      <p:sp>
        <p:nvSpPr>
          <p:cNvPr id="151" name="Oval 150">
            <a:extLst>
              <a:ext uri="{FF2B5EF4-FFF2-40B4-BE49-F238E27FC236}">
                <a16:creationId xmlns:a16="http://schemas.microsoft.com/office/drawing/2014/main" id="{DF0CBA28-6E2F-4D2F-B0BA-2233A507A9F4}"/>
              </a:ext>
            </a:extLst>
          </p:cNvPr>
          <p:cNvSpPr/>
          <p:nvPr/>
        </p:nvSpPr>
        <p:spPr>
          <a:xfrm>
            <a:off x="10493573" y="1835329"/>
            <a:ext cx="510050" cy="510050"/>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DSP</a:t>
            </a:r>
          </a:p>
        </p:txBody>
      </p:sp>
      <p:sp>
        <p:nvSpPr>
          <p:cNvPr id="152" name="Oval 151">
            <a:extLst>
              <a:ext uri="{FF2B5EF4-FFF2-40B4-BE49-F238E27FC236}">
                <a16:creationId xmlns:a16="http://schemas.microsoft.com/office/drawing/2014/main" id="{9EE9D6F4-6805-49BE-B900-98E4875D83F6}"/>
              </a:ext>
            </a:extLst>
          </p:cNvPr>
          <p:cNvSpPr/>
          <p:nvPr/>
        </p:nvSpPr>
        <p:spPr>
          <a:xfrm>
            <a:off x="9958062" y="1831754"/>
            <a:ext cx="510050" cy="510050"/>
          </a:xfrm>
          <a:prstGeom prst="ellipse">
            <a:avLst/>
          </a:prstGeom>
          <a:solidFill>
            <a:srgbClr val="7030A0"/>
          </a:solidFill>
          <a:ln>
            <a:noFill/>
          </a:ln>
        </p:spPr>
        <p:style>
          <a:lnRef idx="2">
            <a:schemeClr val="accent1">
              <a:shade val="50000"/>
            </a:schemeClr>
          </a:lnRef>
          <a:fillRef idx="1">
            <a:schemeClr val="accent1"/>
          </a:fillRef>
          <a:effectRef idx="0">
            <a:schemeClr val="accent1"/>
          </a:effectRef>
          <a:fontRef idx="minor">
            <a:schemeClr val="lt1"/>
          </a:fontRef>
        </p:style>
        <p:txBody>
          <a:bodyPr lIns="45720" rIns="45720"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1100" b="0" i="0" u="none" strike="noStrike" kern="1200" cap="none" spc="0" normalizeH="0" baseline="0" noProof="0">
                <a:ln>
                  <a:noFill/>
                </a:ln>
                <a:solidFill>
                  <a:prstClr val="white"/>
                </a:solidFill>
                <a:effectLst/>
                <a:uLnTx/>
                <a:uFillTx/>
                <a:latin typeface="Arial Narrow" panose="020B0606020202030204" pitchFamily="34" charset="0"/>
                <a:ea typeface="+mn-ea"/>
                <a:cs typeface="+mn-cs"/>
              </a:rPr>
              <a:t>NPU</a:t>
            </a:r>
          </a:p>
        </p:txBody>
      </p:sp>
      <p:sp>
        <p:nvSpPr>
          <p:cNvPr id="153" name="Rectangle 152">
            <a:extLst>
              <a:ext uri="{FF2B5EF4-FFF2-40B4-BE49-F238E27FC236}">
                <a16:creationId xmlns:a16="http://schemas.microsoft.com/office/drawing/2014/main" id="{E7C3E1A9-914C-4E11-9626-9EAFBA9B4AA4}"/>
              </a:ext>
            </a:extLst>
          </p:cNvPr>
          <p:cNvSpPr/>
          <p:nvPr/>
        </p:nvSpPr>
        <p:spPr>
          <a:xfrm>
            <a:off x="6380358" y="3576332"/>
            <a:ext cx="1133688" cy="573525"/>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i.MX 8M Nano</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QuadLite/</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DualLite/</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SoloLite</a:t>
            </a:r>
          </a:p>
        </p:txBody>
      </p:sp>
      <p:grpSp>
        <p:nvGrpSpPr>
          <p:cNvPr id="154" name="Group 153">
            <a:extLst>
              <a:ext uri="{FF2B5EF4-FFF2-40B4-BE49-F238E27FC236}">
                <a16:creationId xmlns:a16="http://schemas.microsoft.com/office/drawing/2014/main" id="{E8C712BC-09EC-4F1C-BC12-3BC32F28E79C}"/>
              </a:ext>
            </a:extLst>
          </p:cNvPr>
          <p:cNvGrpSpPr/>
          <p:nvPr/>
        </p:nvGrpSpPr>
        <p:grpSpPr>
          <a:xfrm>
            <a:off x="6598856" y="2841121"/>
            <a:ext cx="696691" cy="696454"/>
            <a:chOff x="879455" y="2714340"/>
            <a:chExt cx="768795" cy="768534"/>
          </a:xfrm>
        </p:grpSpPr>
        <p:sp>
          <p:nvSpPr>
            <p:cNvPr id="155" name="Rectangle 154">
              <a:extLst>
                <a:ext uri="{FF2B5EF4-FFF2-40B4-BE49-F238E27FC236}">
                  <a16:creationId xmlns:a16="http://schemas.microsoft.com/office/drawing/2014/main" id="{80D9682C-30C5-45E0-8334-00BC064053D7}"/>
                </a:ext>
              </a:extLst>
            </p:cNvPr>
            <p:cNvSpPr/>
            <p:nvPr/>
          </p:nvSpPr>
          <p:spPr>
            <a:xfrm>
              <a:off x="879455" y="2714340"/>
              <a:ext cx="768795" cy="76853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prstClr val="white"/>
                </a:solidFill>
                <a:effectLst/>
                <a:uLnTx/>
                <a:uFillTx/>
                <a:latin typeface="Arial"/>
                <a:ea typeface="+mn-ea"/>
                <a:cs typeface="+mn-cs"/>
              </a:endParaRPr>
            </a:p>
          </p:txBody>
        </p:sp>
        <p:pic>
          <p:nvPicPr>
            <p:cNvPr id="156" name="Graphic 155">
              <a:extLst>
                <a:ext uri="{FF2B5EF4-FFF2-40B4-BE49-F238E27FC236}">
                  <a16:creationId xmlns:a16="http://schemas.microsoft.com/office/drawing/2014/main" id="{9DBE00A4-8F67-4919-87B2-6EC32DAF1228}"/>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b="49841"/>
            <a:stretch/>
          </p:blipFill>
          <p:spPr>
            <a:xfrm>
              <a:off x="993586" y="2990156"/>
              <a:ext cx="540533" cy="216902"/>
            </a:xfrm>
            <a:prstGeom prst="rect">
              <a:avLst/>
            </a:prstGeom>
          </p:spPr>
        </p:pic>
      </p:grpSp>
      <p:grpSp>
        <p:nvGrpSpPr>
          <p:cNvPr id="157" name="Group 156">
            <a:extLst>
              <a:ext uri="{FF2B5EF4-FFF2-40B4-BE49-F238E27FC236}">
                <a16:creationId xmlns:a16="http://schemas.microsoft.com/office/drawing/2014/main" id="{ABEED68D-129F-4381-A929-652D5FB56CCC}"/>
              </a:ext>
            </a:extLst>
          </p:cNvPr>
          <p:cNvGrpSpPr/>
          <p:nvPr/>
        </p:nvGrpSpPr>
        <p:grpSpPr>
          <a:xfrm>
            <a:off x="7783115" y="2853801"/>
            <a:ext cx="696691" cy="696454"/>
            <a:chOff x="879455" y="2714340"/>
            <a:chExt cx="768795" cy="768534"/>
          </a:xfrm>
        </p:grpSpPr>
        <p:sp>
          <p:nvSpPr>
            <p:cNvPr id="158" name="Rectangle 157">
              <a:extLst>
                <a:ext uri="{FF2B5EF4-FFF2-40B4-BE49-F238E27FC236}">
                  <a16:creationId xmlns:a16="http://schemas.microsoft.com/office/drawing/2014/main" id="{3118F97F-57AC-4FC0-A36F-CD49E0112FD1}"/>
                </a:ext>
              </a:extLst>
            </p:cNvPr>
            <p:cNvSpPr/>
            <p:nvPr/>
          </p:nvSpPr>
          <p:spPr>
            <a:xfrm>
              <a:off x="879455" y="2714340"/>
              <a:ext cx="768795" cy="768534"/>
            </a:xfrm>
            <a:prstGeom prst="rect">
              <a:avLst/>
            </a:prstGeom>
            <a:solidFill>
              <a:schemeClr val="tx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prstClr val="white"/>
                </a:solidFill>
                <a:effectLst/>
                <a:uLnTx/>
                <a:uFillTx/>
                <a:latin typeface="Arial"/>
                <a:ea typeface="+mn-ea"/>
                <a:cs typeface="+mn-cs"/>
              </a:endParaRPr>
            </a:p>
          </p:txBody>
        </p:sp>
        <p:pic>
          <p:nvPicPr>
            <p:cNvPr id="159" name="Graphic 158">
              <a:extLst>
                <a:ext uri="{FF2B5EF4-FFF2-40B4-BE49-F238E27FC236}">
                  <a16:creationId xmlns:a16="http://schemas.microsoft.com/office/drawing/2014/main" id="{E877AF65-36CC-46C2-B7AA-6D3E790D6DBA}"/>
                </a:ext>
              </a:extLst>
            </p:cNvPr>
            <p:cNvPicPr>
              <a:picLocks noChangeAspect="1"/>
            </p:cNvPicPr>
            <p:nvPr/>
          </p:nvPicPr>
          <p:blipFill rotWithShape="1">
            <a:blip r:embed="rId3" cstate="print">
              <a:extLst>
                <a:ext uri="{28A0092B-C50C-407E-A947-70E740481C1C}">
                  <a14:useLocalDpi xmlns:a14="http://schemas.microsoft.com/office/drawing/2010/main" val="0"/>
                </a:ext>
                <a:ext uri="{96DAC541-7B7A-43D3-8B79-37D633B846F1}">
                  <asvg:svgBlip xmlns:asvg="http://schemas.microsoft.com/office/drawing/2016/SVG/main" r:embed="rId4"/>
                </a:ext>
              </a:extLst>
            </a:blip>
            <a:srcRect b="49841"/>
            <a:stretch/>
          </p:blipFill>
          <p:spPr>
            <a:xfrm>
              <a:off x="993586" y="2990156"/>
              <a:ext cx="540533" cy="216902"/>
            </a:xfrm>
            <a:prstGeom prst="rect">
              <a:avLst/>
            </a:prstGeom>
          </p:spPr>
        </p:pic>
      </p:grpSp>
      <p:sp>
        <p:nvSpPr>
          <p:cNvPr id="160" name="Rectangle 159">
            <a:extLst>
              <a:ext uri="{FF2B5EF4-FFF2-40B4-BE49-F238E27FC236}">
                <a16:creationId xmlns:a16="http://schemas.microsoft.com/office/drawing/2014/main" id="{513BA049-A2D5-498F-B8F5-3BE09E84E2C6}"/>
              </a:ext>
            </a:extLst>
          </p:cNvPr>
          <p:cNvSpPr/>
          <p:nvPr/>
        </p:nvSpPr>
        <p:spPr>
          <a:xfrm>
            <a:off x="7546715" y="3537575"/>
            <a:ext cx="1133688" cy="786687"/>
          </a:xfrm>
          <a:prstGeom prst="rect">
            <a:avLst/>
          </a:prstGeom>
          <a:no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i.MX 8M Nano</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QuadUltraLite/</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DualUltraLite/</a:t>
            </a:r>
          </a:p>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Arial" pitchFamily="34" charset="0"/>
              </a:rPr>
              <a:t>SoloUltraLite</a:t>
            </a:r>
          </a:p>
        </p:txBody>
      </p:sp>
      <p:sp>
        <p:nvSpPr>
          <p:cNvPr id="161" name="Rectangle: Rounded Corners 160">
            <a:extLst>
              <a:ext uri="{FF2B5EF4-FFF2-40B4-BE49-F238E27FC236}">
                <a16:creationId xmlns:a16="http://schemas.microsoft.com/office/drawing/2014/main" id="{76A8AB83-071F-4DB6-99D6-BD3FF6F4137D}"/>
              </a:ext>
            </a:extLst>
          </p:cNvPr>
          <p:cNvSpPr/>
          <p:nvPr/>
        </p:nvSpPr>
        <p:spPr>
          <a:xfrm>
            <a:off x="7626677" y="2460466"/>
            <a:ext cx="1029212" cy="280606"/>
          </a:xfrm>
          <a:prstGeom prst="roundRect">
            <a:avLst>
              <a:gd name="adj" fmla="val 50000"/>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r>
              <a:rPr lang="en-US" sz="1200">
                <a:solidFill>
                  <a:prstClr val="white"/>
                </a:solidFill>
                <a:latin typeface="Arial"/>
              </a:rPr>
              <a:t>1Q</a:t>
            </a:r>
            <a:r>
              <a:rPr kumimoji="0" lang="en-US" sz="1200" b="0" i="0" u="none" strike="noStrike" kern="1200" cap="none" spc="0" normalizeH="0" baseline="0" noProof="0">
                <a:ln>
                  <a:noFill/>
                </a:ln>
                <a:solidFill>
                  <a:prstClr val="white"/>
                </a:solidFill>
                <a:effectLst/>
                <a:uLnTx/>
                <a:uFillTx/>
                <a:latin typeface="Arial"/>
                <a:ea typeface="+mn-ea"/>
                <a:cs typeface="+mn-cs"/>
              </a:rPr>
              <a:t> 2021</a:t>
            </a:r>
          </a:p>
        </p:txBody>
      </p:sp>
      <p:sp>
        <p:nvSpPr>
          <p:cNvPr id="162" name="Left-Right Arrow 35">
            <a:extLst>
              <a:ext uri="{FF2B5EF4-FFF2-40B4-BE49-F238E27FC236}">
                <a16:creationId xmlns:a16="http://schemas.microsoft.com/office/drawing/2014/main" id="{F242EB41-CC4E-465C-84CD-88EC6860EDEB}"/>
              </a:ext>
            </a:extLst>
          </p:cNvPr>
          <p:cNvSpPr/>
          <p:nvPr/>
        </p:nvSpPr>
        <p:spPr>
          <a:xfrm>
            <a:off x="7429568" y="4312832"/>
            <a:ext cx="1298449" cy="370754"/>
          </a:xfrm>
          <a:prstGeom prst="leftRightArrow">
            <a:avLst>
              <a:gd name="adj1" fmla="val 62116"/>
              <a:gd name="adj2" fmla="val 50000"/>
            </a:avLst>
          </a:prstGeom>
          <a:solidFill>
            <a:schemeClr val="accent1"/>
          </a:solidFill>
          <a:ln w="9525" cap="flat" cmpd="sng" algn="ctr">
            <a:noFill/>
            <a:prstDash val="solid"/>
          </a:ln>
          <a:effectLst/>
        </p:spPr>
        <p:txBody>
          <a:bodyPr rtlCol="0" anchor="ct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900" b="0" i="0" u="none" strike="noStrike" kern="0" cap="none" spc="0" normalizeH="0" baseline="0" noProof="0">
                <a:ln>
                  <a:noFill/>
                </a:ln>
                <a:solidFill>
                  <a:prstClr val="white"/>
                </a:solidFill>
                <a:effectLst/>
                <a:uLnTx/>
                <a:uFillTx/>
                <a:latin typeface="Arial"/>
                <a:ea typeface="+mn-ea"/>
                <a:cs typeface="+mn-cs"/>
              </a:rPr>
              <a:t>11x11 Package</a:t>
            </a:r>
          </a:p>
        </p:txBody>
      </p:sp>
      <p:sp>
        <p:nvSpPr>
          <p:cNvPr id="163" name="Rectangle 162">
            <a:extLst>
              <a:ext uri="{FF2B5EF4-FFF2-40B4-BE49-F238E27FC236}">
                <a16:creationId xmlns:a16="http://schemas.microsoft.com/office/drawing/2014/main" id="{FC43A311-86F5-4919-ADB6-5B60D7F66BC7}"/>
              </a:ext>
            </a:extLst>
          </p:cNvPr>
          <p:cNvSpPr/>
          <p:nvPr/>
        </p:nvSpPr>
        <p:spPr>
          <a:xfrm>
            <a:off x="7219667" y="4659583"/>
            <a:ext cx="1597772" cy="600164"/>
          </a:xfrm>
          <a:prstGeom prst="rect">
            <a:avLst/>
          </a:prstGeom>
        </p:spPr>
        <p:txBody>
          <a:bodyPr wrap="square">
            <a:spAutoFit/>
          </a:bodyPr>
          <a:lstStyle/>
          <a:p>
            <a:pPr marL="0" marR="0" lvl="0" indent="0" algn="ctr" defTabSz="914354"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a:ea typeface="+mn-ea"/>
                <a:cs typeface="+mn-cs"/>
              </a:rPr>
              <a:t>Low-Cost Edge Processing, Power Efficient 14FF</a:t>
            </a:r>
            <a:endParaRPr kumimoji="0" lang="x-none" sz="1100" b="0" i="0" u="none" strike="noStrike" kern="1200" cap="none" spc="0" normalizeH="0" baseline="0" noProof="0">
              <a:ln>
                <a:noFill/>
              </a:ln>
              <a:solidFill>
                <a:srgbClr val="000000"/>
              </a:solidFill>
              <a:effectLst/>
              <a:uLnTx/>
              <a:uFillTx/>
              <a:latin typeface="Arial"/>
              <a:ea typeface="+mn-ea"/>
              <a:cs typeface="+mn-cs"/>
            </a:endParaRPr>
          </a:p>
        </p:txBody>
      </p:sp>
      <p:sp>
        <p:nvSpPr>
          <p:cNvPr id="3" name="Rectangle: Rounded Corners 2">
            <a:extLst>
              <a:ext uri="{FF2B5EF4-FFF2-40B4-BE49-F238E27FC236}">
                <a16:creationId xmlns:a16="http://schemas.microsoft.com/office/drawing/2014/main" id="{427916C8-94F1-4EF6-B8EC-32F418CF77D0}"/>
              </a:ext>
            </a:extLst>
          </p:cNvPr>
          <p:cNvSpPr/>
          <p:nvPr/>
        </p:nvSpPr>
        <p:spPr>
          <a:xfrm>
            <a:off x="8751243" y="950976"/>
            <a:ext cx="2915183" cy="4776990"/>
          </a:xfrm>
          <a:prstGeom prst="roundRect">
            <a:avLst/>
          </a:prstGeom>
          <a:noFill/>
          <a:ln w="76200">
            <a:solidFill>
              <a:srgbClr val="FF9B09"/>
            </a:solidFill>
          </a:ln>
        </p:spPr>
        <p:style>
          <a:lnRef idx="0">
            <a:scrgbClr r="0" g="0" b="0"/>
          </a:lnRef>
          <a:fillRef idx="0">
            <a:scrgbClr r="0" g="0" b="0"/>
          </a:fillRef>
          <a:effectRef idx="0">
            <a:scrgbClr r="0" g="0" b="0"/>
          </a:effectRef>
          <a:fontRef idx="minor">
            <a:schemeClr val="lt1"/>
          </a:fontRef>
        </p:style>
        <p:txBody>
          <a:bodyPr lIns="182880" tIns="182880" rIns="182880" bIns="182880" rtlCol="0" anchor="t"/>
          <a:lstStyle/>
          <a:p>
            <a:pPr algn="l"/>
            <a:endParaRPr lang="en-US">
              <a:solidFill>
                <a:schemeClr val="bg1"/>
              </a:solidFill>
              <a:latin typeface="+mj-lt"/>
            </a:endParaRPr>
          </a:p>
        </p:txBody>
      </p:sp>
    </p:spTree>
    <p:extLst>
      <p:ext uri="{BB962C8B-B14F-4D97-AF65-F5344CB8AC3E}">
        <p14:creationId xmlns:p14="http://schemas.microsoft.com/office/powerpoint/2010/main" val="1143120105"/>
      </p:ext>
    </p:extLst>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i.MX 8M Family Comparison Chart</a:t>
            </a:r>
          </a:p>
        </p:txBody>
      </p:sp>
      <p:graphicFrame>
        <p:nvGraphicFramePr>
          <p:cNvPr id="11" name="Table 10">
            <a:extLst>
              <a:ext uri="{FF2B5EF4-FFF2-40B4-BE49-F238E27FC236}">
                <a16:creationId xmlns:a16="http://schemas.microsoft.com/office/drawing/2014/main" id="{7C3AB7E8-386C-485D-A26E-2F0713C63123}"/>
              </a:ext>
            </a:extLst>
          </p:cNvPr>
          <p:cNvGraphicFramePr>
            <a:graphicFrameLocks noGrp="1"/>
          </p:cNvGraphicFramePr>
          <p:nvPr>
            <p:extLst>
              <p:ext uri="{D42A27DB-BD31-4B8C-83A1-F6EECF244321}">
                <p14:modId xmlns:p14="http://schemas.microsoft.com/office/powerpoint/2010/main" val="3079603133"/>
              </p:ext>
            </p:extLst>
          </p:nvPr>
        </p:nvGraphicFramePr>
        <p:xfrm>
          <a:off x="449465" y="742984"/>
          <a:ext cx="11347760" cy="5457722"/>
        </p:xfrm>
        <a:graphic>
          <a:graphicData uri="http://schemas.openxmlformats.org/drawingml/2006/table">
            <a:tbl>
              <a:tblPr firstRow="1" firstCol="1">
                <a:tableStyleId>{125E5076-3810-47DD-B79F-674D7AD40C01}</a:tableStyleId>
              </a:tblPr>
              <a:tblGrid>
                <a:gridCol w="1003437">
                  <a:extLst>
                    <a:ext uri="{9D8B030D-6E8A-4147-A177-3AD203B41FA5}">
                      <a16:colId xmlns:a16="http://schemas.microsoft.com/office/drawing/2014/main" val="2233537297"/>
                    </a:ext>
                  </a:extLst>
                </a:gridCol>
                <a:gridCol w="1986131">
                  <a:extLst>
                    <a:ext uri="{9D8B030D-6E8A-4147-A177-3AD203B41FA5}">
                      <a16:colId xmlns:a16="http://schemas.microsoft.com/office/drawing/2014/main" val="1299832659"/>
                    </a:ext>
                  </a:extLst>
                </a:gridCol>
                <a:gridCol w="1972378">
                  <a:extLst>
                    <a:ext uri="{9D8B030D-6E8A-4147-A177-3AD203B41FA5}">
                      <a16:colId xmlns:a16="http://schemas.microsoft.com/office/drawing/2014/main" val="212559533"/>
                    </a:ext>
                  </a:extLst>
                </a:gridCol>
                <a:gridCol w="1947928">
                  <a:extLst>
                    <a:ext uri="{9D8B030D-6E8A-4147-A177-3AD203B41FA5}">
                      <a16:colId xmlns:a16="http://schemas.microsoft.com/office/drawing/2014/main" val="1629760340"/>
                    </a:ext>
                  </a:extLst>
                </a:gridCol>
                <a:gridCol w="2238321">
                  <a:extLst>
                    <a:ext uri="{9D8B030D-6E8A-4147-A177-3AD203B41FA5}">
                      <a16:colId xmlns:a16="http://schemas.microsoft.com/office/drawing/2014/main" val="556183226"/>
                    </a:ext>
                  </a:extLst>
                </a:gridCol>
                <a:gridCol w="2199565">
                  <a:extLst>
                    <a:ext uri="{9D8B030D-6E8A-4147-A177-3AD203B41FA5}">
                      <a16:colId xmlns:a16="http://schemas.microsoft.com/office/drawing/2014/main" val="2410884774"/>
                    </a:ext>
                  </a:extLst>
                </a:gridCol>
              </a:tblGrid>
              <a:tr h="239073">
                <a:tc>
                  <a:txBody>
                    <a:bodyPr/>
                    <a:lstStyle/>
                    <a:p>
                      <a:pPr algn="ctr" fontAlgn="ctr"/>
                      <a:r>
                        <a:rPr lang="en-US" sz="1000" b="1" u="none" strike="noStrike">
                          <a:solidFill>
                            <a:schemeClr val="accent2"/>
                          </a:solidFill>
                          <a:effectLst/>
                        </a:rPr>
                        <a:t>Product</a:t>
                      </a:r>
                      <a:endParaRPr lang="en-US" sz="1000" b="1" i="0" u="none" strike="noStrike">
                        <a:solidFill>
                          <a:schemeClr val="accent2"/>
                        </a:solidFill>
                        <a:effectLst/>
                        <a:latin typeface="+mj-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1000" b="1" u="none" strike="noStrike">
                          <a:solidFill>
                            <a:schemeClr val="accent2"/>
                          </a:solidFill>
                          <a:effectLst/>
                        </a:rPr>
                        <a:t>i.MX 8M Quad / Quad Lite</a:t>
                      </a:r>
                      <a:endParaRPr lang="en-US" sz="1000" b="1" i="0" u="none" strike="noStrike">
                        <a:solidFill>
                          <a:schemeClr val="accent2"/>
                        </a:solidFill>
                        <a:effectLst/>
                        <a:latin typeface="+mj-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1000" b="1" u="none" strike="noStrike">
                          <a:solidFill>
                            <a:schemeClr val="accent2"/>
                          </a:solidFill>
                          <a:effectLst/>
                        </a:rPr>
                        <a:t>i.MX 8M Mini / Mini Lite</a:t>
                      </a:r>
                      <a:endParaRPr lang="en-US" sz="1000" b="1" i="0" u="none" strike="noStrike">
                        <a:solidFill>
                          <a:schemeClr val="accent2"/>
                        </a:solidFill>
                        <a:effectLst/>
                        <a:latin typeface="+mj-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1000" b="1" u="none" strike="noStrike">
                          <a:solidFill>
                            <a:schemeClr val="accent2"/>
                          </a:solidFill>
                          <a:effectLst/>
                        </a:rPr>
                        <a:t>i.MX 8M Nano / Nano Lite</a:t>
                      </a:r>
                      <a:endParaRPr lang="en-US" sz="1000" b="1" i="0" u="none" strike="noStrike">
                        <a:solidFill>
                          <a:schemeClr val="accent2"/>
                        </a:solidFill>
                        <a:effectLst/>
                        <a:latin typeface="+mj-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1000" b="1" u="none" strike="noStrike">
                          <a:solidFill>
                            <a:schemeClr val="accent2"/>
                          </a:solidFill>
                          <a:effectLst/>
                        </a:rPr>
                        <a:t>i.MX 8M Nano </a:t>
                      </a:r>
                      <a:r>
                        <a:rPr lang="en-US" sz="1000" b="1" u="none" strike="noStrike" err="1">
                          <a:solidFill>
                            <a:schemeClr val="accent2"/>
                          </a:solidFill>
                          <a:effectLst/>
                        </a:rPr>
                        <a:t>UltraLite</a:t>
                      </a:r>
                      <a:endParaRPr lang="en-US" sz="1000" b="1" i="0" u="none" strike="noStrike">
                        <a:solidFill>
                          <a:schemeClr val="accent2"/>
                        </a:solidFill>
                        <a:effectLst/>
                        <a:latin typeface="+mj-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1000" b="1" u="none" strike="noStrike">
                          <a:solidFill>
                            <a:schemeClr val="accent2"/>
                          </a:solidFill>
                          <a:effectLst/>
                        </a:rPr>
                        <a:t>i.MX 8M Plus</a:t>
                      </a:r>
                      <a:endParaRPr lang="en-US" sz="1000" b="1" i="0" u="none" strike="noStrike">
                        <a:solidFill>
                          <a:schemeClr val="accent2"/>
                        </a:solidFill>
                        <a:effectLst/>
                        <a:latin typeface="+mj-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extLst>
                  <a:ext uri="{0D108BD9-81ED-4DB2-BD59-A6C34878D82A}">
                    <a16:rowId xmlns:a16="http://schemas.microsoft.com/office/drawing/2014/main" val="3834167905"/>
                  </a:ext>
                </a:extLst>
              </a:tr>
              <a:tr h="326201">
                <a:tc>
                  <a:txBody>
                    <a:bodyPr/>
                    <a:lstStyle/>
                    <a:p>
                      <a:pPr algn="ctr" fontAlgn="ctr"/>
                      <a:r>
                        <a:rPr lang="en-US" sz="1000" u="none" strike="noStrike">
                          <a:solidFill>
                            <a:schemeClr val="tx1"/>
                          </a:solidFill>
                          <a:effectLst/>
                        </a:rPr>
                        <a:t>Production Status</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u="none" strike="noStrike">
                          <a:effectLst/>
                        </a:rPr>
                        <a:t>Mass Production</a:t>
                      </a:r>
                      <a:endParaRPr lang="en-US" sz="900" b="0" i="0" u="none" strike="noStrike">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fontAlgn="ctr"/>
                      <a:r>
                        <a:rPr lang="en-US" sz="900" u="none" strike="noStrike">
                          <a:effectLst/>
                        </a:rPr>
                        <a:t>Mass Production</a:t>
                      </a:r>
                      <a:endParaRPr lang="en-US" sz="900" b="0" i="0" u="none" strike="noStrike">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fontAlgn="ctr"/>
                      <a:r>
                        <a:rPr lang="en-US" sz="900" u="none" strike="noStrike">
                          <a:effectLst/>
                        </a:rPr>
                        <a:t>Mass Production</a:t>
                      </a:r>
                      <a:endParaRPr lang="en-US" sz="900" b="0" i="0" u="none" strike="noStrike">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fontAlgn="ctr"/>
                      <a:r>
                        <a:rPr lang="en-US" sz="900" u="none" strike="noStrike">
                          <a:effectLst/>
                        </a:rPr>
                        <a:t>1Q2021</a:t>
                      </a:r>
                      <a:endParaRPr lang="en-US" sz="900" b="0" i="0" u="none" strike="noStrike">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tc>
                  <a:txBody>
                    <a:bodyPr/>
                    <a:lstStyle/>
                    <a:p>
                      <a:pPr algn="ctr" fontAlgn="ctr"/>
                      <a:r>
                        <a:rPr lang="en-US" sz="900" u="none" strike="noStrike">
                          <a:effectLst/>
                        </a:rPr>
                        <a:t>1Q2021</a:t>
                      </a:r>
                      <a:endParaRPr lang="en-US" sz="900" b="0" i="0" u="none" strike="noStrike">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4"/>
                    </a:solidFill>
                  </a:tcPr>
                </a:tc>
                <a:extLst>
                  <a:ext uri="{0D108BD9-81ED-4DB2-BD59-A6C34878D82A}">
                    <a16:rowId xmlns:a16="http://schemas.microsoft.com/office/drawing/2014/main" val="1325285839"/>
                  </a:ext>
                </a:extLst>
              </a:tr>
              <a:tr h="230536">
                <a:tc>
                  <a:txBody>
                    <a:bodyPr/>
                    <a:lstStyle/>
                    <a:p>
                      <a:pPr algn="ctr" fontAlgn="ctr"/>
                      <a:r>
                        <a:rPr lang="en-US" sz="1000" u="none" strike="noStrike">
                          <a:solidFill>
                            <a:schemeClr val="tx1"/>
                          </a:solidFill>
                          <a:effectLst/>
                        </a:rPr>
                        <a:t>Main CPU</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u="none" strike="noStrike">
                          <a:solidFill>
                            <a:schemeClr val="tx1"/>
                          </a:solidFill>
                          <a:effectLst/>
                        </a:rPr>
                        <a:t>2-4xA53 1.5GHz, 1MB L2</a:t>
                      </a:r>
                      <a:endParaRPr lang="en-US" sz="9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b="1" u="none" strike="noStrike">
                          <a:effectLst/>
                        </a:rPr>
                        <a:t>1-4xA53 1.8GHz, 512KB L2</a:t>
                      </a:r>
                      <a:endParaRPr lang="en-US" sz="900" b="1" i="0" u="none" strike="noStrike">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u="none" strike="noStrike">
                          <a:solidFill>
                            <a:schemeClr val="tx1"/>
                          </a:solidFill>
                          <a:effectLst/>
                        </a:rPr>
                        <a:t>1-4xA53 1.5GHz, 512KB L2</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1-4xA53 1.4GHz, 512KB L2</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b="1" u="none" strike="noStrike">
                          <a:effectLst/>
                        </a:rPr>
                        <a:t>2-4xA53 1.8GHz, 512KB L2</a:t>
                      </a:r>
                      <a:endParaRPr lang="en-US" sz="900" b="1" i="0" u="none" strike="noStrike">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319046684"/>
                  </a:ext>
                </a:extLst>
              </a:tr>
              <a:tr h="239073">
                <a:tc>
                  <a:txBody>
                    <a:bodyPr/>
                    <a:lstStyle/>
                    <a:p>
                      <a:pPr algn="ctr" fontAlgn="ctr"/>
                      <a:r>
                        <a:rPr lang="en-US" sz="1000" u="none" strike="noStrike">
                          <a:solidFill>
                            <a:schemeClr val="tx1"/>
                          </a:solidFill>
                          <a:effectLst/>
                        </a:rPr>
                        <a:t>MCU/DSP</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u="none" strike="noStrike">
                          <a:solidFill>
                            <a:schemeClr val="tx1"/>
                          </a:solidFill>
                          <a:effectLst/>
                        </a:rPr>
                        <a:t>M4 266MHz</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M4 400MHz</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M7 up to 750MHz</a:t>
                      </a:r>
                      <a:endParaRPr lang="en-US" sz="9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M7 up to 750MHz</a:t>
                      </a:r>
                      <a:endParaRPr lang="en-US" sz="9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b="1" u="none" strike="noStrike">
                          <a:effectLst/>
                        </a:rPr>
                        <a:t>M7 800MHz, </a:t>
                      </a:r>
                      <a:r>
                        <a:rPr lang="en-US" sz="900" b="1" u="none" strike="noStrike" err="1">
                          <a:effectLst/>
                        </a:rPr>
                        <a:t>HiF</a:t>
                      </a:r>
                      <a:r>
                        <a:rPr lang="en-US" sz="900" b="1" u="none" strike="noStrike">
                          <a:effectLst/>
                        </a:rPr>
                        <a:t> i4 800 MHz</a:t>
                      </a:r>
                      <a:endParaRPr lang="en-US" sz="900" b="1" i="0" u="none" strike="noStrike">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712026280"/>
                  </a:ext>
                </a:extLst>
              </a:tr>
              <a:tr h="363360">
                <a:tc>
                  <a:txBody>
                    <a:bodyPr/>
                    <a:lstStyle/>
                    <a:p>
                      <a:pPr algn="ctr" fontAlgn="ctr"/>
                      <a:r>
                        <a:rPr lang="en-US" sz="1000" u="none" strike="noStrike">
                          <a:solidFill>
                            <a:schemeClr val="tx1"/>
                          </a:solidFill>
                          <a:effectLst/>
                        </a:rPr>
                        <a:t>DDR</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u="none" strike="noStrike">
                          <a:solidFill>
                            <a:schemeClr val="tx1"/>
                          </a:solidFill>
                          <a:effectLst/>
                        </a:rPr>
                        <a:t>x16 or x32 LPDDR4/DDR4/DDR3L</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x16 or x32 LPDDR4/DDR4/DDR3L</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x16 LPDDR4/DDR4/DDR3L</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x16 LPDDR4/DDR4/DDR3L</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900" b="1" u="none" strike="noStrike">
                          <a:effectLst/>
                        </a:rPr>
                        <a:t>x32 LPDDR4/DDR4 </a:t>
                      </a:r>
                    </a:p>
                    <a:p>
                      <a:pPr algn="ctr"/>
                      <a:r>
                        <a:rPr lang="en-US" sz="900" b="1" u="none" strike="noStrike">
                          <a:effectLst/>
                        </a:rPr>
                        <a:t>Inline ECC</a:t>
                      </a:r>
                      <a:endParaRPr lang="en-US" sz="900" b="1" i="0" u="none" strike="noStrike">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513794956"/>
                  </a:ext>
                </a:extLst>
              </a:tr>
              <a:tr h="581931">
                <a:tc>
                  <a:txBody>
                    <a:bodyPr/>
                    <a:lstStyle/>
                    <a:p>
                      <a:pPr algn="ctr" fontAlgn="ctr"/>
                      <a:r>
                        <a:rPr lang="en-US" sz="1000" u="none" strike="noStrike">
                          <a:solidFill>
                            <a:schemeClr val="tx1"/>
                          </a:solidFill>
                          <a:effectLst/>
                        </a:rPr>
                        <a:t>GPU</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u="none" strike="noStrike">
                          <a:solidFill>
                            <a:schemeClr val="tx1"/>
                          </a:solidFill>
                          <a:effectLst/>
                        </a:rPr>
                        <a:t>3D – GC7000L</a:t>
                      </a:r>
                    </a:p>
                    <a:p>
                      <a:pPr algn="ctr" fontAlgn="ctr"/>
                      <a:r>
                        <a:rPr lang="en-US" sz="900" u="none" strike="noStrike">
                          <a:solidFill>
                            <a:schemeClr val="tx1"/>
                          </a:solidFill>
                          <a:effectLst/>
                        </a:rPr>
                        <a:t>(OpenGL® ES 2.1/3.0/3.1, </a:t>
                      </a:r>
                    </a:p>
                    <a:p>
                      <a:pPr algn="ctr" fontAlgn="ctr"/>
                      <a:r>
                        <a:rPr lang="en-US" sz="900" u="none" strike="noStrike">
                          <a:solidFill>
                            <a:schemeClr val="tx1"/>
                          </a:solidFill>
                          <a:effectLst/>
                        </a:rPr>
                        <a:t>OpenCL™ 1.2, Vulkan®)</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2D – GC320</a:t>
                      </a:r>
                    </a:p>
                    <a:p>
                      <a:pPr algn="ctr" fontAlgn="ctr"/>
                      <a:r>
                        <a:rPr lang="en-US" sz="900" u="none" strike="noStrike">
                          <a:solidFill>
                            <a:schemeClr val="tx1"/>
                          </a:solidFill>
                          <a:effectLst/>
                        </a:rPr>
                        <a:t>3D – GC </a:t>
                      </a:r>
                      <a:r>
                        <a:rPr lang="en-US" sz="900" u="none" strike="noStrike" err="1">
                          <a:solidFill>
                            <a:schemeClr val="tx1"/>
                          </a:solidFill>
                          <a:effectLst/>
                        </a:rPr>
                        <a:t>NanoULTRA</a:t>
                      </a:r>
                      <a:endParaRPr lang="en-US" sz="900" u="none" strike="noStrike">
                        <a:solidFill>
                          <a:schemeClr val="tx1"/>
                        </a:solidFill>
                        <a:effectLst/>
                      </a:endParaRPr>
                    </a:p>
                    <a:p>
                      <a:pPr algn="ctr" fontAlgn="ctr"/>
                      <a:r>
                        <a:rPr lang="en-US" sz="900" u="none" strike="noStrike">
                          <a:solidFill>
                            <a:schemeClr val="tx1"/>
                          </a:solidFill>
                          <a:effectLst/>
                        </a:rPr>
                        <a:t>(OpenGL ES 2.1)</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GC7000UL</a:t>
                      </a:r>
                    </a:p>
                    <a:p>
                      <a:pPr algn="ctr" fontAlgn="ctr"/>
                      <a:r>
                        <a:rPr lang="en-US" sz="900" u="none" strike="noStrike">
                          <a:solidFill>
                            <a:schemeClr val="tx1"/>
                          </a:solidFill>
                          <a:effectLst/>
                        </a:rPr>
                        <a:t>(OpenGL ES 2.1/3.0/3.1, </a:t>
                      </a:r>
                    </a:p>
                    <a:p>
                      <a:pPr algn="ctr" fontAlgn="ctr"/>
                      <a:r>
                        <a:rPr lang="en-US" sz="900" u="none" strike="noStrike">
                          <a:solidFill>
                            <a:schemeClr val="tx1"/>
                          </a:solidFill>
                          <a:effectLst/>
                        </a:rPr>
                        <a:t>OpenCL 1.2, Vulkan)</a:t>
                      </a:r>
                      <a:endParaRPr lang="en-US" sz="900" b="0" i="0" u="none" strike="noStrike">
                        <a:solidFill>
                          <a:schemeClr val="tx1"/>
                        </a:solidFill>
                        <a:effectLst/>
                        <a:latin typeface="+mn-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a:t>
                      </a:r>
                      <a:endParaRPr lang="en-US" sz="900" b="0" i="0" u="none" strike="noStrike">
                        <a:solidFill>
                          <a:schemeClr val="tx1"/>
                        </a:solidFill>
                        <a:effectLst/>
                        <a:latin typeface="+mn-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2D - GC520L</a:t>
                      </a:r>
                    </a:p>
                    <a:p>
                      <a:pPr algn="ctr" fontAlgn="ctr"/>
                      <a:r>
                        <a:rPr lang="en-US" sz="900" u="none" strike="noStrike">
                          <a:solidFill>
                            <a:schemeClr val="tx1"/>
                          </a:solidFill>
                          <a:effectLst/>
                        </a:rPr>
                        <a:t>3D – GC7000UL</a:t>
                      </a:r>
                    </a:p>
                    <a:p>
                      <a:pPr algn="ctr" fontAlgn="ctr"/>
                      <a:r>
                        <a:rPr lang="en-US" sz="900" u="none" strike="noStrike">
                          <a:solidFill>
                            <a:schemeClr val="tx1"/>
                          </a:solidFill>
                          <a:effectLst/>
                        </a:rPr>
                        <a:t>(OpenGL ES 2.1/3.0/3.1, </a:t>
                      </a:r>
                    </a:p>
                    <a:p>
                      <a:pPr algn="ctr" fontAlgn="ctr"/>
                      <a:r>
                        <a:rPr lang="en-US" sz="900" u="none" strike="noStrike">
                          <a:solidFill>
                            <a:schemeClr val="tx1"/>
                          </a:solidFill>
                          <a:effectLst/>
                        </a:rPr>
                        <a:t>OpenCL 1.2, Vulkan)</a:t>
                      </a:r>
                      <a:endParaRPr lang="en-US" sz="900" b="0" i="0" u="none" strike="noStrike">
                        <a:solidFill>
                          <a:schemeClr val="tx1"/>
                        </a:solidFill>
                        <a:effectLst/>
                        <a:latin typeface="+mn-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40309726"/>
                  </a:ext>
                </a:extLst>
              </a:tr>
              <a:tr h="230536">
                <a:tc>
                  <a:txBody>
                    <a:bodyPr/>
                    <a:lstStyle/>
                    <a:p>
                      <a:pPr algn="ctr" fontAlgn="ctr"/>
                      <a:r>
                        <a:rPr lang="en-US" sz="1000" u="none" strike="noStrike">
                          <a:solidFill>
                            <a:schemeClr val="tx1"/>
                          </a:solidFill>
                          <a:effectLst/>
                        </a:rPr>
                        <a:t>Security</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u="none" strike="noStrike">
                          <a:solidFill>
                            <a:schemeClr val="tx1"/>
                          </a:solidFill>
                          <a:effectLst/>
                        </a:rPr>
                        <a:t>CAAM, RDC, Arm® </a:t>
                      </a:r>
                      <a:r>
                        <a:rPr lang="en-US" sz="900" u="none" strike="noStrike" err="1">
                          <a:solidFill>
                            <a:schemeClr val="tx1"/>
                          </a:solidFill>
                          <a:effectLst/>
                        </a:rPr>
                        <a:t>TrustZone</a:t>
                      </a:r>
                      <a:r>
                        <a:rPr lang="en-US" sz="900" b="0" i="0" u="none" strike="noStrike">
                          <a:solidFill>
                            <a:schemeClr val="tx1"/>
                          </a:solidFill>
                          <a:effectLst/>
                          <a:latin typeface="Arial"/>
                        </a:rPr>
                        <a:t>®</a:t>
                      </a:r>
                      <a:endParaRPr lang="en-US" sz="900" b="0" i="0" u="none" strike="noStrike" err="1">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CAAM, RDC, Arm </a:t>
                      </a:r>
                      <a:r>
                        <a:rPr lang="en-US" sz="900" u="none" strike="noStrike" err="1">
                          <a:solidFill>
                            <a:schemeClr val="tx1"/>
                          </a:solidFill>
                          <a:effectLst/>
                        </a:rPr>
                        <a:t>TrustZone</a:t>
                      </a:r>
                      <a:endParaRPr lang="en-US" sz="900" b="0" i="0" u="none" strike="noStrike" err="1">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CAAM, RDC, Arm </a:t>
                      </a:r>
                      <a:r>
                        <a:rPr lang="en-US" sz="900" u="none" strike="noStrike" err="1">
                          <a:solidFill>
                            <a:schemeClr val="tx1"/>
                          </a:solidFill>
                          <a:effectLst/>
                        </a:rPr>
                        <a:t>TrustZone</a:t>
                      </a:r>
                      <a:endParaRPr lang="en-US" sz="900" b="0" i="0" u="none" strike="noStrike" err="1">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CAAM, RDC, Arm </a:t>
                      </a:r>
                      <a:r>
                        <a:rPr lang="en-US" sz="900" u="none" strike="noStrike" err="1">
                          <a:solidFill>
                            <a:schemeClr val="tx1"/>
                          </a:solidFill>
                          <a:effectLst/>
                        </a:rPr>
                        <a:t>TrustZone</a:t>
                      </a:r>
                      <a:endParaRPr lang="en-US" sz="900" b="0" i="0" u="none" strike="noStrike" err="1">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CAAM, RDC, Arm </a:t>
                      </a:r>
                      <a:r>
                        <a:rPr lang="en-US" sz="900" u="none" strike="noStrike" err="1">
                          <a:solidFill>
                            <a:schemeClr val="tx1"/>
                          </a:solidFill>
                          <a:effectLst/>
                        </a:rPr>
                        <a:t>TrustZone</a:t>
                      </a:r>
                      <a:endParaRPr lang="en-US" sz="900" b="0" i="0" u="none" strike="noStrike" err="1">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6351367"/>
                  </a:ext>
                </a:extLst>
              </a:tr>
              <a:tr h="211323">
                <a:tc>
                  <a:txBody>
                    <a:bodyPr/>
                    <a:lstStyle/>
                    <a:p>
                      <a:pPr algn="ctr" fontAlgn="ctr"/>
                      <a:r>
                        <a:rPr lang="en-US" sz="1000" u="none" strike="noStrike">
                          <a:solidFill>
                            <a:schemeClr val="tx1"/>
                          </a:solidFill>
                          <a:effectLst/>
                        </a:rPr>
                        <a:t>AI/ML</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u="none" strike="noStrike">
                          <a:solidFill>
                            <a:schemeClr val="tx1"/>
                          </a:solidFill>
                          <a:effectLst/>
                        </a:rPr>
                        <a:t>OpenCL CPU: 32 GOPS</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A53</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OpenCL CPU, GPU: 32 GOPS</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A53</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b="1" u="none" strike="noStrike">
                          <a:effectLst/>
                        </a:rPr>
                        <a:t>ML Accel 2+ TOPS</a:t>
                      </a:r>
                      <a:endParaRPr lang="en-US" sz="900" b="1" i="0" u="none" strike="noStrike">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667537349"/>
                  </a:ext>
                </a:extLst>
              </a:tr>
              <a:tr h="166370">
                <a:tc>
                  <a:txBody>
                    <a:bodyPr/>
                    <a:lstStyle/>
                    <a:p>
                      <a:pPr algn="ctr" fontAlgn="ctr"/>
                      <a:r>
                        <a:rPr lang="en-US" sz="1000" u="none" strike="noStrike">
                          <a:solidFill>
                            <a:schemeClr val="tx1"/>
                          </a:solidFill>
                          <a:effectLst/>
                        </a:rPr>
                        <a:t>SRAM</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u="none" strike="noStrike">
                          <a:solidFill>
                            <a:schemeClr val="tx1"/>
                          </a:solidFill>
                          <a:effectLst/>
                        </a:rPr>
                        <a:t>128KiB + 32KiB</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256KiB + 32KiB</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512KiB + 32KiB</a:t>
                      </a:r>
                      <a:endParaRPr lang="en-US" sz="9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512KiB + 32KiB</a:t>
                      </a:r>
                      <a:endParaRPr lang="en-US" sz="9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768KiB + 32KiB</a:t>
                      </a:r>
                      <a:endParaRPr lang="en-US" sz="9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02144055"/>
                  </a:ext>
                </a:extLst>
              </a:tr>
              <a:tr h="294235">
                <a:tc>
                  <a:txBody>
                    <a:bodyPr/>
                    <a:lstStyle/>
                    <a:p>
                      <a:pPr algn="ctr" fontAlgn="ctr"/>
                      <a:r>
                        <a:rPr lang="en-US" sz="1000" u="none" strike="noStrike">
                          <a:solidFill>
                            <a:schemeClr val="tx1"/>
                          </a:solidFill>
                          <a:effectLst/>
                        </a:rPr>
                        <a:t>Camera</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rtl="0" fontAlgn="ctr"/>
                      <a:r>
                        <a:rPr lang="en-US" sz="900" u="none" strike="noStrike">
                          <a:solidFill>
                            <a:schemeClr val="tx1"/>
                          </a:solidFill>
                          <a:effectLst/>
                        </a:rPr>
                        <a:t>2x MIPI CSI (4-lane)</a:t>
                      </a:r>
                      <a:endParaRPr lang="en-US" sz="9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900" u="none" strike="noStrike">
                          <a:solidFill>
                            <a:schemeClr val="tx1"/>
                          </a:solidFill>
                          <a:effectLst/>
                        </a:rPr>
                        <a:t>1x MIPI CSI (4-lane)</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900" u="none" strike="noStrike">
                          <a:solidFill>
                            <a:schemeClr val="tx1"/>
                          </a:solidFill>
                          <a:effectLst/>
                        </a:rPr>
                        <a:t>1x MIPI CSI (4-lane)</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900" u="none" strike="noStrike">
                          <a:solidFill>
                            <a:schemeClr val="tx1"/>
                          </a:solidFill>
                          <a:effectLst/>
                        </a:rPr>
                        <a:t>1x MIPI CSI (4-lane)</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900" b="1" u="none" strike="noStrike" dirty="0">
                          <a:solidFill>
                            <a:schemeClr val="bg1"/>
                          </a:solidFill>
                          <a:effectLst/>
                        </a:rPr>
                        <a:t>2x MIPI CSI (4-lane), 2 ISPs (3-exposure HDR)</a:t>
                      </a:r>
                      <a:endParaRPr lang="en-US" sz="900" b="1" i="0" u="none" strike="noStrike" dirty="0">
                        <a:solidFill>
                          <a:schemeClr val="bg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442760684"/>
                  </a:ext>
                </a:extLst>
              </a:tr>
              <a:tr h="294235">
                <a:tc>
                  <a:txBody>
                    <a:bodyPr/>
                    <a:lstStyle/>
                    <a:p>
                      <a:pPr algn="ctr" fontAlgn="ctr"/>
                      <a:r>
                        <a:rPr lang="en-US" sz="1000" u="none" strike="noStrike">
                          <a:solidFill>
                            <a:schemeClr val="tx1"/>
                          </a:solidFill>
                          <a:effectLst/>
                        </a:rPr>
                        <a:t>Display</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marL="0" marR="0" lvl="0" indent="0" algn="ctr" defTabSz="914400" rtl="0" eaLnBrk="1" fontAlgn="ctr" latinLnBrk="0" hangingPunct="1">
                        <a:lnSpc>
                          <a:spcPct val="100000"/>
                        </a:lnSpc>
                        <a:spcBef>
                          <a:spcPts val="0"/>
                        </a:spcBef>
                        <a:spcAft>
                          <a:spcPts val="0"/>
                        </a:spcAft>
                        <a:buClrTx/>
                        <a:buSzTx/>
                        <a:buFontTx/>
                        <a:buNone/>
                        <a:tabLst/>
                        <a:defRPr/>
                      </a:pPr>
                      <a:r>
                        <a:rPr lang="en-US" sz="900" b="1" u="none" strike="noStrike" dirty="0">
                          <a:effectLst/>
                        </a:rPr>
                        <a:t>HDMI 2.0a Tx, MIPI DSI (4-lane), </a:t>
                      </a:r>
                      <a:r>
                        <a:rPr lang="en-US" sz="900" b="1" u="none" strike="noStrike" dirty="0" err="1">
                          <a:effectLst/>
                        </a:rPr>
                        <a:t>eDP</a:t>
                      </a:r>
                      <a:r>
                        <a:rPr lang="en-US" sz="900" b="1" u="none" strike="noStrike" dirty="0">
                          <a:effectLst/>
                        </a:rPr>
                        <a:t>; HDR10, HLG, Dolby Vision</a:t>
                      </a:r>
                      <a:endParaRPr lang="en-US" sz="900" b="1" i="0" u="none" strike="noStrike" dirty="0">
                        <a:solidFill>
                          <a:srgbClr val="0070C0"/>
                        </a:solidFill>
                        <a:effectLst/>
                        <a:latin typeface="+mn-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u="none" strike="noStrike">
                          <a:solidFill>
                            <a:schemeClr val="tx1"/>
                          </a:solidFill>
                          <a:effectLst/>
                        </a:rPr>
                        <a:t>1x MIPI DSI (4-lane)</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1x MIPI DSI (4-lane)</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900" b="1" u="none" strike="noStrike">
                          <a:effectLst/>
                        </a:rPr>
                        <a:t>HDMI 2.0a Tx (</a:t>
                      </a:r>
                      <a:r>
                        <a:rPr lang="en-US" sz="900" b="1" u="none" strike="noStrike" err="1">
                          <a:effectLst/>
                        </a:rPr>
                        <a:t>eARC</a:t>
                      </a:r>
                      <a:r>
                        <a:rPr lang="en-US" sz="900" b="1" u="none" strike="noStrike">
                          <a:effectLst/>
                        </a:rPr>
                        <a:t>),</a:t>
                      </a:r>
                      <a:r>
                        <a:rPr lang="en-US" sz="900" b="1" u="none" strike="noStrike"/>
                        <a:t> </a:t>
                      </a:r>
                      <a:endParaRPr lang="en-US" sz="900" b="1" u="none" strike="noStrike">
                        <a:effectLst/>
                      </a:endParaRPr>
                    </a:p>
                    <a:p>
                      <a:pPr algn="ctr" fontAlgn="ctr"/>
                      <a:r>
                        <a:rPr lang="en-US" sz="900" b="1" u="none" strike="noStrike">
                          <a:effectLst/>
                        </a:rPr>
                        <a:t>MIPI DSI (4-lane), 1x LVDS (8-lane)</a:t>
                      </a:r>
                      <a:endParaRPr lang="en-US" sz="900" b="1" i="0" u="none" strike="noStrike">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760251306"/>
                  </a:ext>
                </a:extLst>
              </a:tr>
              <a:tr h="166370">
                <a:tc>
                  <a:txBody>
                    <a:bodyPr/>
                    <a:lstStyle/>
                    <a:p>
                      <a:pPr algn="ctr" fontAlgn="ctr"/>
                      <a:r>
                        <a:rPr lang="en-US" sz="1000" u="none" strike="noStrike">
                          <a:solidFill>
                            <a:schemeClr val="tx1"/>
                          </a:solidFill>
                          <a:effectLst/>
                        </a:rPr>
                        <a:t>OSD Overlay</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900" b="1" u="none" strike="noStrike">
                          <a:effectLst/>
                        </a:rPr>
                        <a:t>4Kp60</a:t>
                      </a:r>
                      <a:r>
                        <a:rPr lang="en-US" sz="900" b="1" u="none" strike="noStrike"/>
                        <a:t> </a:t>
                      </a:r>
                      <a:endParaRPr lang="en-US" sz="900" b="1" i="0" u="none" strike="noStrike">
                        <a:solidFill>
                          <a:srgbClr val="0070C0"/>
                        </a:solidFill>
                        <a:effectLst/>
                        <a:latin typeface="Arial" panose="020B0604020202020204" pitchFamily="34" charset="0"/>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a:r>
                        <a:rPr lang="en-US" sz="900" u="none" strike="noStrike">
                          <a:solidFill>
                            <a:schemeClr val="tx1"/>
                          </a:solidFill>
                          <a:effectLst/>
                        </a:rPr>
                        <a:t>1080p60</a:t>
                      </a:r>
                      <a:r>
                        <a:rPr lang="en-US" sz="900" u="none" strike="noStrike">
                          <a:solidFill>
                            <a:schemeClr val="tx1"/>
                          </a:solidFill>
                        </a:rPr>
                        <a:t> </a:t>
                      </a:r>
                      <a:endParaRPr lang="en-US" sz="900" b="0" i="0" u="none" strike="noStrike">
                        <a:solidFill>
                          <a:schemeClr val="tx1"/>
                        </a:solidFill>
                        <a:effectLst/>
                        <a:latin typeface="Arial" panose="020B0604020202020204" pitchFamily="34" charset="0"/>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900" u="none" strike="noStrike">
                          <a:solidFill>
                            <a:schemeClr val="tx1"/>
                          </a:solidFill>
                          <a:effectLst/>
                        </a:rPr>
                        <a:t>1080p60</a:t>
                      </a:r>
                      <a:r>
                        <a:rPr lang="en-US" sz="900" u="none" strike="noStrike">
                          <a:solidFill>
                            <a:schemeClr val="tx1"/>
                          </a:solidFill>
                        </a:rPr>
                        <a:t> </a:t>
                      </a:r>
                      <a:endParaRPr lang="en-US" sz="900" b="0" i="0" u="none" strike="noStrike">
                        <a:solidFill>
                          <a:schemeClr val="tx1"/>
                        </a:solidFill>
                        <a:effectLst/>
                        <a:latin typeface="Arial" panose="020B0604020202020204" pitchFamily="34" charset="0"/>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900" u="none" strike="noStrike">
                          <a:solidFill>
                            <a:schemeClr val="tx1"/>
                          </a:solidFill>
                          <a:effectLst/>
                        </a:rPr>
                        <a:t>-</a:t>
                      </a:r>
                      <a:endParaRPr lang="en-US" sz="900" b="0" i="0" u="none" strike="noStrike">
                        <a:solidFill>
                          <a:schemeClr val="tx1"/>
                        </a:solidFill>
                        <a:effectLst/>
                        <a:latin typeface="Arial" panose="020B0604020202020204" pitchFamily="34" charset="0"/>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900" b="1" u="none" strike="noStrike">
                          <a:effectLst/>
                        </a:rPr>
                        <a:t>4Kp30</a:t>
                      </a:r>
                      <a:endParaRPr lang="en-US" sz="900" b="1" i="0" u="none" strike="noStrike">
                        <a:solidFill>
                          <a:srgbClr val="000000"/>
                        </a:solidFill>
                        <a:effectLst/>
                        <a:latin typeface="Arial" panose="020B0604020202020204" pitchFamily="34" charset="0"/>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050294039"/>
                  </a:ext>
                </a:extLst>
              </a:tr>
              <a:tr h="294235">
                <a:tc>
                  <a:txBody>
                    <a:bodyPr/>
                    <a:lstStyle/>
                    <a:p>
                      <a:pPr algn="ctr" fontAlgn="ctr"/>
                      <a:r>
                        <a:rPr lang="en-US" sz="1000" u="none" strike="noStrike" dirty="0">
                          <a:solidFill>
                            <a:schemeClr val="tx1"/>
                          </a:solidFill>
                          <a:effectLst/>
                        </a:rPr>
                        <a:t>Video Decode</a:t>
                      </a:r>
                      <a:endParaRPr lang="en-US" sz="1000" b="1" i="0" u="none" strike="noStrike" dirty="0">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b="1" u="none" strike="noStrike" dirty="0">
                          <a:effectLst/>
                        </a:rPr>
                        <a:t>4Kp60 HEVC, VP9,</a:t>
                      </a:r>
                    </a:p>
                    <a:p>
                      <a:pPr algn="ctr" fontAlgn="ctr"/>
                      <a:r>
                        <a:rPr lang="en-US" sz="900" b="1" u="none" strike="noStrike" dirty="0">
                          <a:effectLst/>
                        </a:rPr>
                        <a:t>4Kp30 H.264, legacy codecs</a:t>
                      </a:r>
                      <a:endParaRPr lang="en-US" sz="900" b="1" i="0" u="none" strike="noStrike" dirty="0">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b="1" u="none" strike="noStrike" dirty="0">
                          <a:effectLst/>
                        </a:rPr>
                        <a:t>1080p60 HEVC, H.264, VP9, VP8</a:t>
                      </a:r>
                      <a:endParaRPr lang="en-US" sz="900" b="1" i="0" u="none" strike="noStrike" dirty="0">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u="none" strike="noStrike" dirty="0">
                          <a:solidFill>
                            <a:schemeClr val="tx1"/>
                          </a:solidFill>
                          <a:effectLst/>
                        </a:rPr>
                        <a:t>None</a:t>
                      </a:r>
                      <a:endParaRPr lang="en-US" sz="900" b="0" i="0" u="none" strike="noStrike" dirty="0">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dirty="0">
                          <a:solidFill>
                            <a:schemeClr val="tx1"/>
                          </a:solidFill>
                          <a:effectLst/>
                        </a:rPr>
                        <a:t>None</a:t>
                      </a:r>
                      <a:endParaRPr lang="en-US" sz="900" b="0" i="0" u="none" strike="noStrike" dirty="0">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b="1" u="none" strike="noStrike" dirty="0">
                          <a:effectLst/>
                        </a:rPr>
                        <a:t>1080p60 H.265, H.264, VP9, VP8</a:t>
                      </a:r>
                      <a:endParaRPr lang="en-US" sz="900" b="1" i="0" u="none" strike="noStrike" dirty="0">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516876521"/>
                  </a:ext>
                </a:extLst>
              </a:tr>
              <a:tr h="230536">
                <a:tc>
                  <a:txBody>
                    <a:bodyPr/>
                    <a:lstStyle/>
                    <a:p>
                      <a:pPr algn="ctr" fontAlgn="ctr"/>
                      <a:r>
                        <a:rPr lang="en-US" sz="1000" u="none" strike="noStrike">
                          <a:solidFill>
                            <a:schemeClr val="tx1"/>
                          </a:solidFill>
                          <a:effectLst/>
                        </a:rPr>
                        <a:t>Video Encode</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u="none" strike="noStrike">
                          <a:solidFill>
                            <a:schemeClr val="tx1"/>
                          </a:solidFill>
                          <a:effectLst/>
                        </a:rPr>
                        <a:t>None</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1080p60 H.264, VP8</a:t>
                      </a:r>
                      <a:endParaRPr lang="en-US" sz="9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None</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None</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1080p60 H.265, H.264</a:t>
                      </a:r>
                      <a:endParaRPr lang="en-US" sz="9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21106492"/>
                  </a:ext>
                </a:extLst>
              </a:tr>
              <a:tr h="248699">
                <a:tc>
                  <a:txBody>
                    <a:bodyPr/>
                    <a:lstStyle/>
                    <a:p>
                      <a:pPr lvl="0" algn="ctr" fontAlgn="ctr">
                        <a:buNone/>
                      </a:pPr>
                      <a:r>
                        <a:rPr lang="en-US" sz="1000" u="none" strike="noStrike">
                          <a:solidFill>
                            <a:schemeClr val="tx1"/>
                          </a:solidFill>
                        </a:rPr>
                        <a:t>Connectivity</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b="1" u="none" strike="noStrike">
                          <a:effectLst/>
                        </a:rPr>
                        <a:t>PCIe, SDIO, USB</a:t>
                      </a:r>
                      <a:endParaRPr lang="en-US" sz="900" b="1" i="0" u="none" strike="noStrike">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b="1" u="none" strike="noStrike">
                          <a:effectLst/>
                        </a:rPr>
                        <a:t>PCIe, SDIO, USB</a:t>
                      </a:r>
                      <a:endParaRPr lang="en-US" sz="900" b="1" i="0" u="none" strike="noStrike">
                        <a:solidFill>
                          <a:srgbClr val="000000"/>
                        </a:solidFill>
                        <a:effectLst/>
                        <a:latin typeface="+mn-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u="none" strike="noStrike">
                          <a:solidFill>
                            <a:schemeClr val="tx1"/>
                          </a:solidFill>
                          <a:effectLst/>
                        </a:rPr>
                        <a:t>SDIO, USB</a:t>
                      </a:r>
                      <a:endParaRPr lang="en-US" sz="900" b="0" i="0" u="none" strike="noStrike">
                        <a:solidFill>
                          <a:schemeClr val="tx1"/>
                        </a:solidFill>
                        <a:effectLst/>
                        <a:latin typeface="+mn-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SDIO, USB</a:t>
                      </a:r>
                      <a:endParaRPr lang="en-US" sz="900" b="0" i="0" u="none" strike="noStrike">
                        <a:solidFill>
                          <a:schemeClr val="tx1"/>
                        </a:solidFill>
                        <a:effectLst/>
                        <a:latin typeface="+mn-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b="1" u="none" strike="noStrike">
                          <a:effectLst/>
                        </a:rPr>
                        <a:t>PCIe, SDIO, USB</a:t>
                      </a:r>
                      <a:endParaRPr lang="en-US" sz="900" b="1" i="0" u="none" strike="noStrike">
                        <a:solidFill>
                          <a:srgbClr val="000000"/>
                        </a:solidFill>
                        <a:effectLst/>
                        <a:latin typeface="+mn-lt"/>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635120589"/>
                  </a:ext>
                </a:extLst>
              </a:tr>
              <a:tr h="438083">
                <a:tc>
                  <a:txBody>
                    <a:bodyPr/>
                    <a:lstStyle/>
                    <a:p>
                      <a:pPr algn="ctr" fontAlgn="ctr"/>
                      <a:r>
                        <a:rPr lang="en-US" sz="1000" u="none" strike="noStrike">
                          <a:solidFill>
                            <a:schemeClr val="tx1"/>
                          </a:solidFill>
                          <a:effectLst/>
                        </a:rPr>
                        <a:t>Audio</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u="none" strike="noStrike">
                          <a:solidFill>
                            <a:schemeClr val="tx1"/>
                          </a:solidFill>
                          <a:effectLst/>
                        </a:rPr>
                        <a:t>20x I2S TDM (32b @384KHz), S/PDIF </a:t>
                      </a:r>
                      <a:r>
                        <a:rPr lang="en-US" sz="900" u="none" strike="noStrike" err="1">
                          <a:solidFill>
                            <a:schemeClr val="tx1"/>
                          </a:solidFill>
                          <a:effectLst/>
                        </a:rPr>
                        <a:t>Tx+Rx</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900" u="none" strike="noStrike">
                          <a:solidFill>
                            <a:schemeClr val="tx1"/>
                          </a:solidFill>
                          <a:effectLst/>
                        </a:rPr>
                        <a:t>20x I2S TDM (32b @384KHz), 8ch PDM DMIC input, S/PDIF </a:t>
                      </a:r>
                      <a:r>
                        <a:rPr lang="en-US" sz="900" u="none" strike="noStrike" err="1">
                          <a:solidFill>
                            <a:schemeClr val="tx1"/>
                          </a:solidFill>
                          <a:effectLst/>
                        </a:rPr>
                        <a:t>Tx+Rx</a:t>
                      </a:r>
                      <a:endParaRPr lang="en-US" sz="9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rtl="0" fontAlgn="ctr"/>
                      <a:r>
                        <a:rPr lang="en-US" sz="900" b="1" u="none" strike="noStrike">
                          <a:effectLst/>
                        </a:rPr>
                        <a:t>12x I2S TDM (32b @384KHz), ASRC, 8ch PDM DMIC input, S/PDIF </a:t>
                      </a:r>
                      <a:r>
                        <a:rPr lang="en-US" sz="900" b="1" u="none" strike="noStrike" err="1">
                          <a:effectLst/>
                        </a:rPr>
                        <a:t>Tx+Rx</a:t>
                      </a:r>
                      <a:endParaRPr lang="en-US" sz="900" b="1" i="0" u="none" strike="noStrike">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rtl="0" fontAlgn="ctr"/>
                      <a:r>
                        <a:rPr lang="en-US" sz="900" b="1" u="none" strike="noStrike">
                          <a:effectLst/>
                        </a:rPr>
                        <a:t>12x I2S TDM (32b @384KHz), ASRC, 8ch PDM DMIC input, S/PDIF </a:t>
                      </a:r>
                      <a:r>
                        <a:rPr lang="en-US" sz="900" b="1" u="none" strike="noStrike" err="1">
                          <a:effectLst/>
                        </a:rPr>
                        <a:t>Tx+Rx</a:t>
                      </a:r>
                      <a:endParaRPr lang="en-US" sz="900" b="1" i="0" u="none" strike="noStrike">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rtl="0" fontAlgn="ctr"/>
                      <a:r>
                        <a:rPr lang="en-US" sz="900" b="1" u="none" strike="noStrike">
                          <a:effectLst/>
                        </a:rPr>
                        <a:t>18x I2S TDM (32b @384KHz), ASRC, 8ch PDM DMIC input), S/PDIF </a:t>
                      </a:r>
                      <a:r>
                        <a:rPr lang="en-US" sz="900" b="1" u="none" strike="noStrike" err="1">
                          <a:effectLst/>
                        </a:rPr>
                        <a:t>Tx+Rx</a:t>
                      </a:r>
                      <a:endParaRPr lang="en-US" sz="900" b="1" i="0" u="none" strike="noStrike">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78155835"/>
                  </a:ext>
                </a:extLst>
              </a:tr>
              <a:tr h="243985">
                <a:tc>
                  <a:txBody>
                    <a:bodyPr/>
                    <a:lstStyle/>
                    <a:p>
                      <a:pPr algn="ctr" fontAlgn="ctr"/>
                      <a:r>
                        <a:rPr lang="en-US" sz="1000" u="none" strike="noStrike">
                          <a:solidFill>
                            <a:schemeClr val="tx1"/>
                          </a:solidFill>
                          <a:effectLst/>
                        </a:rPr>
                        <a:t>Expansion I/O</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b="1" u="none" strike="noStrike">
                          <a:effectLst/>
                        </a:rPr>
                        <a:t>2x USB3.0, 2x PCIe Gen 2</a:t>
                      </a:r>
                      <a:endParaRPr lang="en-US" sz="900" b="1" i="0" u="none" strike="noStrike">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b="1" u="none" strike="noStrike">
                          <a:effectLst/>
                        </a:rPr>
                        <a:t>2x USB2.0, 1xPCIe Gen 2</a:t>
                      </a:r>
                      <a:endParaRPr lang="en-US" sz="900" b="1" i="0" u="none" strike="noStrike">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u="none" strike="noStrike">
                          <a:solidFill>
                            <a:schemeClr val="tx1"/>
                          </a:solidFill>
                          <a:effectLst/>
                        </a:rPr>
                        <a:t>1x USB2.0</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1x USB2.0</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900" b="1" u="none" strike="noStrike">
                          <a:effectLst/>
                        </a:rPr>
                        <a:t>2x USB 3.0,</a:t>
                      </a:r>
                      <a:r>
                        <a:rPr lang="en-US" sz="900" b="1" u="none" strike="noStrike"/>
                        <a:t> </a:t>
                      </a:r>
                      <a:r>
                        <a:rPr lang="en-US" sz="900" b="1" u="none" strike="noStrike">
                          <a:effectLst/>
                        </a:rPr>
                        <a:t>1x PCIe Gen 3</a:t>
                      </a:r>
                      <a:endParaRPr lang="en-US" sz="900" b="1" i="0" u="none" strike="noStrike">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2328247110"/>
                  </a:ext>
                </a:extLst>
              </a:tr>
              <a:tr h="326201">
                <a:tc>
                  <a:txBody>
                    <a:bodyPr/>
                    <a:lstStyle/>
                    <a:p>
                      <a:pPr algn="ctr" fontAlgn="ctr"/>
                      <a:r>
                        <a:rPr lang="en-US" sz="1000" u="none" strike="noStrike">
                          <a:solidFill>
                            <a:schemeClr val="tx1"/>
                          </a:solidFill>
                          <a:effectLst/>
                        </a:rPr>
                        <a:t>Network, Storage</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u="none" strike="noStrike">
                          <a:solidFill>
                            <a:schemeClr val="tx1"/>
                          </a:solidFill>
                          <a:effectLst/>
                        </a:rPr>
                        <a:t>1x GbE, 2x SD/eMMC, MLC/SLC NAND</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1x GbE, 3xSD/eMMC, MLC/SLC NAND</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1x GbE, 3xSD/eMMC, MLC/SLC NAND</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a:solidFill>
                            <a:schemeClr val="tx1"/>
                          </a:solidFill>
                          <a:effectLst/>
                        </a:rPr>
                        <a:t>1x GbE, 3x SD/eMMC, MLC/SLC NAND</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b="1" u="none" strike="noStrike">
                          <a:effectLst/>
                        </a:rPr>
                        <a:t>2x GbE (1x TSN), 2x CAN-FD, </a:t>
                      </a:r>
                    </a:p>
                    <a:p>
                      <a:pPr algn="ctr" fontAlgn="ctr"/>
                      <a:r>
                        <a:rPr lang="en-US" sz="900" b="1" u="none" strike="noStrike">
                          <a:effectLst/>
                        </a:rPr>
                        <a:t>3x SD/eMMC, MLC/SLC NAND</a:t>
                      </a:r>
                      <a:endParaRPr lang="en-US" sz="900" b="1" i="0" u="none" strike="noStrike">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3397305642"/>
                  </a:ext>
                </a:extLst>
              </a:tr>
              <a:tr h="166370">
                <a:tc>
                  <a:txBody>
                    <a:bodyPr/>
                    <a:lstStyle/>
                    <a:p>
                      <a:pPr algn="ctr" fontAlgn="ctr"/>
                      <a:r>
                        <a:rPr lang="en-US" sz="1000" u="none" strike="noStrike">
                          <a:solidFill>
                            <a:schemeClr val="tx1"/>
                          </a:solidFill>
                          <a:effectLst/>
                        </a:rPr>
                        <a:t>Process</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a:r>
                        <a:rPr lang="en-US" sz="900" u="none" strike="noStrike">
                          <a:solidFill>
                            <a:schemeClr val="tx1"/>
                          </a:solidFill>
                          <a:effectLst/>
                        </a:rPr>
                        <a:t>28nm</a:t>
                      </a:r>
                      <a:r>
                        <a:rPr lang="en-US" sz="900" u="none" strike="noStrike">
                          <a:solidFill>
                            <a:schemeClr val="tx1"/>
                          </a:solidFill>
                        </a:rPr>
                        <a:t> </a:t>
                      </a:r>
                      <a:endParaRPr lang="en-US" sz="900" b="0" i="0" u="none" strike="noStrike">
                        <a:solidFill>
                          <a:schemeClr val="tx1"/>
                        </a:solidFill>
                        <a:effectLst/>
                        <a:latin typeface="Arial" panose="020B0604020202020204" pitchFamily="34" charset="0"/>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b="1" u="none" strike="noStrike">
                          <a:effectLst/>
                        </a:rPr>
                        <a:t>14nm </a:t>
                      </a:r>
                      <a:r>
                        <a:rPr lang="en-US" sz="900" b="1" u="none" strike="noStrike" err="1">
                          <a:effectLst/>
                        </a:rPr>
                        <a:t>FinFET</a:t>
                      </a:r>
                      <a:endParaRPr lang="en-US" sz="900" b="1" i="0" u="none" strike="noStrike" err="1">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b="1" u="none" strike="noStrike">
                          <a:effectLst/>
                        </a:rPr>
                        <a:t>14nm </a:t>
                      </a:r>
                      <a:r>
                        <a:rPr lang="en-US" sz="900" b="1" u="none" strike="noStrike" err="1">
                          <a:effectLst/>
                        </a:rPr>
                        <a:t>FinFET</a:t>
                      </a:r>
                      <a:endParaRPr lang="en-US" sz="900" b="1" i="0" u="none" strike="noStrike" err="1">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b="1" u="none" strike="noStrike">
                          <a:effectLst/>
                        </a:rPr>
                        <a:t>14nm </a:t>
                      </a:r>
                      <a:r>
                        <a:rPr lang="en-US" sz="900" b="1" u="none" strike="noStrike" err="1">
                          <a:effectLst/>
                        </a:rPr>
                        <a:t>FinFET</a:t>
                      </a:r>
                      <a:endParaRPr lang="en-US" sz="900" b="1" i="0" u="none" strike="noStrike" err="1">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b="1" u="none" strike="noStrike">
                          <a:effectLst/>
                        </a:rPr>
                        <a:t>14nm </a:t>
                      </a:r>
                      <a:r>
                        <a:rPr lang="en-US" sz="900" b="1" u="none" strike="noStrike" err="1">
                          <a:effectLst/>
                        </a:rPr>
                        <a:t>FinFET</a:t>
                      </a:r>
                      <a:endParaRPr lang="en-US" sz="900" b="1" i="0" u="none" strike="noStrike" err="1">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extLst>
                  <a:ext uri="{0D108BD9-81ED-4DB2-BD59-A6C34878D82A}">
                    <a16:rowId xmlns:a16="http://schemas.microsoft.com/office/drawing/2014/main" val="1335922991"/>
                  </a:ext>
                </a:extLst>
              </a:tr>
              <a:tr h="166370">
                <a:tc>
                  <a:txBody>
                    <a:bodyPr/>
                    <a:lstStyle/>
                    <a:p>
                      <a:pPr algn="ctr" fontAlgn="ctr"/>
                      <a:r>
                        <a:rPr lang="en-US" sz="1000" u="none" strike="noStrike">
                          <a:solidFill>
                            <a:schemeClr val="tx1"/>
                          </a:solidFill>
                          <a:effectLst/>
                        </a:rPr>
                        <a:t>Package</a:t>
                      </a:r>
                      <a:endParaRPr lang="en-US" sz="10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tx2"/>
                    </a:solidFill>
                  </a:tcPr>
                </a:tc>
                <a:tc>
                  <a:txBody>
                    <a:bodyPr/>
                    <a:lstStyle/>
                    <a:p>
                      <a:pPr algn="ctr" fontAlgn="ctr"/>
                      <a:r>
                        <a:rPr lang="en-US" sz="900" u="none" strike="noStrike">
                          <a:solidFill>
                            <a:schemeClr val="tx1"/>
                          </a:solidFill>
                          <a:effectLst/>
                        </a:rPr>
                        <a:t>17x17mm, 0.65mm</a:t>
                      </a:r>
                      <a:endParaRPr lang="en-US" sz="900" b="0"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b="1" u="none" strike="noStrike">
                          <a:effectLst/>
                        </a:rPr>
                        <a:t>14x14mm, 0.5mm de-pop</a:t>
                      </a:r>
                      <a:endParaRPr lang="en-US" sz="900" b="1" i="0" u="none" strike="noStrike">
                        <a:solidFill>
                          <a:srgbClr val="0070C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b="1" u="none" strike="noStrike">
                          <a:effectLst/>
                        </a:rPr>
                        <a:t>14x14mm, 0.5mm de-pop</a:t>
                      </a:r>
                      <a:endParaRPr lang="en-US" sz="900" b="1" i="0" u="none" strike="noStrike">
                        <a:solidFill>
                          <a:srgbClr val="000000"/>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p>
                      <a:pPr algn="ctr" fontAlgn="ctr"/>
                      <a:r>
                        <a:rPr lang="en-US" sz="900" u="none" strike="noStrike">
                          <a:solidFill>
                            <a:schemeClr val="tx1"/>
                          </a:solidFill>
                          <a:effectLst/>
                        </a:rPr>
                        <a:t>11x11mm, 0.5mm de-pop</a:t>
                      </a:r>
                      <a:endParaRPr lang="en-US" sz="900" b="1" i="0" u="none" strike="noStrike">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fontAlgn="ctr"/>
                      <a:r>
                        <a:rPr lang="en-US" sz="900" u="none" strike="noStrike" dirty="0">
                          <a:solidFill>
                            <a:schemeClr val="tx1"/>
                          </a:solidFill>
                          <a:effectLst/>
                        </a:rPr>
                        <a:t>15x15mm, 0.5mm de-pop</a:t>
                      </a:r>
                      <a:endParaRPr lang="en-US" sz="900" b="0" i="0" u="none" strike="noStrike" dirty="0">
                        <a:solidFill>
                          <a:schemeClr val="tx1"/>
                        </a:solidFill>
                        <a:effectLst/>
                        <a:latin typeface="Arial"/>
                      </a:endParaRPr>
                    </a:p>
                  </a:txBody>
                  <a:tcPr marL="6235" marR="6235" marT="6235"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441905338"/>
                  </a:ext>
                </a:extLst>
              </a:tr>
            </a:tbl>
          </a:graphicData>
        </a:graphic>
      </p:graphicFrame>
      <p:sp>
        <p:nvSpPr>
          <p:cNvPr id="12" name="TextBox 11">
            <a:extLst>
              <a:ext uri="{FF2B5EF4-FFF2-40B4-BE49-F238E27FC236}">
                <a16:creationId xmlns:a16="http://schemas.microsoft.com/office/drawing/2014/main" id="{6097700C-1FCF-49E1-868D-D419F4E85825}"/>
              </a:ext>
            </a:extLst>
          </p:cNvPr>
          <p:cNvSpPr txBox="1"/>
          <p:nvPr/>
        </p:nvSpPr>
        <p:spPr>
          <a:xfrm>
            <a:off x="553909" y="6406815"/>
            <a:ext cx="1399802" cy="245622"/>
          </a:xfrm>
          <a:prstGeom prst="rect">
            <a:avLst/>
          </a:prstGeom>
          <a:solidFill>
            <a:schemeClr val="accent2"/>
          </a:solidFill>
        </p:spPr>
        <p:txBody>
          <a:bodyPr wrap="none" lIns="91440" tIns="45720" rIns="91440" rtlCol="0" anchor="t">
            <a:noAutofit/>
          </a:bodyPr>
          <a:lstStyle/>
          <a:p>
            <a:r>
              <a:rPr lang="en-US" sz="1050" b="1">
                <a:solidFill>
                  <a:schemeClr val="bg1"/>
                </a:solidFill>
              </a:rPr>
              <a:t>Highlighted Feature</a:t>
            </a:r>
          </a:p>
        </p:txBody>
      </p:sp>
      <p:sp>
        <p:nvSpPr>
          <p:cNvPr id="13" name="Left-Right Arrow 35">
            <a:extLst>
              <a:ext uri="{FF2B5EF4-FFF2-40B4-BE49-F238E27FC236}">
                <a16:creationId xmlns:a16="http://schemas.microsoft.com/office/drawing/2014/main" id="{30E2DC3F-F5A5-472B-8668-315B838E2F07}"/>
              </a:ext>
            </a:extLst>
          </p:cNvPr>
          <p:cNvSpPr/>
          <p:nvPr/>
        </p:nvSpPr>
        <p:spPr>
          <a:xfrm>
            <a:off x="4902757" y="6200706"/>
            <a:ext cx="1061732" cy="156497"/>
          </a:xfrm>
          <a:prstGeom prst="leftRightArrow">
            <a:avLst>
              <a:gd name="adj1" fmla="val 62116"/>
              <a:gd name="adj2" fmla="val 50000"/>
            </a:avLst>
          </a:prstGeom>
          <a:solidFill>
            <a:srgbClr val="95B814"/>
          </a:solidFill>
          <a:ln w="9525" cap="flat" cmpd="sng" algn="ctr">
            <a:noFill/>
            <a:prstDash val="solid"/>
          </a:ln>
          <a:effectLst/>
        </p:spPr>
        <p:txBody>
          <a:bodyPr rtlCol="0" anchor="ctr"/>
          <a:lstStyle/>
          <a:p>
            <a:pPr marL="0" marR="0" lvl="0" indent="0" algn="ctr" defTabSz="914354" eaLnBrk="1" fontAlgn="auto" latinLnBrk="0" hangingPunct="1">
              <a:lnSpc>
                <a:spcPct val="100000"/>
              </a:lnSpc>
              <a:spcBef>
                <a:spcPts val="0"/>
              </a:spcBef>
              <a:spcAft>
                <a:spcPts val="0"/>
              </a:spcAft>
              <a:buClrTx/>
              <a:buSzTx/>
              <a:buFontTx/>
              <a:buNone/>
              <a:tabLst/>
              <a:defRPr/>
            </a:pPr>
            <a:r>
              <a:rPr kumimoji="0" lang="en-US" sz="800" b="1" i="0" u="none" strike="noStrike" kern="0" cap="none" spc="0" normalizeH="0" baseline="0" noProof="0" dirty="0">
                <a:ln>
                  <a:noFill/>
                </a:ln>
                <a:solidFill>
                  <a:prstClr val="white"/>
                </a:solidFill>
                <a:effectLst/>
                <a:uLnTx/>
                <a:uFillTx/>
                <a:latin typeface="Arial"/>
              </a:rPr>
              <a:t>Pin Compatible</a:t>
            </a:r>
          </a:p>
        </p:txBody>
      </p:sp>
    </p:spTree>
    <p:extLst>
      <p:ext uri="{BB962C8B-B14F-4D97-AF65-F5344CB8AC3E}">
        <p14:creationId xmlns:p14="http://schemas.microsoft.com/office/powerpoint/2010/main" val="70407276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0E1E643E-1C44-44AF-8DCE-257053C96821}"/>
              </a:ext>
            </a:extLst>
          </p:cNvPr>
          <p:cNvSpPr>
            <a:spLocks noGrp="1"/>
          </p:cNvSpPr>
          <p:nvPr>
            <p:ph type="title"/>
          </p:nvPr>
        </p:nvSpPr>
        <p:spPr/>
        <p:txBody>
          <a:bodyPr/>
          <a:lstStyle/>
          <a:p>
            <a:r>
              <a:rPr lang="en-US"/>
              <a:t>i.MX 8M Added to 15yr Longevity Program!</a:t>
            </a:r>
          </a:p>
        </p:txBody>
      </p:sp>
      <p:sp>
        <p:nvSpPr>
          <p:cNvPr id="4" name="Text Placeholder 3">
            <a:extLst>
              <a:ext uri="{FF2B5EF4-FFF2-40B4-BE49-F238E27FC236}">
                <a16:creationId xmlns:a16="http://schemas.microsoft.com/office/drawing/2014/main" id="{5D879D55-7F58-4148-BA2B-75404400458E}"/>
              </a:ext>
            </a:extLst>
          </p:cNvPr>
          <p:cNvSpPr>
            <a:spLocks noGrp="1"/>
          </p:cNvSpPr>
          <p:nvPr>
            <p:ph type="body" sz="quarter" idx="4294967295"/>
          </p:nvPr>
        </p:nvSpPr>
        <p:spPr>
          <a:xfrm>
            <a:off x="394775" y="935057"/>
            <a:ext cx="5937250" cy="490537"/>
          </a:xfrm>
        </p:spPr>
        <p:txBody>
          <a:bodyPr>
            <a:noAutofit/>
          </a:bodyPr>
          <a:lstStyle/>
          <a:p>
            <a:pPr marL="0" indent="0">
              <a:buNone/>
            </a:pPr>
            <a:r>
              <a:rPr lang="en-US" sz="1800">
                <a:solidFill>
                  <a:srgbClr val="0070C0"/>
                </a:solidFill>
                <a:hlinkClick r:id="rId3">
                  <a:extLst>
                    <a:ext uri="{A12FA001-AC4F-418D-AE19-62706E023703}">
                      <ahyp:hlinkClr xmlns:ahyp="http://schemas.microsoft.com/office/drawing/2018/hyperlinkcolor" val="tx"/>
                    </a:ext>
                  </a:extLst>
                </a:hlinkClick>
              </a:rPr>
              <a:t>https://www.nxp.com/product-longevity</a:t>
            </a:r>
            <a:endParaRPr lang="en-US" sz="1800">
              <a:solidFill>
                <a:srgbClr val="0070C0"/>
              </a:solidFill>
            </a:endParaRPr>
          </a:p>
        </p:txBody>
      </p:sp>
      <p:sp>
        <p:nvSpPr>
          <p:cNvPr id="3" name="Rectangle 1">
            <a:extLst>
              <a:ext uri="{FF2B5EF4-FFF2-40B4-BE49-F238E27FC236}">
                <a16:creationId xmlns:a16="http://schemas.microsoft.com/office/drawing/2014/main" id="{F1696272-576F-4CFB-A9BB-5E72291FAB86}"/>
              </a:ext>
            </a:extLst>
          </p:cNvPr>
          <p:cNvSpPr>
            <a:spLocks noChangeArrowheads="1"/>
          </p:cNvSpPr>
          <p:nvPr/>
        </p:nvSpPr>
        <p:spPr bwMode="auto">
          <a:xfrm>
            <a:off x="-1568518" y="28071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9" name="Picture 8">
            <a:extLst>
              <a:ext uri="{FF2B5EF4-FFF2-40B4-BE49-F238E27FC236}">
                <a16:creationId xmlns:a16="http://schemas.microsoft.com/office/drawing/2014/main" id="{B0BC8179-F4B8-427C-A6AD-E434C9D93011}"/>
              </a:ext>
            </a:extLst>
          </p:cNvPr>
          <p:cNvPicPr>
            <a:picLocks noChangeAspect="1"/>
          </p:cNvPicPr>
          <p:nvPr/>
        </p:nvPicPr>
        <p:blipFill>
          <a:blip r:embed="rId4"/>
          <a:stretch>
            <a:fillRect/>
          </a:stretch>
        </p:blipFill>
        <p:spPr>
          <a:xfrm>
            <a:off x="637337" y="1791822"/>
            <a:ext cx="6635083" cy="4229380"/>
          </a:xfrm>
          <a:prstGeom prst="rect">
            <a:avLst/>
          </a:prstGeom>
        </p:spPr>
      </p:pic>
      <p:cxnSp>
        <p:nvCxnSpPr>
          <p:cNvPr id="11" name="Straight Arrow Connector 10">
            <a:extLst>
              <a:ext uri="{FF2B5EF4-FFF2-40B4-BE49-F238E27FC236}">
                <a16:creationId xmlns:a16="http://schemas.microsoft.com/office/drawing/2014/main" id="{23024C3E-F207-4B21-8C8F-657DEBD1D85F}"/>
              </a:ext>
            </a:extLst>
          </p:cNvPr>
          <p:cNvCxnSpPr>
            <a:cxnSpLocks/>
          </p:cNvCxnSpPr>
          <p:nvPr/>
        </p:nvCxnSpPr>
        <p:spPr>
          <a:xfrm flipH="1">
            <a:off x="6526787" y="3030437"/>
            <a:ext cx="2154620" cy="1818290"/>
          </a:xfrm>
          <a:prstGeom prst="straightConnector1">
            <a:avLst/>
          </a:prstGeom>
          <a:ln w="28575">
            <a:solidFill>
              <a:srgbClr val="0070C0"/>
            </a:solidFill>
            <a:tailEnd type="triangle"/>
          </a:ln>
        </p:spPr>
        <p:style>
          <a:lnRef idx="1">
            <a:schemeClr val="accent1"/>
          </a:lnRef>
          <a:fillRef idx="0">
            <a:schemeClr val="accent1"/>
          </a:fillRef>
          <a:effectRef idx="0">
            <a:schemeClr val="accent1"/>
          </a:effectRef>
          <a:fontRef idx="minor">
            <a:schemeClr val="tx1"/>
          </a:fontRef>
        </p:style>
      </p:cxnSp>
      <p:sp>
        <p:nvSpPr>
          <p:cNvPr id="13" name="Oval 12">
            <a:extLst>
              <a:ext uri="{FF2B5EF4-FFF2-40B4-BE49-F238E27FC236}">
                <a16:creationId xmlns:a16="http://schemas.microsoft.com/office/drawing/2014/main" id="{2249125A-9D28-4749-BD2F-DD2F19FE45B0}"/>
              </a:ext>
            </a:extLst>
          </p:cNvPr>
          <p:cNvSpPr/>
          <p:nvPr/>
        </p:nvSpPr>
        <p:spPr bwMode="auto">
          <a:xfrm>
            <a:off x="6169434" y="4848727"/>
            <a:ext cx="357352" cy="1261976"/>
          </a:xfrm>
          <a:prstGeom prst="ellipse">
            <a:avLst/>
          </a:prstGeom>
          <a:noFill/>
          <a:ln w="28575">
            <a:solidFill>
              <a:srgbClr val="FF0000"/>
            </a:solidFill>
            <a:miter lim="800000"/>
            <a:headEnd/>
            <a:tailEnd/>
          </a:ln>
          <a:effectLst/>
        </p:spPr>
        <p:txBody>
          <a:bodyPr wrap="none" rtlCol="0" anchor="ctr"/>
          <a:lstStyle/>
          <a:p>
            <a:pPr algn="ctr" eaLnBrk="0" hangingPunct="0"/>
            <a:endParaRPr lang="en-US" sz="1000" b="1">
              <a:solidFill>
                <a:srgbClr val="FFFFFF"/>
              </a:solidFill>
              <a:ea typeface="ＭＳ Ｐゴシック" charset="-128"/>
              <a:cs typeface="Arial" pitchFamily="34" charset="0"/>
            </a:endParaRPr>
          </a:p>
        </p:txBody>
      </p:sp>
      <p:sp>
        <p:nvSpPr>
          <p:cNvPr id="15" name="TextBox 14">
            <a:extLst>
              <a:ext uri="{FF2B5EF4-FFF2-40B4-BE49-F238E27FC236}">
                <a16:creationId xmlns:a16="http://schemas.microsoft.com/office/drawing/2014/main" id="{B8F0A6B1-D97E-4430-BAF3-EE5AB96A3067}"/>
              </a:ext>
            </a:extLst>
          </p:cNvPr>
          <p:cNvSpPr txBox="1"/>
          <p:nvPr/>
        </p:nvSpPr>
        <p:spPr>
          <a:xfrm>
            <a:off x="8728283" y="2442811"/>
            <a:ext cx="2541906" cy="1714100"/>
          </a:xfrm>
          <a:prstGeom prst="rect">
            <a:avLst/>
          </a:prstGeom>
          <a:noFill/>
        </p:spPr>
        <p:txBody>
          <a:bodyPr wrap="square" lIns="91440" tIns="45720" rIns="91440" rtlCol="0" anchor="t">
            <a:noAutofit/>
          </a:bodyPr>
          <a:lstStyle/>
          <a:p>
            <a:r>
              <a:rPr lang="en-US" sz="2200">
                <a:solidFill>
                  <a:srgbClr val="0070C0"/>
                </a:solidFill>
              </a:rPr>
              <a:t>Product longevity increased from 10 </a:t>
            </a:r>
            <a:r>
              <a:rPr lang="en-US" sz="2200" err="1">
                <a:solidFill>
                  <a:srgbClr val="0070C0"/>
                </a:solidFill>
              </a:rPr>
              <a:t>yrs</a:t>
            </a:r>
            <a:r>
              <a:rPr lang="en-US" sz="2200">
                <a:solidFill>
                  <a:srgbClr val="0070C0"/>
                </a:solidFill>
              </a:rPr>
              <a:t> to 15 </a:t>
            </a:r>
            <a:r>
              <a:rPr lang="en-US" sz="2200" err="1">
                <a:solidFill>
                  <a:srgbClr val="0070C0"/>
                </a:solidFill>
              </a:rPr>
              <a:t>yrs</a:t>
            </a:r>
            <a:r>
              <a:rPr lang="en-US" sz="2200">
                <a:solidFill>
                  <a:srgbClr val="0070C0"/>
                </a:solidFill>
              </a:rPr>
              <a:t>!</a:t>
            </a:r>
          </a:p>
        </p:txBody>
      </p:sp>
    </p:spTree>
    <p:extLst>
      <p:ext uri="{BB962C8B-B14F-4D97-AF65-F5344CB8AC3E}">
        <p14:creationId xmlns:p14="http://schemas.microsoft.com/office/powerpoint/2010/main" val="3979420018"/>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 name="Title 3"/>
          <p:cNvSpPr>
            <a:spLocks noGrp="1"/>
          </p:cNvSpPr>
          <p:nvPr>
            <p:ph type="title"/>
          </p:nvPr>
        </p:nvSpPr>
        <p:spPr/>
        <p:txBody>
          <a:bodyPr/>
          <a:lstStyle/>
          <a:p>
            <a:r>
              <a:rPr lang="en-US"/>
              <a:t>i.MX 8M Plus of Applications Processors</a:t>
            </a:r>
          </a:p>
        </p:txBody>
      </p:sp>
      <p:sp>
        <p:nvSpPr>
          <p:cNvPr id="21" name="Rectangle 97">
            <a:extLst>
              <a:ext uri="{FF2B5EF4-FFF2-40B4-BE49-F238E27FC236}">
                <a16:creationId xmlns:a16="http://schemas.microsoft.com/office/drawing/2014/main" id="{0E9FB99E-6A63-4660-ADCE-71EE2691C291}"/>
              </a:ext>
            </a:extLst>
          </p:cNvPr>
          <p:cNvSpPr>
            <a:spLocks noChangeArrowheads="1"/>
          </p:cNvSpPr>
          <p:nvPr/>
        </p:nvSpPr>
        <p:spPr bwMode="auto">
          <a:xfrm rot="16200000" flipH="1">
            <a:off x="4089601" y="-2055553"/>
            <a:ext cx="3916227" cy="11113487"/>
          </a:xfrm>
          <a:prstGeom prst="rect">
            <a:avLst/>
          </a:prstGeom>
          <a:solidFill>
            <a:srgbClr val="A1A1A1">
              <a:alpha val="29804"/>
            </a:srgbClr>
          </a:solidFill>
          <a:ln w="9525">
            <a:noFill/>
            <a:miter lim="800000"/>
            <a:headEnd/>
            <a:tailEnd/>
          </a:ln>
        </p:spPr>
        <p:txBody>
          <a:bodyPr rot="10800000" anchor="ct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GB" sz="2400" b="0" i="0" u="none" strike="noStrike" kern="1200" cap="none" spc="0" normalizeH="0" baseline="0" noProof="0">
              <a:ln>
                <a:noFill/>
              </a:ln>
              <a:solidFill>
                <a:srgbClr val="000000"/>
              </a:solidFill>
              <a:effectLst/>
              <a:uLnTx/>
              <a:uFillTx/>
              <a:latin typeface="Arial" charset="0"/>
              <a:ea typeface="+mn-ea"/>
              <a:cs typeface="+mn-cs"/>
            </a:endParaRPr>
          </a:p>
        </p:txBody>
      </p:sp>
      <p:sp>
        <p:nvSpPr>
          <p:cNvPr id="29" name="Rectangle 28">
            <a:extLst>
              <a:ext uri="{FF2B5EF4-FFF2-40B4-BE49-F238E27FC236}">
                <a16:creationId xmlns:a16="http://schemas.microsoft.com/office/drawing/2014/main" id="{7C7D6444-33EA-417E-951E-3A28C4088DB1}"/>
              </a:ext>
            </a:extLst>
          </p:cNvPr>
          <p:cNvSpPr/>
          <p:nvPr/>
        </p:nvSpPr>
        <p:spPr>
          <a:xfrm>
            <a:off x="490969" y="1191824"/>
            <a:ext cx="11113486" cy="3903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3200" b="1" i="0" u="none" strike="noStrike" kern="1200" cap="none" spc="0" normalizeH="0" baseline="0" noProof="0">
              <a:ln>
                <a:noFill/>
              </a:ln>
              <a:solidFill>
                <a:srgbClr val="000000"/>
              </a:solidFill>
              <a:effectLst/>
              <a:uLnTx/>
              <a:uFillTx/>
              <a:latin typeface="Arial"/>
              <a:ea typeface="+mn-ea"/>
              <a:cs typeface="+mn-cs"/>
            </a:endParaRPr>
          </a:p>
        </p:txBody>
      </p:sp>
      <p:sp>
        <p:nvSpPr>
          <p:cNvPr id="30" name="Rectangle 29">
            <a:extLst>
              <a:ext uri="{FF2B5EF4-FFF2-40B4-BE49-F238E27FC236}">
                <a16:creationId xmlns:a16="http://schemas.microsoft.com/office/drawing/2014/main" id="{B1EFFB89-04F8-40F8-A12F-CB513CDF11E6}"/>
              </a:ext>
            </a:extLst>
          </p:cNvPr>
          <p:cNvSpPr/>
          <p:nvPr/>
        </p:nvSpPr>
        <p:spPr>
          <a:xfrm>
            <a:off x="4975905" y="2622872"/>
            <a:ext cx="2667000" cy="244682"/>
          </a:xfrm>
          <a:prstGeom prst="rect">
            <a:avLst/>
          </a:prstGeom>
        </p:spPr>
        <p:txBody>
          <a:bodyPr wrap="square">
            <a:spAutoFit/>
          </a:bodyPr>
          <a:lstStyle/>
          <a:p>
            <a:pPr marL="115888" marR="0" lvl="0" indent="-115888" algn="l" defTabSz="914400" rtl="0" eaLnBrk="1" fontAlgn="base" latinLnBrk="0" hangingPunct="1">
              <a:lnSpc>
                <a:spcPct val="90000"/>
              </a:lnSpc>
              <a:spcBef>
                <a:spcPct val="50000"/>
              </a:spcBef>
              <a:spcAft>
                <a:spcPct val="0"/>
              </a:spcAft>
              <a:buClr>
                <a:srgbClr val="969696"/>
              </a:buClr>
              <a:buSzPct val="80000"/>
              <a:buFont typeface="Arial" pitchFamily="34" charset="0"/>
              <a:buChar char="•"/>
              <a:tabLst/>
              <a:defRPr/>
            </a:pPr>
            <a:endParaRPr kumimoji="0" lang="en-US" sz="1100" b="0" i="0" u="none" strike="noStrike" kern="1200" cap="none" spc="0" normalizeH="0" baseline="0" noProof="0">
              <a:ln>
                <a:noFill/>
              </a:ln>
              <a:solidFill>
                <a:srgbClr val="000000"/>
              </a:solidFill>
              <a:effectLst/>
              <a:uLnTx/>
              <a:uFillTx/>
              <a:latin typeface="Arial" charset="0"/>
              <a:ea typeface="+mn-ea"/>
              <a:cs typeface="+mn-cs"/>
            </a:endParaRPr>
          </a:p>
        </p:txBody>
      </p:sp>
      <p:sp>
        <p:nvSpPr>
          <p:cNvPr id="31" name="Rectangle 30">
            <a:extLst>
              <a:ext uri="{FF2B5EF4-FFF2-40B4-BE49-F238E27FC236}">
                <a16:creationId xmlns:a16="http://schemas.microsoft.com/office/drawing/2014/main" id="{1847E234-7EA1-4FD3-92A7-0E9C8F48BBC8}"/>
              </a:ext>
            </a:extLst>
          </p:cNvPr>
          <p:cNvSpPr/>
          <p:nvPr/>
        </p:nvSpPr>
        <p:spPr>
          <a:xfrm>
            <a:off x="634936" y="1954083"/>
            <a:ext cx="4658543" cy="3145541"/>
          </a:xfrm>
          <a:prstGeom prst="rect">
            <a:avLst/>
          </a:prstGeom>
        </p:spPr>
        <p:txBody>
          <a:bodyPr wrap="square" lIns="91440" tIns="45720" rIns="91440" bIns="45720" anchor="t">
            <a:spAutoFit/>
          </a:bodyPr>
          <a:lstStyle/>
          <a:p>
            <a:pPr marL="0" marR="0" lvl="0" indent="0" algn="l" defTabSz="914400" rtl="0" eaLnBrk="1" fontAlgn="base" latinLnBrk="0" hangingPunct="1">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a:cs typeface="Arial"/>
              </a:rPr>
              <a:t>The i.MX 8M Plus family of processors is based on </a:t>
            </a:r>
            <a:r>
              <a:rPr lang="en-US" sz="1600">
                <a:solidFill>
                  <a:srgbClr val="000000"/>
                </a:solidFill>
                <a:latin typeface="Arial"/>
                <a:cs typeface="Arial"/>
              </a:rPr>
              <a:t>Arm</a:t>
            </a:r>
            <a:r>
              <a:rPr kumimoji="0" lang="en-US" sz="1600" b="0" i="0" u="none" strike="noStrike" kern="1200" cap="none" spc="0" normalizeH="0" baseline="30000" noProof="0">
                <a:ln>
                  <a:noFill/>
                </a:ln>
                <a:solidFill>
                  <a:srgbClr val="000000"/>
                </a:solidFill>
                <a:effectLst/>
                <a:uLnTx/>
                <a:uFillTx/>
                <a:latin typeface="Arial"/>
                <a:cs typeface="Arial"/>
              </a:rPr>
              <a:t>®</a:t>
            </a:r>
            <a:r>
              <a:rPr kumimoji="0" lang="en-US" sz="1600" b="0" i="0" u="none" strike="noStrike" kern="1200" cap="none" spc="0" normalizeH="0" baseline="0" noProof="0">
                <a:ln>
                  <a:noFill/>
                </a:ln>
                <a:solidFill>
                  <a:srgbClr val="000000"/>
                </a:solidFill>
                <a:effectLst/>
                <a:uLnTx/>
                <a:uFillTx/>
                <a:latin typeface="Arial"/>
                <a:cs typeface="Arial"/>
              </a:rPr>
              <a:t> Cortex</a:t>
            </a:r>
            <a:r>
              <a:rPr kumimoji="0" lang="en-US" sz="1600" b="0" i="0" u="none" strike="noStrike" kern="1200" cap="none" spc="0" normalizeH="0" baseline="30000" noProof="0">
                <a:ln>
                  <a:noFill/>
                </a:ln>
                <a:solidFill>
                  <a:srgbClr val="000000"/>
                </a:solidFill>
                <a:effectLst/>
                <a:uLnTx/>
                <a:uFillTx/>
                <a:latin typeface="Arial"/>
                <a:cs typeface="Arial"/>
              </a:rPr>
              <a:t>®</a:t>
            </a:r>
            <a:r>
              <a:rPr kumimoji="0" lang="en-US" sz="1600" b="0" i="0" u="none" strike="noStrike" kern="1200" cap="none" spc="0" normalizeH="0" baseline="0" noProof="0">
                <a:ln>
                  <a:noFill/>
                </a:ln>
                <a:solidFill>
                  <a:srgbClr val="000000"/>
                </a:solidFill>
                <a:effectLst/>
                <a:uLnTx/>
                <a:uFillTx/>
                <a:latin typeface="Arial"/>
                <a:cs typeface="Arial"/>
              </a:rPr>
              <a:t>-A53 and Cortex-M7 cores and </a:t>
            </a:r>
            <a:r>
              <a:rPr lang="en-US" sz="1600">
                <a:solidFill>
                  <a:srgbClr val="000000"/>
                </a:solidFill>
                <a:latin typeface="Arial"/>
                <a:cs typeface="Arial"/>
              </a:rPr>
              <a:t>delivers</a:t>
            </a:r>
            <a:r>
              <a:rPr kumimoji="0" lang="en-US" sz="1600" b="0" i="0" u="none" strike="noStrike" kern="1200" cap="none" spc="0" normalizeH="0" baseline="0" noProof="0">
                <a:ln>
                  <a:noFill/>
                </a:ln>
                <a:solidFill>
                  <a:srgbClr val="000000"/>
                </a:solidFill>
                <a:effectLst/>
                <a:uLnTx/>
                <a:uFillTx/>
                <a:latin typeface="Arial"/>
                <a:cs typeface="Arial"/>
              </a:rPr>
              <a:t> a new level of:</a:t>
            </a:r>
          </a:p>
          <a:p>
            <a:pPr marL="228600" marR="0" lvl="0" indent="-22860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kumimoji="0" lang="en-US" sz="1400" u="none" strike="noStrike" kern="1200" cap="none" spc="0" normalizeH="0" baseline="0" noProof="0">
                <a:ln>
                  <a:noFill/>
                </a:ln>
                <a:solidFill>
                  <a:srgbClr val="0070C0"/>
                </a:solidFill>
                <a:effectLst/>
                <a:uLnTx/>
                <a:uFillTx/>
                <a:latin typeface="Arial"/>
                <a:cs typeface="Arial"/>
              </a:rPr>
              <a:t>Machine Learning and Vision System</a:t>
            </a:r>
            <a:endParaRPr lang="en-US" sz="1400" u="none" strike="noStrike" kern="1200" cap="none" spc="0" normalizeH="0" baseline="0" noProof="0">
              <a:ln>
                <a:noFill/>
              </a:ln>
              <a:solidFill>
                <a:srgbClr val="0070C0"/>
              </a:solidFill>
              <a:effectLst/>
              <a:uLnTx/>
              <a:uFillTx/>
              <a:latin typeface="Arial"/>
              <a:cs typeface="Arial"/>
            </a:endParaRPr>
          </a:p>
          <a:p>
            <a:pPr marL="228600" marR="0" lvl="0" indent="-22860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lang="en-US" sz="1400">
                <a:solidFill>
                  <a:srgbClr val="0070C0"/>
                </a:solidFill>
                <a:latin typeface="Arial"/>
                <a:cs typeface="Arial"/>
              </a:rPr>
              <a:t>Advanced Multimedia</a:t>
            </a:r>
          </a:p>
          <a:p>
            <a:pPr marL="228600" indent="-228600">
              <a:lnSpc>
                <a:spcPct val="150000"/>
              </a:lnSpc>
              <a:buFont typeface="Arial" panose="020B0604020202020204" pitchFamily="34" charset="0"/>
              <a:buChar char="•"/>
              <a:defRPr/>
            </a:pPr>
            <a:r>
              <a:rPr lang="en-US" sz="1400">
                <a:solidFill>
                  <a:srgbClr val="0070C0"/>
                </a:solidFill>
                <a:latin typeface="Arial"/>
                <a:cs typeface="Arial"/>
              </a:rPr>
              <a:t>Industrial Networking and High Reliability </a:t>
            </a:r>
            <a:endParaRPr lang="en-US" sz="1400">
              <a:solidFill>
                <a:srgbClr val="0070C0"/>
              </a:solidFill>
              <a:cs typeface="Arial"/>
            </a:endParaRPr>
          </a:p>
          <a:p>
            <a:pPr marL="0" marR="0" lvl="0" indent="0" algn="l" defTabSz="914400" rtl="0" eaLnBrk="1" fontAlgn="base" latinLnBrk="0" hangingPunct="1">
              <a:lnSpc>
                <a:spcPct val="150000"/>
              </a:lnSpc>
              <a:spcBef>
                <a:spcPct val="0"/>
              </a:spcBef>
              <a:spcAft>
                <a:spcPct val="0"/>
              </a:spcAft>
              <a:buClrTx/>
              <a:buSzTx/>
              <a:buFontTx/>
              <a:buNone/>
              <a:tabLst/>
              <a:defRPr/>
            </a:pPr>
            <a:br>
              <a:rPr lang="en-US" sz="1100"/>
            </a:br>
            <a:r>
              <a:rPr lang="en-US" sz="1600">
                <a:solidFill>
                  <a:srgbClr val="000000"/>
                </a:solidFill>
                <a:latin typeface="Arial"/>
                <a:cs typeface="Arial"/>
              </a:rPr>
              <a:t>It is well suited for applications as:</a:t>
            </a:r>
          </a:p>
          <a:p>
            <a:pPr marL="228600" marR="0" lvl="0" indent="-22860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lang="en-US" sz="1400">
                <a:solidFill>
                  <a:srgbClr val="0070C0"/>
                </a:solidFill>
                <a:latin typeface="Arial"/>
                <a:cs typeface="Arial"/>
              </a:rPr>
              <a:t>Smart Home, Building, Retail and City</a:t>
            </a:r>
          </a:p>
          <a:p>
            <a:pPr marL="228600" marR="0" lvl="0" indent="-228600" algn="l" defTabSz="914400" rtl="0" eaLnBrk="1" fontAlgn="base" latinLnBrk="0" hangingPunct="1">
              <a:lnSpc>
                <a:spcPct val="150000"/>
              </a:lnSpc>
              <a:spcBef>
                <a:spcPct val="0"/>
              </a:spcBef>
              <a:spcAft>
                <a:spcPct val="0"/>
              </a:spcAft>
              <a:buClrTx/>
              <a:buSzTx/>
              <a:buFont typeface="Arial" panose="020B0604020202020204" pitchFamily="34" charset="0"/>
              <a:buChar char="•"/>
              <a:tabLst/>
              <a:defRPr/>
            </a:pPr>
            <a:r>
              <a:rPr lang="en-US" sz="1400">
                <a:solidFill>
                  <a:srgbClr val="0070C0"/>
                </a:solidFill>
                <a:latin typeface="Arial"/>
                <a:cs typeface="Arial"/>
              </a:rPr>
              <a:t>Smart Factory and Industry IoT</a:t>
            </a:r>
          </a:p>
        </p:txBody>
      </p:sp>
      <p:sp>
        <p:nvSpPr>
          <p:cNvPr id="32" name="TextBox 31">
            <a:extLst>
              <a:ext uri="{FF2B5EF4-FFF2-40B4-BE49-F238E27FC236}">
                <a16:creationId xmlns:a16="http://schemas.microsoft.com/office/drawing/2014/main" id="{0FEE5EC6-F539-445E-9193-D2883899B3A6}"/>
              </a:ext>
            </a:extLst>
          </p:cNvPr>
          <p:cNvSpPr txBox="1"/>
          <p:nvPr/>
        </p:nvSpPr>
        <p:spPr>
          <a:xfrm>
            <a:off x="7622751" y="4245779"/>
            <a:ext cx="2719881" cy="914400"/>
          </a:xfrm>
          <a:prstGeom prst="rect">
            <a:avLst/>
          </a:prstGeom>
          <a:noFill/>
        </p:spPr>
        <p:txBody>
          <a:bodyPr wrap="none" lIns="91440" tIns="45720" rIns="91440" rtlCol="0" anchor="t">
            <a:no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400" b="1" i="0" u="none" strike="noStrike" kern="1200" cap="none" spc="0" normalizeH="0" baseline="0" noProof="0">
              <a:ln>
                <a:noFill/>
              </a:ln>
              <a:solidFill>
                <a:srgbClr val="000000"/>
              </a:solidFill>
              <a:effectLst/>
              <a:uLnTx/>
              <a:uFillTx/>
              <a:latin typeface="Arial" charset="0"/>
              <a:ea typeface="+mn-ea"/>
              <a:cs typeface="+mn-cs"/>
            </a:endParaRPr>
          </a:p>
        </p:txBody>
      </p:sp>
      <p:sp>
        <p:nvSpPr>
          <p:cNvPr id="34" name="Rectangle 33">
            <a:extLst>
              <a:ext uri="{FF2B5EF4-FFF2-40B4-BE49-F238E27FC236}">
                <a16:creationId xmlns:a16="http://schemas.microsoft.com/office/drawing/2014/main" id="{488AF2C9-F2E2-447B-8D43-B6763C840CD8}"/>
              </a:ext>
            </a:extLst>
          </p:cNvPr>
          <p:cNvSpPr/>
          <p:nvPr/>
        </p:nvSpPr>
        <p:spPr>
          <a:xfrm>
            <a:off x="490968" y="5329187"/>
            <a:ext cx="11113487" cy="65844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600" b="1" i="0" u="none" strike="noStrike" kern="1200" cap="none" spc="0" normalizeH="0" baseline="0" noProof="0">
              <a:ln>
                <a:noFill/>
              </a:ln>
              <a:solidFill>
                <a:prstClr val="white"/>
              </a:solidFill>
              <a:effectLst/>
              <a:uLnTx/>
              <a:uFillTx/>
              <a:latin typeface="Arial"/>
              <a:ea typeface="+mn-ea"/>
              <a:cs typeface="+mn-cs"/>
            </a:endParaRPr>
          </a:p>
        </p:txBody>
      </p:sp>
      <p:sp>
        <p:nvSpPr>
          <p:cNvPr id="35" name="Rectangle 34">
            <a:extLst>
              <a:ext uri="{FF2B5EF4-FFF2-40B4-BE49-F238E27FC236}">
                <a16:creationId xmlns:a16="http://schemas.microsoft.com/office/drawing/2014/main" id="{8FECE1F1-33EF-4CB0-9CD4-5C12F91757F5}"/>
              </a:ext>
            </a:extLst>
          </p:cNvPr>
          <p:cNvSpPr/>
          <p:nvPr/>
        </p:nvSpPr>
        <p:spPr>
          <a:xfrm>
            <a:off x="2042117" y="5456098"/>
            <a:ext cx="9478120" cy="400110"/>
          </a:xfrm>
          <a:prstGeom prst="rect">
            <a:avLst/>
          </a:prstGeom>
        </p:spPr>
        <p:txBody>
          <a:bodyPr wrap="square">
            <a:spAutoFit/>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2000" b="1" i="0" u="none" strike="noStrike" kern="1200" cap="none" spc="0" normalizeH="0" baseline="0" noProof="0">
                <a:ln>
                  <a:noFill/>
                </a:ln>
                <a:solidFill>
                  <a:prstClr val="white"/>
                </a:solidFill>
                <a:effectLst/>
                <a:uLnTx/>
                <a:uFillTx/>
                <a:latin typeface="Arial"/>
                <a:ea typeface="+mn-ea"/>
                <a:cs typeface="+mn-cs"/>
              </a:rPr>
              <a:t>Machine Learning &amp; Vision, Advanced Multimedia, Industrial IoT</a:t>
            </a:r>
          </a:p>
        </p:txBody>
      </p:sp>
      <p:grpSp>
        <p:nvGrpSpPr>
          <p:cNvPr id="36" name="Group 35">
            <a:extLst>
              <a:ext uri="{FF2B5EF4-FFF2-40B4-BE49-F238E27FC236}">
                <a16:creationId xmlns:a16="http://schemas.microsoft.com/office/drawing/2014/main" id="{D1B3E1EF-6DFD-4D1A-B879-6B475C390676}"/>
              </a:ext>
            </a:extLst>
          </p:cNvPr>
          <p:cNvGrpSpPr/>
          <p:nvPr/>
        </p:nvGrpSpPr>
        <p:grpSpPr>
          <a:xfrm>
            <a:off x="715992" y="5362268"/>
            <a:ext cx="576748" cy="576748"/>
            <a:chOff x="3671719" y="4567832"/>
            <a:chExt cx="576748" cy="576748"/>
          </a:xfrm>
        </p:grpSpPr>
        <p:sp>
          <p:nvSpPr>
            <p:cNvPr id="37" name="Oval 36">
              <a:extLst>
                <a:ext uri="{FF2B5EF4-FFF2-40B4-BE49-F238E27FC236}">
                  <a16:creationId xmlns:a16="http://schemas.microsoft.com/office/drawing/2014/main" id="{30AE1F3F-2AD6-4724-8BF2-2DC5F12F9675}"/>
                </a:ext>
              </a:extLst>
            </p:cNvPr>
            <p:cNvSpPr/>
            <p:nvPr/>
          </p:nvSpPr>
          <p:spPr>
            <a:xfrm>
              <a:off x="3671719" y="4567832"/>
              <a:ext cx="576748" cy="576748"/>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38" name="Picture 37">
              <a:extLst>
                <a:ext uri="{FF2B5EF4-FFF2-40B4-BE49-F238E27FC236}">
                  <a16:creationId xmlns:a16="http://schemas.microsoft.com/office/drawing/2014/main" id="{4EBD9836-ED90-4A03-A782-D2CC2AC2926F}"/>
                </a:ext>
              </a:extLst>
            </p:cNvPr>
            <p:cNvPicPr>
              <a:picLocks noChangeAspect="1"/>
            </p:cNvPicPr>
            <p:nvPr/>
          </p:nvPicPr>
          <p:blipFill rotWithShape="1">
            <a:blip r:embed="rId3" cstate="email">
              <a:alphaModFix/>
              <a:extLst>
                <a:ext uri="{28A0092B-C50C-407E-A947-70E740481C1C}">
                  <a14:useLocalDpi xmlns:a14="http://schemas.microsoft.com/office/drawing/2010/main"/>
                </a:ext>
              </a:extLst>
            </a:blip>
            <a:srcRect l="30618" t="52403" r="24362"/>
            <a:stretch/>
          </p:blipFill>
          <p:spPr>
            <a:xfrm>
              <a:off x="3743886" y="4665066"/>
              <a:ext cx="461798" cy="456290"/>
            </a:xfrm>
            <a:prstGeom prst="rect">
              <a:avLst/>
            </a:prstGeom>
          </p:spPr>
        </p:pic>
      </p:grpSp>
      <p:grpSp>
        <p:nvGrpSpPr>
          <p:cNvPr id="39" name="Group 38">
            <a:extLst>
              <a:ext uri="{FF2B5EF4-FFF2-40B4-BE49-F238E27FC236}">
                <a16:creationId xmlns:a16="http://schemas.microsoft.com/office/drawing/2014/main" id="{0E89A11C-6AC9-43B1-9A9B-9BB71AB9B2D5}"/>
              </a:ext>
            </a:extLst>
          </p:cNvPr>
          <p:cNvGrpSpPr/>
          <p:nvPr/>
        </p:nvGrpSpPr>
        <p:grpSpPr>
          <a:xfrm>
            <a:off x="1364908" y="5364272"/>
            <a:ext cx="585080" cy="585080"/>
            <a:chOff x="2434797" y="4554432"/>
            <a:chExt cx="605043" cy="605043"/>
          </a:xfrm>
        </p:grpSpPr>
        <p:sp>
          <p:nvSpPr>
            <p:cNvPr id="40" name="Oval 39">
              <a:extLst>
                <a:ext uri="{FF2B5EF4-FFF2-40B4-BE49-F238E27FC236}">
                  <a16:creationId xmlns:a16="http://schemas.microsoft.com/office/drawing/2014/main" id="{9236EB88-919F-40F7-A77A-8A52C3D7C9E6}"/>
                </a:ext>
              </a:extLst>
            </p:cNvPr>
            <p:cNvSpPr/>
            <p:nvPr/>
          </p:nvSpPr>
          <p:spPr>
            <a:xfrm>
              <a:off x="2434797" y="4554432"/>
              <a:ext cx="605043" cy="605043"/>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41" name="Picture 40">
              <a:extLst>
                <a:ext uri="{FF2B5EF4-FFF2-40B4-BE49-F238E27FC236}">
                  <a16:creationId xmlns:a16="http://schemas.microsoft.com/office/drawing/2014/main" id="{4DE49AEB-3DB9-4187-A5CD-7EDD6CC085C5}"/>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535234" y="4642090"/>
              <a:ext cx="442858" cy="412629"/>
            </a:xfrm>
            <a:prstGeom prst="rect">
              <a:avLst/>
            </a:prstGeom>
          </p:spPr>
        </p:pic>
      </p:grpSp>
      <p:pic>
        <p:nvPicPr>
          <p:cNvPr id="43" name="Picture 42">
            <a:extLst>
              <a:ext uri="{FF2B5EF4-FFF2-40B4-BE49-F238E27FC236}">
                <a16:creationId xmlns:a16="http://schemas.microsoft.com/office/drawing/2014/main" id="{F37FCCA6-B171-4803-A934-F9C764462BDA}"/>
              </a:ext>
            </a:extLst>
          </p:cNvPr>
          <p:cNvPicPr/>
          <p:nvPr/>
        </p:nvPicPr>
        <p:blipFill>
          <a:blip r:embed="rId5">
            <a:extLst>
              <a:ext uri="{28A0092B-C50C-407E-A947-70E740481C1C}">
                <a14:useLocalDpi xmlns:a14="http://schemas.microsoft.com/office/drawing/2010/main"/>
              </a:ext>
            </a:extLst>
          </a:blip>
          <a:srcRect/>
          <a:stretch>
            <a:fillRect/>
          </a:stretch>
        </p:blipFill>
        <p:spPr bwMode="auto">
          <a:xfrm>
            <a:off x="5505865" y="1791291"/>
            <a:ext cx="5882025" cy="3262033"/>
          </a:xfrm>
          <a:prstGeom prst="rect">
            <a:avLst/>
          </a:prstGeom>
          <a:noFill/>
          <a:ln>
            <a:noFill/>
          </a:ln>
        </p:spPr>
      </p:pic>
    </p:spTree>
    <p:extLst>
      <p:ext uri="{BB962C8B-B14F-4D97-AF65-F5344CB8AC3E}">
        <p14:creationId xmlns:p14="http://schemas.microsoft.com/office/powerpoint/2010/main" val="2089729858"/>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EDFACB-F064-48BA-9193-4229FBAFC940}"/>
              </a:ext>
            </a:extLst>
          </p:cNvPr>
          <p:cNvSpPr>
            <a:spLocks noGrp="1"/>
          </p:cNvSpPr>
          <p:nvPr>
            <p:ph type="title"/>
          </p:nvPr>
        </p:nvSpPr>
        <p:spPr/>
        <p:txBody>
          <a:bodyPr/>
          <a:lstStyle/>
          <a:p>
            <a:r>
              <a:rPr lang="fr-FR"/>
              <a:t>i.MX 8M Plus Target Applications</a:t>
            </a:r>
            <a:endParaRPr lang="en-US"/>
          </a:p>
        </p:txBody>
      </p:sp>
      <p:sp>
        <p:nvSpPr>
          <p:cNvPr id="37" name="Rectangle 36">
            <a:extLst>
              <a:ext uri="{FF2B5EF4-FFF2-40B4-BE49-F238E27FC236}">
                <a16:creationId xmlns:a16="http://schemas.microsoft.com/office/drawing/2014/main" id="{C80A2A78-3C2E-4095-8BA7-AA24C8CB35E6}"/>
              </a:ext>
            </a:extLst>
          </p:cNvPr>
          <p:cNvSpPr/>
          <p:nvPr/>
        </p:nvSpPr>
        <p:spPr>
          <a:xfrm>
            <a:off x="4228506" y="1849271"/>
            <a:ext cx="3696640" cy="3853274"/>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8" name="TextBox 37">
            <a:extLst>
              <a:ext uri="{FF2B5EF4-FFF2-40B4-BE49-F238E27FC236}">
                <a16:creationId xmlns:a16="http://schemas.microsoft.com/office/drawing/2014/main" id="{63189EC8-449D-4C3C-9D64-5599DEFD1307}"/>
              </a:ext>
            </a:extLst>
          </p:cNvPr>
          <p:cNvSpPr txBox="1"/>
          <p:nvPr/>
        </p:nvSpPr>
        <p:spPr>
          <a:xfrm>
            <a:off x="4202728" y="1120091"/>
            <a:ext cx="3757275" cy="408992"/>
          </a:xfrm>
          <a:prstGeom prst="rect">
            <a:avLst/>
          </a:prstGeom>
          <a:noFill/>
        </p:spPr>
        <p:txBody>
          <a:bodyPr wrap="square" lIns="91440" tIns="45720" rIns="91440" rtlCol="0" anchor="t">
            <a:no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chemeClr val="accent2"/>
                </a:solidFill>
                <a:effectLst/>
                <a:uLnTx/>
                <a:uFillTx/>
                <a:latin typeface="Arial" charset="0"/>
                <a:ea typeface="+mn-ea"/>
                <a:cs typeface="+mn-cs"/>
              </a:rPr>
              <a:t>Smart Home, Building &amp; City</a:t>
            </a:r>
          </a:p>
        </p:txBody>
      </p:sp>
      <p:sp>
        <p:nvSpPr>
          <p:cNvPr id="39" name="Text Placeholder 2">
            <a:extLst>
              <a:ext uri="{FF2B5EF4-FFF2-40B4-BE49-F238E27FC236}">
                <a16:creationId xmlns:a16="http://schemas.microsoft.com/office/drawing/2014/main" id="{0E1FE86D-C1F0-426C-8837-FD406AA4EC87}"/>
              </a:ext>
            </a:extLst>
          </p:cNvPr>
          <p:cNvSpPr txBox="1">
            <a:spLocks/>
          </p:cNvSpPr>
          <p:nvPr/>
        </p:nvSpPr>
        <p:spPr>
          <a:xfrm>
            <a:off x="4321662" y="1911880"/>
            <a:ext cx="3638341" cy="3711936"/>
          </a:xfrm>
          <a:prstGeom prst="rect">
            <a:avLst/>
          </a:prstGeom>
        </p:spPr>
        <p:txBody>
          <a:bodyPr vert="horz" lIns="91440" tIns="45720" rIns="91440" bIns="45720" rtlCol="0">
            <a:noAutofit/>
          </a:bodyPr>
          <a:lstStyle>
            <a:lvl1pPr marL="233363" indent="-233363" algn="l" rtl="0" fontAlgn="base">
              <a:lnSpc>
                <a:spcPct val="100000"/>
              </a:lnSpc>
              <a:spcBef>
                <a:spcPts val="575"/>
              </a:spcBef>
              <a:spcAft>
                <a:spcPts val="75"/>
              </a:spcAft>
              <a:buClr>
                <a:schemeClr val="tx1">
                  <a:lumMod val="85000"/>
                  <a:lumOff val="15000"/>
                </a:schemeClr>
              </a:buClr>
              <a:buSzPct val="80000"/>
              <a:buFont typeface="Arial" pitchFamily="34" charset="0"/>
              <a:buChar char="•"/>
              <a:defRPr sz="2400" b="0">
                <a:solidFill>
                  <a:srgbClr val="000000"/>
                </a:solidFill>
                <a:latin typeface="+mn-lt"/>
                <a:ea typeface="+mn-ea"/>
                <a:cs typeface="+mn-cs"/>
              </a:defRPr>
            </a:lvl1pPr>
            <a:lvl2pPr marL="401638" indent="-168275" algn="l" rtl="0" fontAlgn="base">
              <a:lnSpc>
                <a:spcPct val="100000"/>
              </a:lnSpc>
              <a:spcBef>
                <a:spcPts val="575"/>
              </a:spcBef>
              <a:spcAft>
                <a:spcPts val="75"/>
              </a:spcAft>
              <a:buClr>
                <a:schemeClr val="tx1"/>
              </a:buClr>
              <a:buSzPct val="80000"/>
              <a:buFont typeface="Arial" pitchFamily="34" charset="0"/>
              <a:buChar char="−"/>
              <a:defRPr sz="2200">
                <a:solidFill>
                  <a:srgbClr val="000000"/>
                </a:solidFill>
                <a:latin typeface="+mn-lt"/>
              </a:defRPr>
            </a:lvl2pPr>
            <a:lvl3pPr marL="569913" indent="-168275" algn="l" rtl="0" fontAlgn="base">
              <a:lnSpc>
                <a:spcPct val="100000"/>
              </a:lnSpc>
              <a:spcBef>
                <a:spcPts val="575"/>
              </a:spcBef>
              <a:spcAft>
                <a:spcPts val="75"/>
              </a:spcAft>
              <a:buClr>
                <a:schemeClr val="tx1"/>
              </a:buClr>
              <a:buSzPct val="80000"/>
              <a:buFont typeface="Wingdings" pitchFamily="2" charset="2"/>
              <a:buChar char="§"/>
              <a:defRPr sz="2000">
                <a:solidFill>
                  <a:srgbClr val="000000"/>
                </a:solidFill>
                <a:latin typeface="+mn-lt"/>
              </a:defRPr>
            </a:lvl3pPr>
            <a:lvl4pPr marL="746125" indent="-176213" algn="l" rtl="0" fontAlgn="base">
              <a:lnSpc>
                <a:spcPct val="100000"/>
              </a:lnSpc>
              <a:spcBef>
                <a:spcPts val="575"/>
              </a:spcBef>
              <a:spcAft>
                <a:spcPts val="75"/>
              </a:spcAft>
              <a:buClr>
                <a:schemeClr val="tx1"/>
              </a:buClr>
              <a:buSzPct val="80000"/>
              <a:buFont typeface="Arial" pitchFamily="34" charset="0"/>
              <a:buChar char="•"/>
              <a:defRPr sz="1800">
                <a:solidFill>
                  <a:srgbClr val="000000"/>
                </a:solidFill>
                <a:latin typeface="+mn-lt"/>
              </a:defRPr>
            </a:lvl4pPr>
            <a:lvl5pPr marL="969963" indent="-223838" algn="l" rtl="0" fontAlgn="base">
              <a:lnSpc>
                <a:spcPct val="100000"/>
              </a:lnSpc>
              <a:spcBef>
                <a:spcPts val="575"/>
              </a:spcBef>
              <a:spcAft>
                <a:spcPts val="75"/>
              </a:spcAft>
              <a:buClr>
                <a:schemeClr val="tx1"/>
              </a:buClr>
              <a:buSzPct val="70000"/>
              <a:buFont typeface="Arial" pitchFamily="34" charset="0"/>
              <a:buChar char="−"/>
              <a:defRPr sz="1600">
                <a:solidFill>
                  <a:srgbClr val="000000"/>
                </a:solidFill>
                <a:latin typeface="+mn-lt"/>
              </a:defRPr>
            </a:lvl5pPr>
            <a:lvl6pPr marL="22304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6pPr>
            <a:lvl7pPr marL="26876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7pPr>
            <a:lvl8pPr marL="31448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8pPr>
            <a:lvl9pPr marL="36020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9pPr>
          </a:lstStyle>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dirty="0">
                <a:ln>
                  <a:noFill/>
                </a:ln>
                <a:solidFill>
                  <a:srgbClr val="000000"/>
                </a:solidFill>
                <a:effectLst/>
                <a:uLnTx/>
                <a:uFillTx/>
                <a:latin typeface="Arial"/>
                <a:ea typeface="+mn-ea"/>
                <a:cs typeface="+mn-cs"/>
              </a:rPr>
              <a:t>Safety, Security and Surveillance</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dirty="0">
                <a:ln>
                  <a:noFill/>
                </a:ln>
                <a:solidFill>
                  <a:srgbClr val="000000"/>
                </a:solidFill>
                <a:effectLst/>
                <a:uLnTx/>
                <a:uFillTx/>
                <a:latin typeface="Arial"/>
                <a:ea typeface="+mn-ea"/>
                <a:cs typeface="+mn-cs"/>
              </a:rPr>
              <a:t>Fleet Analytics</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dirty="0">
                <a:ln>
                  <a:noFill/>
                </a:ln>
                <a:solidFill>
                  <a:srgbClr val="000000"/>
                </a:solidFill>
                <a:effectLst/>
                <a:uLnTx/>
                <a:uFillTx/>
                <a:latin typeface="Arial"/>
                <a:ea typeface="+mn-ea"/>
                <a:cs typeface="+mn-cs"/>
              </a:rPr>
              <a:t>Traffic Monitor and Flow Optimization</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dirty="0">
                <a:ln>
                  <a:noFill/>
                </a:ln>
                <a:solidFill>
                  <a:srgbClr val="000000"/>
                </a:solidFill>
                <a:effectLst/>
                <a:uLnTx/>
                <a:uFillTx/>
                <a:latin typeface="Arial"/>
                <a:ea typeface="+mn-ea"/>
                <a:cs typeface="+mn-cs"/>
              </a:rPr>
              <a:t>Vision Payment Systems</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dirty="0">
                <a:ln>
                  <a:noFill/>
                </a:ln>
                <a:solidFill>
                  <a:srgbClr val="000000"/>
                </a:solidFill>
                <a:effectLst/>
                <a:uLnTx/>
                <a:uFillTx/>
                <a:latin typeface="Arial"/>
                <a:ea typeface="+mn-ea"/>
                <a:cs typeface="+mn-cs"/>
              </a:rPr>
              <a:t>Targeted Advertisement</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dirty="0">
                <a:ln>
                  <a:noFill/>
                </a:ln>
                <a:solidFill>
                  <a:srgbClr val="000000"/>
                </a:solidFill>
                <a:effectLst/>
                <a:uLnTx/>
                <a:uFillTx/>
                <a:latin typeface="Arial"/>
                <a:ea typeface="+mn-ea"/>
                <a:cs typeface="+mn-cs"/>
              </a:rPr>
              <a:t>Service Drones</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dirty="0">
                <a:ln>
                  <a:noFill/>
                </a:ln>
                <a:solidFill>
                  <a:srgbClr val="000000"/>
                </a:solidFill>
                <a:effectLst/>
                <a:uLnTx/>
                <a:uFillTx/>
                <a:latin typeface="Arial"/>
                <a:ea typeface="+mn-ea"/>
                <a:cs typeface="+mn-cs"/>
              </a:rPr>
              <a:t>Alarm and AI Server Hubs</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dirty="0">
                <a:ln>
                  <a:noFill/>
                </a:ln>
                <a:solidFill>
                  <a:srgbClr val="000000"/>
                </a:solidFill>
                <a:effectLst/>
                <a:uLnTx/>
                <a:uFillTx/>
                <a:latin typeface="Arial"/>
                <a:ea typeface="+mn-ea"/>
                <a:cs typeface="+mn-cs"/>
              </a:rPr>
              <a:t>Home Patient and Elderly Monitor</a:t>
            </a:r>
          </a:p>
          <a:p>
            <a:pPr marL="233363" marR="0" lvl="0" indent="-233363" algn="l" defTabSz="914400" rtl="0" eaLnBrk="1" fontAlgn="base" latinLnBrk="0" hangingPunct="1">
              <a:lnSpc>
                <a:spcPct val="100000"/>
              </a:lnSpc>
              <a:spcBef>
                <a:spcPts val="1200"/>
              </a:spcBef>
              <a:spcAft>
                <a:spcPts val="75"/>
              </a:spcAft>
              <a:buClr>
                <a:srgbClr val="000000">
                  <a:lumMod val="85000"/>
                  <a:lumOff val="15000"/>
                </a:srgbClr>
              </a:buClr>
              <a:buSzPct val="80000"/>
              <a:buFont typeface="Arial" pitchFamily="34" charset="0"/>
              <a:buChar char="•"/>
              <a:tabLst/>
              <a:defRPr/>
            </a:pPr>
            <a:endParaRPr kumimoji="0" lang="en-US" sz="1500" b="0" i="0" u="none" strike="noStrike" kern="0" cap="none" spc="0" normalizeH="0" baseline="0" noProof="0" dirty="0">
              <a:ln>
                <a:noFill/>
              </a:ln>
              <a:solidFill>
                <a:srgbClr val="000000"/>
              </a:solidFill>
              <a:effectLst/>
              <a:uLnTx/>
              <a:uFillTx/>
              <a:latin typeface="Arial"/>
              <a:ea typeface="+mn-ea"/>
              <a:cs typeface="+mn-cs"/>
            </a:endParaRPr>
          </a:p>
        </p:txBody>
      </p:sp>
      <p:sp>
        <p:nvSpPr>
          <p:cNvPr id="40" name="Rectangle 39">
            <a:extLst>
              <a:ext uri="{FF2B5EF4-FFF2-40B4-BE49-F238E27FC236}">
                <a16:creationId xmlns:a16="http://schemas.microsoft.com/office/drawing/2014/main" id="{0DA9F25B-75E6-41A9-B296-3FB0F5283B29}"/>
              </a:ext>
            </a:extLst>
          </p:cNvPr>
          <p:cNvSpPr/>
          <p:nvPr/>
        </p:nvSpPr>
        <p:spPr>
          <a:xfrm>
            <a:off x="4228506" y="1781033"/>
            <a:ext cx="369664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1" name="Rectangle 40">
            <a:extLst>
              <a:ext uri="{FF2B5EF4-FFF2-40B4-BE49-F238E27FC236}">
                <a16:creationId xmlns:a16="http://schemas.microsoft.com/office/drawing/2014/main" id="{C7B9637D-7BC0-4A4A-BF93-1EB54065BFCF}"/>
              </a:ext>
            </a:extLst>
          </p:cNvPr>
          <p:cNvSpPr/>
          <p:nvPr/>
        </p:nvSpPr>
        <p:spPr>
          <a:xfrm>
            <a:off x="8009979" y="1849271"/>
            <a:ext cx="3696640" cy="3853274"/>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2" name="TextBox 41">
            <a:extLst>
              <a:ext uri="{FF2B5EF4-FFF2-40B4-BE49-F238E27FC236}">
                <a16:creationId xmlns:a16="http://schemas.microsoft.com/office/drawing/2014/main" id="{CB3582C2-556F-4AC3-997B-DD91950AAA58}"/>
              </a:ext>
            </a:extLst>
          </p:cNvPr>
          <p:cNvSpPr txBox="1"/>
          <p:nvPr/>
        </p:nvSpPr>
        <p:spPr>
          <a:xfrm>
            <a:off x="7984201" y="1098455"/>
            <a:ext cx="3757275" cy="408992"/>
          </a:xfrm>
          <a:prstGeom prst="rect">
            <a:avLst/>
          </a:prstGeom>
          <a:noFill/>
        </p:spPr>
        <p:txBody>
          <a:bodyPr wrap="square" lIns="91440" tIns="45720" rIns="91440" rtlCol="0" anchor="t">
            <a:no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chemeClr val="accent2"/>
                </a:solidFill>
                <a:effectLst/>
                <a:uLnTx/>
                <a:uFillTx/>
                <a:latin typeface="Arial" charset="0"/>
                <a:ea typeface="+mn-ea"/>
                <a:cs typeface="+mn-cs"/>
              </a:rPr>
              <a:t>Consumer &amp; Pro</a:t>
            </a:r>
          </a:p>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chemeClr val="accent2"/>
                </a:solidFill>
                <a:effectLst/>
                <a:uLnTx/>
                <a:uFillTx/>
                <a:latin typeface="Arial" charset="0"/>
                <a:ea typeface="+mn-ea"/>
                <a:cs typeface="+mn-cs"/>
              </a:rPr>
              <a:t>Audio/Voice Systems</a:t>
            </a:r>
          </a:p>
        </p:txBody>
      </p:sp>
      <p:sp>
        <p:nvSpPr>
          <p:cNvPr id="43" name="Text Placeholder 2">
            <a:extLst>
              <a:ext uri="{FF2B5EF4-FFF2-40B4-BE49-F238E27FC236}">
                <a16:creationId xmlns:a16="http://schemas.microsoft.com/office/drawing/2014/main" id="{43E0228A-C5A0-44EF-9549-F1A483EB1904}"/>
              </a:ext>
            </a:extLst>
          </p:cNvPr>
          <p:cNvSpPr txBox="1">
            <a:spLocks/>
          </p:cNvSpPr>
          <p:nvPr/>
        </p:nvSpPr>
        <p:spPr>
          <a:xfrm>
            <a:off x="8097009" y="1911880"/>
            <a:ext cx="3464461" cy="3711936"/>
          </a:xfrm>
          <a:prstGeom prst="rect">
            <a:avLst/>
          </a:prstGeom>
        </p:spPr>
        <p:txBody>
          <a:bodyPr vert="horz" lIns="91440" tIns="45720" rIns="91440" bIns="45720" rtlCol="0">
            <a:noAutofit/>
          </a:bodyPr>
          <a:lstStyle>
            <a:lvl1pPr marL="233363" indent="-233363" algn="l" rtl="0" fontAlgn="base">
              <a:lnSpc>
                <a:spcPct val="100000"/>
              </a:lnSpc>
              <a:spcBef>
                <a:spcPts val="575"/>
              </a:spcBef>
              <a:spcAft>
                <a:spcPts val="75"/>
              </a:spcAft>
              <a:buClr>
                <a:schemeClr val="tx1">
                  <a:lumMod val="85000"/>
                  <a:lumOff val="15000"/>
                </a:schemeClr>
              </a:buClr>
              <a:buSzPct val="80000"/>
              <a:buFont typeface="Arial" pitchFamily="34" charset="0"/>
              <a:buChar char="•"/>
              <a:defRPr sz="2400" b="0">
                <a:solidFill>
                  <a:srgbClr val="000000"/>
                </a:solidFill>
                <a:latin typeface="+mn-lt"/>
                <a:ea typeface="+mn-ea"/>
                <a:cs typeface="+mn-cs"/>
              </a:defRPr>
            </a:lvl1pPr>
            <a:lvl2pPr marL="401638" indent="-168275" algn="l" rtl="0" fontAlgn="base">
              <a:lnSpc>
                <a:spcPct val="100000"/>
              </a:lnSpc>
              <a:spcBef>
                <a:spcPts val="575"/>
              </a:spcBef>
              <a:spcAft>
                <a:spcPts val="75"/>
              </a:spcAft>
              <a:buClr>
                <a:schemeClr val="tx1"/>
              </a:buClr>
              <a:buSzPct val="80000"/>
              <a:buFont typeface="Arial" pitchFamily="34" charset="0"/>
              <a:buChar char="−"/>
              <a:defRPr sz="2200">
                <a:solidFill>
                  <a:srgbClr val="000000"/>
                </a:solidFill>
                <a:latin typeface="+mn-lt"/>
              </a:defRPr>
            </a:lvl2pPr>
            <a:lvl3pPr marL="569913" indent="-168275" algn="l" rtl="0" fontAlgn="base">
              <a:lnSpc>
                <a:spcPct val="100000"/>
              </a:lnSpc>
              <a:spcBef>
                <a:spcPts val="575"/>
              </a:spcBef>
              <a:spcAft>
                <a:spcPts val="75"/>
              </a:spcAft>
              <a:buClr>
                <a:schemeClr val="tx1"/>
              </a:buClr>
              <a:buSzPct val="80000"/>
              <a:buFont typeface="Wingdings" pitchFamily="2" charset="2"/>
              <a:buChar char="§"/>
              <a:defRPr sz="2000">
                <a:solidFill>
                  <a:srgbClr val="000000"/>
                </a:solidFill>
                <a:latin typeface="+mn-lt"/>
              </a:defRPr>
            </a:lvl3pPr>
            <a:lvl4pPr marL="746125" indent="-176213" algn="l" rtl="0" fontAlgn="base">
              <a:lnSpc>
                <a:spcPct val="100000"/>
              </a:lnSpc>
              <a:spcBef>
                <a:spcPts val="575"/>
              </a:spcBef>
              <a:spcAft>
                <a:spcPts val="75"/>
              </a:spcAft>
              <a:buClr>
                <a:schemeClr val="tx1"/>
              </a:buClr>
              <a:buSzPct val="80000"/>
              <a:buFont typeface="Arial" pitchFamily="34" charset="0"/>
              <a:buChar char="•"/>
              <a:defRPr sz="1800">
                <a:solidFill>
                  <a:srgbClr val="000000"/>
                </a:solidFill>
                <a:latin typeface="+mn-lt"/>
              </a:defRPr>
            </a:lvl4pPr>
            <a:lvl5pPr marL="969963" indent="-223838" algn="l" rtl="0" fontAlgn="base">
              <a:lnSpc>
                <a:spcPct val="100000"/>
              </a:lnSpc>
              <a:spcBef>
                <a:spcPts val="575"/>
              </a:spcBef>
              <a:spcAft>
                <a:spcPts val="75"/>
              </a:spcAft>
              <a:buClr>
                <a:schemeClr val="tx1"/>
              </a:buClr>
              <a:buSzPct val="70000"/>
              <a:buFont typeface="Arial" pitchFamily="34" charset="0"/>
              <a:buChar char="−"/>
              <a:defRPr sz="1600">
                <a:solidFill>
                  <a:srgbClr val="000000"/>
                </a:solidFill>
                <a:latin typeface="+mn-lt"/>
              </a:defRPr>
            </a:lvl5pPr>
            <a:lvl6pPr marL="22304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6pPr>
            <a:lvl7pPr marL="26876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7pPr>
            <a:lvl8pPr marL="31448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8pPr>
            <a:lvl9pPr marL="36020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9pPr>
          </a:lstStyle>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a:ln>
                  <a:noFill/>
                </a:ln>
                <a:solidFill>
                  <a:srgbClr val="000000"/>
                </a:solidFill>
                <a:effectLst/>
                <a:uLnTx/>
                <a:uFillTx/>
                <a:latin typeface="Arial"/>
                <a:ea typeface="+mn-ea"/>
                <a:cs typeface="+mn-cs"/>
              </a:rPr>
              <a:t>Surround sound and sound bars</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a:ln>
                  <a:noFill/>
                </a:ln>
                <a:solidFill>
                  <a:srgbClr val="000000"/>
                </a:solidFill>
                <a:effectLst/>
                <a:uLnTx/>
                <a:uFillTx/>
                <a:latin typeface="Arial"/>
                <a:ea typeface="+mn-ea"/>
                <a:cs typeface="+mn-cs"/>
              </a:rPr>
              <a:t>Audio/video receiver</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a:ln>
                  <a:noFill/>
                </a:ln>
                <a:solidFill>
                  <a:srgbClr val="000000"/>
                </a:solidFill>
                <a:effectLst/>
                <a:uLnTx/>
                <a:uFillTx/>
                <a:latin typeface="Arial"/>
                <a:ea typeface="+mn-ea"/>
                <a:cs typeface="+mn-cs"/>
              </a:rPr>
              <a:t>Immersive Audio Products</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a:ln>
                  <a:noFill/>
                </a:ln>
                <a:solidFill>
                  <a:srgbClr val="000000"/>
                </a:solidFill>
                <a:effectLst/>
                <a:uLnTx/>
                <a:uFillTx/>
                <a:latin typeface="Arial"/>
                <a:ea typeface="+mn-ea"/>
                <a:cs typeface="+mn-cs"/>
              </a:rPr>
              <a:t>Wireless or networked smart speakers</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a:ln>
                  <a:noFill/>
                </a:ln>
                <a:solidFill>
                  <a:srgbClr val="000000"/>
                </a:solidFill>
                <a:effectLst/>
                <a:uLnTx/>
                <a:uFillTx/>
                <a:latin typeface="Arial"/>
                <a:ea typeface="+mn-ea"/>
                <a:cs typeface="+mn-cs"/>
              </a:rPr>
              <a:t>Personal Assistant</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a:ln>
                  <a:noFill/>
                </a:ln>
                <a:solidFill>
                  <a:srgbClr val="000000"/>
                </a:solidFill>
                <a:effectLst/>
                <a:uLnTx/>
                <a:uFillTx/>
                <a:latin typeface="Arial"/>
                <a:ea typeface="+mn-ea"/>
                <a:cs typeface="+mn-cs"/>
              </a:rPr>
              <a:t>Voice-assisted products</a:t>
            </a:r>
          </a:p>
          <a:p>
            <a:pPr marL="0" marR="0" lvl="0" indent="0" algn="l" defTabSz="914400" rtl="0" eaLnBrk="1" fontAlgn="base" latinLnBrk="0" hangingPunct="1">
              <a:lnSpc>
                <a:spcPct val="100000"/>
              </a:lnSpc>
              <a:spcBef>
                <a:spcPts val="1200"/>
              </a:spcBef>
              <a:spcAft>
                <a:spcPts val="75"/>
              </a:spcAft>
              <a:buClr>
                <a:srgbClr val="000000">
                  <a:lumMod val="85000"/>
                  <a:lumOff val="15000"/>
                </a:srgbClr>
              </a:buClr>
              <a:buSzPct val="80000"/>
              <a:buFont typeface="Arial" pitchFamily="34" charset="0"/>
              <a:buNone/>
              <a:tabLst/>
              <a:defRPr/>
            </a:pPr>
            <a:endParaRPr kumimoji="0" lang="en-US" sz="1500" b="0" i="0" u="none" strike="noStrike" kern="0" cap="none" spc="0" normalizeH="0" baseline="0" noProof="0">
              <a:ln>
                <a:noFill/>
              </a:ln>
              <a:solidFill>
                <a:srgbClr val="000000"/>
              </a:solidFill>
              <a:effectLst/>
              <a:uLnTx/>
              <a:uFillTx/>
              <a:latin typeface="Arial"/>
              <a:ea typeface="+mn-ea"/>
              <a:cs typeface="+mn-cs"/>
            </a:endParaRPr>
          </a:p>
          <a:p>
            <a:pPr marL="233363" marR="0" lvl="0" indent="-233363" algn="l" defTabSz="914400" rtl="0" eaLnBrk="1" fontAlgn="base" latinLnBrk="0" hangingPunct="1">
              <a:lnSpc>
                <a:spcPct val="100000"/>
              </a:lnSpc>
              <a:spcBef>
                <a:spcPts val="1200"/>
              </a:spcBef>
              <a:spcAft>
                <a:spcPts val="75"/>
              </a:spcAft>
              <a:buClr>
                <a:srgbClr val="000000">
                  <a:lumMod val="85000"/>
                  <a:lumOff val="15000"/>
                </a:srgbClr>
              </a:buClr>
              <a:buSzPct val="80000"/>
              <a:buFont typeface="Arial" pitchFamily="34" charset="0"/>
              <a:buChar char="•"/>
              <a:tabLst/>
              <a:defRPr/>
            </a:pPr>
            <a:endParaRPr kumimoji="0" lang="en-US" sz="1500" b="0" i="0" u="none" strike="noStrike" kern="0" cap="none" spc="0" normalizeH="0" baseline="0" noProof="0">
              <a:ln>
                <a:noFill/>
              </a:ln>
              <a:solidFill>
                <a:srgbClr val="000000"/>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14F01322-F212-4395-B82F-342AB8264872}"/>
              </a:ext>
            </a:extLst>
          </p:cNvPr>
          <p:cNvSpPr/>
          <p:nvPr/>
        </p:nvSpPr>
        <p:spPr>
          <a:xfrm>
            <a:off x="8009979" y="1781033"/>
            <a:ext cx="369664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C0CB5D71-FB17-4008-8BAA-63F2E246A9FC}"/>
              </a:ext>
            </a:extLst>
          </p:cNvPr>
          <p:cNvSpPr/>
          <p:nvPr/>
        </p:nvSpPr>
        <p:spPr>
          <a:xfrm>
            <a:off x="447032" y="1849271"/>
            <a:ext cx="3696640" cy="3853274"/>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46" name="TextBox 45">
            <a:extLst>
              <a:ext uri="{FF2B5EF4-FFF2-40B4-BE49-F238E27FC236}">
                <a16:creationId xmlns:a16="http://schemas.microsoft.com/office/drawing/2014/main" id="{EDF557D1-3E98-4581-947D-3A87B82A95B0}"/>
              </a:ext>
            </a:extLst>
          </p:cNvPr>
          <p:cNvSpPr txBox="1"/>
          <p:nvPr/>
        </p:nvSpPr>
        <p:spPr>
          <a:xfrm>
            <a:off x="421254" y="1120091"/>
            <a:ext cx="3757275" cy="408992"/>
          </a:xfrm>
          <a:prstGeom prst="rect">
            <a:avLst/>
          </a:prstGeom>
          <a:noFill/>
        </p:spPr>
        <p:txBody>
          <a:bodyPr wrap="square" lIns="91440" tIns="45720" rIns="91440" rtlCol="0" anchor="t">
            <a:no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800" b="0" i="0" u="none" strike="noStrike" kern="1200" cap="none" spc="0" normalizeH="0" baseline="0" noProof="0">
                <a:ln>
                  <a:noFill/>
                </a:ln>
                <a:solidFill>
                  <a:schemeClr val="accent2"/>
                </a:solidFill>
                <a:effectLst/>
                <a:uLnTx/>
                <a:uFillTx/>
                <a:latin typeface="Arial" charset="0"/>
                <a:ea typeface="+mn-ea"/>
                <a:cs typeface="+mn-cs"/>
              </a:rPr>
              <a:t>Machine Learning &amp; Industrial Automation</a:t>
            </a:r>
          </a:p>
        </p:txBody>
      </p:sp>
      <p:sp>
        <p:nvSpPr>
          <p:cNvPr id="47" name="Text Placeholder 2">
            <a:extLst>
              <a:ext uri="{FF2B5EF4-FFF2-40B4-BE49-F238E27FC236}">
                <a16:creationId xmlns:a16="http://schemas.microsoft.com/office/drawing/2014/main" id="{85A2A192-EB88-4161-B0B9-29BE556E4624}"/>
              </a:ext>
            </a:extLst>
          </p:cNvPr>
          <p:cNvSpPr txBox="1">
            <a:spLocks/>
          </p:cNvSpPr>
          <p:nvPr/>
        </p:nvSpPr>
        <p:spPr>
          <a:xfrm>
            <a:off x="540188" y="1911880"/>
            <a:ext cx="3543169" cy="3711936"/>
          </a:xfrm>
          <a:prstGeom prst="rect">
            <a:avLst/>
          </a:prstGeom>
        </p:spPr>
        <p:txBody>
          <a:bodyPr vert="horz" lIns="91440" tIns="45720" rIns="91440" bIns="45720" rtlCol="0">
            <a:noAutofit/>
          </a:bodyPr>
          <a:lstStyle>
            <a:lvl1pPr marL="233363" indent="-233363" algn="l" rtl="0" fontAlgn="base">
              <a:lnSpc>
                <a:spcPct val="100000"/>
              </a:lnSpc>
              <a:spcBef>
                <a:spcPts val="575"/>
              </a:spcBef>
              <a:spcAft>
                <a:spcPts val="75"/>
              </a:spcAft>
              <a:buClr>
                <a:schemeClr val="tx1">
                  <a:lumMod val="85000"/>
                  <a:lumOff val="15000"/>
                </a:schemeClr>
              </a:buClr>
              <a:buSzPct val="80000"/>
              <a:buFont typeface="Arial" pitchFamily="34" charset="0"/>
              <a:buChar char="•"/>
              <a:defRPr sz="2400" b="0">
                <a:solidFill>
                  <a:srgbClr val="000000"/>
                </a:solidFill>
                <a:latin typeface="+mn-lt"/>
                <a:ea typeface="+mn-ea"/>
                <a:cs typeface="+mn-cs"/>
              </a:defRPr>
            </a:lvl1pPr>
            <a:lvl2pPr marL="401638" indent="-168275" algn="l" rtl="0" fontAlgn="base">
              <a:lnSpc>
                <a:spcPct val="100000"/>
              </a:lnSpc>
              <a:spcBef>
                <a:spcPts val="575"/>
              </a:spcBef>
              <a:spcAft>
                <a:spcPts val="75"/>
              </a:spcAft>
              <a:buClr>
                <a:schemeClr val="tx1"/>
              </a:buClr>
              <a:buSzPct val="80000"/>
              <a:buFont typeface="Arial" pitchFamily="34" charset="0"/>
              <a:buChar char="−"/>
              <a:defRPr sz="2200">
                <a:solidFill>
                  <a:srgbClr val="000000"/>
                </a:solidFill>
                <a:latin typeface="+mn-lt"/>
              </a:defRPr>
            </a:lvl2pPr>
            <a:lvl3pPr marL="569913" indent="-168275" algn="l" rtl="0" fontAlgn="base">
              <a:lnSpc>
                <a:spcPct val="100000"/>
              </a:lnSpc>
              <a:spcBef>
                <a:spcPts val="575"/>
              </a:spcBef>
              <a:spcAft>
                <a:spcPts val="75"/>
              </a:spcAft>
              <a:buClr>
                <a:schemeClr val="tx1"/>
              </a:buClr>
              <a:buSzPct val="80000"/>
              <a:buFont typeface="Wingdings" pitchFamily="2" charset="2"/>
              <a:buChar char="§"/>
              <a:defRPr sz="2000">
                <a:solidFill>
                  <a:srgbClr val="000000"/>
                </a:solidFill>
                <a:latin typeface="+mn-lt"/>
              </a:defRPr>
            </a:lvl3pPr>
            <a:lvl4pPr marL="746125" indent="-176213" algn="l" rtl="0" fontAlgn="base">
              <a:lnSpc>
                <a:spcPct val="100000"/>
              </a:lnSpc>
              <a:spcBef>
                <a:spcPts val="575"/>
              </a:spcBef>
              <a:spcAft>
                <a:spcPts val="75"/>
              </a:spcAft>
              <a:buClr>
                <a:schemeClr val="tx1"/>
              </a:buClr>
              <a:buSzPct val="80000"/>
              <a:buFont typeface="Arial" pitchFamily="34" charset="0"/>
              <a:buChar char="•"/>
              <a:defRPr sz="1800">
                <a:solidFill>
                  <a:srgbClr val="000000"/>
                </a:solidFill>
                <a:latin typeface="+mn-lt"/>
              </a:defRPr>
            </a:lvl4pPr>
            <a:lvl5pPr marL="969963" indent="-223838" algn="l" rtl="0" fontAlgn="base">
              <a:lnSpc>
                <a:spcPct val="100000"/>
              </a:lnSpc>
              <a:spcBef>
                <a:spcPts val="575"/>
              </a:spcBef>
              <a:spcAft>
                <a:spcPts val="75"/>
              </a:spcAft>
              <a:buClr>
                <a:schemeClr val="tx1"/>
              </a:buClr>
              <a:buSzPct val="70000"/>
              <a:buFont typeface="Arial" pitchFamily="34" charset="0"/>
              <a:buChar char="−"/>
              <a:defRPr sz="1600">
                <a:solidFill>
                  <a:srgbClr val="000000"/>
                </a:solidFill>
                <a:latin typeface="+mn-lt"/>
              </a:defRPr>
            </a:lvl5pPr>
            <a:lvl6pPr marL="22304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6pPr>
            <a:lvl7pPr marL="26876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7pPr>
            <a:lvl8pPr marL="31448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8pPr>
            <a:lvl9pPr marL="36020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9pPr>
          </a:lstStyle>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a:ln>
                  <a:noFill/>
                </a:ln>
                <a:solidFill>
                  <a:srgbClr val="000000"/>
                </a:solidFill>
                <a:effectLst/>
                <a:uLnTx/>
                <a:uFillTx/>
                <a:latin typeface="Arial"/>
                <a:ea typeface="+mn-ea"/>
                <a:cs typeface="+mn-cs"/>
              </a:rPr>
              <a:t>Machine Vision and Robot Controller</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a:ln>
                  <a:noFill/>
                </a:ln>
                <a:solidFill>
                  <a:srgbClr val="000000"/>
                </a:solidFill>
                <a:effectLst/>
                <a:uLnTx/>
                <a:uFillTx/>
                <a:latin typeface="Arial"/>
                <a:ea typeface="+mn-ea"/>
                <a:cs typeface="+mn-cs"/>
              </a:rPr>
              <a:t>Industrial Computer, Gateways, HMI</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a:ln>
                  <a:noFill/>
                </a:ln>
                <a:solidFill>
                  <a:srgbClr val="000000"/>
                </a:solidFill>
                <a:effectLst/>
                <a:uLnTx/>
                <a:uFillTx/>
                <a:latin typeface="Arial"/>
                <a:ea typeface="+mn-ea"/>
                <a:cs typeface="+mn-cs"/>
              </a:rPr>
              <a:t>Printers and Scanners</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a:ln>
                  <a:noFill/>
                </a:ln>
                <a:solidFill>
                  <a:srgbClr val="000000"/>
                </a:solidFill>
                <a:effectLst/>
                <a:uLnTx/>
                <a:uFillTx/>
                <a:latin typeface="Arial"/>
                <a:ea typeface="+mn-ea"/>
                <a:cs typeface="+mn-cs"/>
              </a:rPr>
              <a:t>Machine Visual Inspection </a:t>
            </a:r>
          </a:p>
          <a:p>
            <a:pPr marL="233363" marR="0" lvl="0" indent="-233363" algn="l" defTabSz="914400" rtl="0" eaLnBrk="1" fontAlgn="base" latinLnBrk="0" hangingPunct="1">
              <a:lnSpc>
                <a:spcPct val="100000"/>
              </a:lnSpc>
              <a:spcBef>
                <a:spcPts val="600"/>
              </a:spcBef>
              <a:spcAft>
                <a:spcPts val="75"/>
              </a:spcAft>
              <a:buClr>
                <a:srgbClr val="000000">
                  <a:lumMod val="85000"/>
                  <a:lumOff val="15000"/>
                </a:srgbClr>
              </a:buClr>
              <a:buSzPct val="80000"/>
              <a:buFont typeface="Arial" pitchFamily="34" charset="0"/>
              <a:buChar char="•"/>
              <a:tabLst/>
              <a:defRPr/>
            </a:pPr>
            <a:r>
              <a:rPr kumimoji="0" lang="en-US" sz="1500" b="0" i="0" u="none" strike="noStrike" kern="0" cap="none" spc="0" normalizeH="0" baseline="0" noProof="0">
                <a:ln>
                  <a:noFill/>
                </a:ln>
                <a:solidFill>
                  <a:srgbClr val="000000"/>
                </a:solidFill>
                <a:effectLst/>
                <a:uLnTx/>
                <a:uFillTx/>
                <a:latin typeface="Arial"/>
                <a:ea typeface="+mn-ea"/>
                <a:cs typeface="+mn-cs"/>
              </a:rPr>
              <a:t>Factory Automation</a:t>
            </a:r>
          </a:p>
          <a:p>
            <a:pPr marL="233363" marR="0" lvl="0" indent="-233363" algn="l" defTabSz="914400" rtl="0" eaLnBrk="1" fontAlgn="base" latinLnBrk="0" hangingPunct="1">
              <a:lnSpc>
                <a:spcPct val="100000"/>
              </a:lnSpc>
              <a:spcBef>
                <a:spcPts val="1200"/>
              </a:spcBef>
              <a:spcAft>
                <a:spcPts val="75"/>
              </a:spcAft>
              <a:buClr>
                <a:srgbClr val="000000">
                  <a:lumMod val="85000"/>
                  <a:lumOff val="15000"/>
                </a:srgbClr>
              </a:buClr>
              <a:buSzPct val="80000"/>
              <a:buFont typeface="Arial" pitchFamily="34" charset="0"/>
              <a:buChar char="•"/>
              <a:tabLst/>
              <a:defRPr/>
            </a:pPr>
            <a:endParaRPr kumimoji="0" lang="en-US" sz="1500" b="0" i="0" u="none" strike="noStrike" kern="0" cap="none" spc="0" normalizeH="0" baseline="0" noProof="0">
              <a:ln>
                <a:noFill/>
              </a:ln>
              <a:solidFill>
                <a:srgbClr val="000000"/>
              </a:solidFill>
              <a:effectLst/>
              <a:uLnTx/>
              <a:uFillTx/>
              <a:latin typeface="Arial"/>
              <a:ea typeface="+mn-ea"/>
              <a:cs typeface="+mn-cs"/>
            </a:endParaRPr>
          </a:p>
        </p:txBody>
      </p:sp>
      <p:sp>
        <p:nvSpPr>
          <p:cNvPr id="48" name="Rectangle 47">
            <a:extLst>
              <a:ext uri="{FF2B5EF4-FFF2-40B4-BE49-F238E27FC236}">
                <a16:creationId xmlns:a16="http://schemas.microsoft.com/office/drawing/2014/main" id="{DEF5FA3C-C7A0-4A93-BAD0-0AB4C25423F9}"/>
              </a:ext>
            </a:extLst>
          </p:cNvPr>
          <p:cNvSpPr/>
          <p:nvPr/>
        </p:nvSpPr>
        <p:spPr>
          <a:xfrm>
            <a:off x="447032" y="1781033"/>
            <a:ext cx="369664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pic>
        <p:nvPicPr>
          <p:cNvPr id="49" name="Picture 48">
            <a:extLst>
              <a:ext uri="{FF2B5EF4-FFF2-40B4-BE49-F238E27FC236}">
                <a16:creationId xmlns:a16="http://schemas.microsoft.com/office/drawing/2014/main" id="{43E22878-5435-4756-9361-883221AB7C6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47031" y="4470237"/>
            <a:ext cx="3696639" cy="1712200"/>
          </a:xfrm>
          <a:prstGeom prst="rect">
            <a:avLst/>
          </a:prstGeom>
        </p:spPr>
      </p:pic>
      <p:pic>
        <p:nvPicPr>
          <p:cNvPr id="50" name="Picture 49">
            <a:extLst>
              <a:ext uri="{FF2B5EF4-FFF2-40B4-BE49-F238E27FC236}">
                <a16:creationId xmlns:a16="http://schemas.microsoft.com/office/drawing/2014/main" id="{2D950857-CBAD-47B9-AB86-5330AC28C87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4236825" y="4470237"/>
            <a:ext cx="3688321" cy="1712200"/>
          </a:xfrm>
          <a:prstGeom prst="rect">
            <a:avLst/>
          </a:prstGeom>
        </p:spPr>
      </p:pic>
      <p:pic>
        <p:nvPicPr>
          <p:cNvPr id="51" name="Picture 50">
            <a:extLst>
              <a:ext uri="{FF2B5EF4-FFF2-40B4-BE49-F238E27FC236}">
                <a16:creationId xmlns:a16="http://schemas.microsoft.com/office/drawing/2014/main" id="{191867E5-7A9A-4E72-8A7D-B4E16785C7C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8018299" y="4470236"/>
            <a:ext cx="3669609" cy="1712200"/>
          </a:xfrm>
          <a:prstGeom prst="rect">
            <a:avLst/>
          </a:prstGeom>
        </p:spPr>
      </p:pic>
      <p:sp>
        <p:nvSpPr>
          <p:cNvPr id="52" name="Rectangle 51">
            <a:extLst>
              <a:ext uri="{FF2B5EF4-FFF2-40B4-BE49-F238E27FC236}">
                <a16:creationId xmlns:a16="http://schemas.microsoft.com/office/drawing/2014/main" id="{C8B00D05-9ED0-4535-A315-9CBF9299BD40}"/>
              </a:ext>
            </a:extLst>
          </p:cNvPr>
          <p:cNvSpPr/>
          <p:nvPr/>
        </p:nvSpPr>
        <p:spPr>
          <a:xfrm>
            <a:off x="4228506" y="6168788"/>
            <a:ext cx="369664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53" name="Rectangle 52">
            <a:extLst>
              <a:ext uri="{FF2B5EF4-FFF2-40B4-BE49-F238E27FC236}">
                <a16:creationId xmlns:a16="http://schemas.microsoft.com/office/drawing/2014/main" id="{77D2E9A6-1C19-4B28-93FA-AC452DBD4D3F}"/>
              </a:ext>
            </a:extLst>
          </p:cNvPr>
          <p:cNvSpPr/>
          <p:nvPr/>
        </p:nvSpPr>
        <p:spPr>
          <a:xfrm>
            <a:off x="8009979" y="6168788"/>
            <a:ext cx="369664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54" name="Rectangle 53">
            <a:extLst>
              <a:ext uri="{FF2B5EF4-FFF2-40B4-BE49-F238E27FC236}">
                <a16:creationId xmlns:a16="http://schemas.microsoft.com/office/drawing/2014/main" id="{3E8B7825-6B16-47F1-B584-4ACAC6C8B9D0}"/>
              </a:ext>
            </a:extLst>
          </p:cNvPr>
          <p:cNvSpPr/>
          <p:nvPr/>
        </p:nvSpPr>
        <p:spPr>
          <a:xfrm>
            <a:off x="447032" y="6168788"/>
            <a:ext cx="3696640"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Tree>
    <p:extLst>
      <p:ext uri="{BB962C8B-B14F-4D97-AF65-F5344CB8AC3E}">
        <p14:creationId xmlns:p14="http://schemas.microsoft.com/office/powerpoint/2010/main" val="3739056731"/>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0E0E6B6-0134-4FA3-B77A-9C9E2EE0AEEE}"/>
              </a:ext>
            </a:extLst>
          </p:cNvPr>
          <p:cNvSpPr>
            <a:spLocks noGrp="1"/>
          </p:cNvSpPr>
          <p:nvPr>
            <p:ph type="title"/>
          </p:nvPr>
        </p:nvSpPr>
        <p:spPr/>
        <p:txBody>
          <a:bodyPr/>
          <a:lstStyle/>
          <a:p>
            <a:r>
              <a:rPr lang="en-US"/>
              <a:t>i.MX 8M Plus Key Features</a:t>
            </a:r>
            <a:br>
              <a:rPr lang="en-US"/>
            </a:br>
            <a:endParaRPr lang="en-US"/>
          </a:p>
        </p:txBody>
      </p:sp>
      <p:grpSp>
        <p:nvGrpSpPr>
          <p:cNvPr id="2" name="Group 1">
            <a:extLst>
              <a:ext uri="{FF2B5EF4-FFF2-40B4-BE49-F238E27FC236}">
                <a16:creationId xmlns:a16="http://schemas.microsoft.com/office/drawing/2014/main" id="{0D125874-FB2B-4D02-9ECC-DF1A4D88A67A}"/>
              </a:ext>
            </a:extLst>
          </p:cNvPr>
          <p:cNvGrpSpPr/>
          <p:nvPr/>
        </p:nvGrpSpPr>
        <p:grpSpPr>
          <a:xfrm>
            <a:off x="438221" y="1150170"/>
            <a:ext cx="11268505" cy="4727860"/>
            <a:chOff x="333279" y="1120091"/>
            <a:chExt cx="11425752" cy="4769366"/>
          </a:xfrm>
        </p:grpSpPr>
        <p:sp>
          <p:nvSpPr>
            <p:cNvPr id="30" name="Rectangle 29">
              <a:extLst>
                <a:ext uri="{FF2B5EF4-FFF2-40B4-BE49-F238E27FC236}">
                  <a16:creationId xmlns:a16="http://schemas.microsoft.com/office/drawing/2014/main" id="{F4DAA24C-4E63-4285-BF76-5B96B6774122}"/>
                </a:ext>
              </a:extLst>
            </p:cNvPr>
            <p:cNvSpPr/>
            <p:nvPr/>
          </p:nvSpPr>
          <p:spPr>
            <a:xfrm>
              <a:off x="355801" y="1849270"/>
              <a:ext cx="2746091" cy="4040187"/>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1" name="TextBox 30">
              <a:extLst>
                <a:ext uri="{FF2B5EF4-FFF2-40B4-BE49-F238E27FC236}">
                  <a16:creationId xmlns:a16="http://schemas.microsoft.com/office/drawing/2014/main" id="{8880DB90-34F4-435F-8093-D3DD53BF2D54}"/>
                </a:ext>
              </a:extLst>
            </p:cNvPr>
            <p:cNvSpPr txBox="1"/>
            <p:nvPr/>
          </p:nvSpPr>
          <p:spPr>
            <a:xfrm>
              <a:off x="333279" y="1120091"/>
              <a:ext cx="2791135" cy="408992"/>
            </a:xfrm>
            <a:prstGeom prst="rect">
              <a:avLst/>
            </a:prstGeom>
            <a:noFill/>
          </p:spPr>
          <p:txBody>
            <a:bodyPr wrap="square" lIns="91440" tIns="45720" rIns="91440" rtlCol="0" anchor="t">
              <a:no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Arial" charset="0"/>
                  <a:ea typeface="+mn-ea"/>
                  <a:cs typeface="+mn-cs"/>
                </a:rPr>
                <a:t>High-Performance</a:t>
              </a:r>
            </a:p>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Arial" charset="0"/>
                  <a:ea typeface="+mn-ea"/>
                  <a:cs typeface="+mn-cs"/>
                </a:rPr>
                <a:t>Power-Efficient</a:t>
              </a:r>
            </a:p>
          </p:txBody>
        </p:sp>
        <p:sp>
          <p:nvSpPr>
            <p:cNvPr id="32" name="Rectangle 31">
              <a:extLst>
                <a:ext uri="{FF2B5EF4-FFF2-40B4-BE49-F238E27FC236}">
                  <a16:creationId xmlns:a16="http://schemas.microsoft.com/office/drawing/2014/main" id="{25DAE887-4098-459C-B7AD-2A38EA9B823B}"/>
                </a:ext>
              </a:extLst>
            </p:cNvPr>
            <p:cNvSpPr/>
            <p:nvPr/>
          </p:nvSpPr>
          <p:spPr>
            <a:xfrm>
              <a:off x="3234006" y="1849270"/>
              <a:ext cx="2746091" cy="4040187"/>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3" name="TextBox 32">
              <a:extLst>
                <a:ext uri="{FF2B5EF4-FFF2-40B4-BE49-F238E27FC236}">
                  <a16:creationId xmlns:a16="http://schemas.microsoft.com/office/drawing/2014/main" id="{217C0CC1-539E-4EA3-A8B9-B67F6916FB58}"/>
                </a:ext>
              </a:extLst>
            </p:cNvPr>
            <p:cNvSpPr txBox="1"/>
            <p:nvPr/>
          </p:nvSpPr>
          <p:spPr>
            <a:xfrm>
              <a:off x="3211484" y="1120091"/>
              <a:ext cx="2791135" cy="408992"/>
            </a:xfrm>
            <a:prstGeom prst="rect">
              <a:avLst/>
            </a:prstGeom>
            <a:noFill/>
          </p:spPr>
          <p:txBody>
            <a:bodyPr wrap="square" lIns="91440" tIns="45720" rIns="91440" rtlCol="0" anchor="t">
              <a:no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Arial" charset="0"/>
                  <a:ea typeface="+mn-ea"/>
                  <a:cs typeface="+mn-cs"/>
                </a:rPr>
                <a:t>Machine Learning, </a:t>
              </a:r>
              <a:br>
                <a:rPr kumimoji="0" lang="en-US" sz="1600" b="0" i="0" u="none" strike="noStrike" kern="1200" cap="none" spc="0" normalizeH="0" baseline="0" noProof="0">
                  <a:ln>
                    <a:noFill/>
                  </a:ln>
                  <a:solidFill>
                    <a:schemeClr val="accent2"/>
                  </a:solidFill>
                  <a:effectLst/>
                  <a:uLnTx/>
                  <a:uFillTx/>
                  <a:latin typeface="Arial" charset="0"/>
                  <a:ea typeface="+mn-ea"/>
                  <a:cs typeface="+mn-cs"/>
                </a:rPr>
              </a:br>
              <a:r>
                <a:rPr kumimoji="0" lang="en-US" sz="1600" b="0" i="0" u="none" strike="noStrike" kern="1200" cap="none" spc="0" normalizeH="0" baseline="0" noProof="0">
                  <a:ln>
                    <a:noFill/>
                  </a:ln>
                  <a:solidFill>
                    <a:schemeClr val="accent2"/>
                  </a:solidFill>
                  <a:effectLst/>
                  <a:uLnTx/>
                  <a:uFillTx/>
                  <a:latin typeface="Arial" charset="0"/>
                  <a:ea typeface="+mn-ea"/>
                  <a:cs typeface="+mn-cs"/>
                </a:rPr>
                <a:t>Vision &amp; Voice</a:t>
              </a:r>
            </a:p>
          </p:txBody>
        </p:sp>
        <p:sp>
          <p:nvSpPr>
            <p:cNvPr id="34" name="Rectangle 33">
              <a:extLst>
                <a:ext uri="{FF2B5EF4-FFF2-40B4-BE49-F238E27FC236}">
                  <a16:creationId xmlns:a16="http://schemas.microsoft.com/office/drawing/2014/main" id="{BFE51318-25B5-4828-8D9E-0339BCE8C46D}"/>
                </a:ext>
              </a:extLst>
            </p:cNvPr>
            <p:cNvSpPr/>
            <p:nvPr/>
          </p:nvSpPr>
          <p:spPr>
            <a:xfrm>
              <a:off x="6112212" y="1849270"/>
              <a:ext cx="2746091" cy="4040187"/>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5" name="TextBox 34">
              <a:extLst>
                <a:ext uri="{FF2B5EF4-FFF2-40B4-BE49-F238E27FC236}">
                  <a16:creationId xmlns:a16="http://schemas.microsoft.com/office/drawing/2014/main" id="{DB52C20F-7C71-4FC9-B5F3-C1973B67D9D4}"/>
                </a:ext>
              </a:extLst>
            </p:cNvPr>
            <p:cNvSpPr txBox="1"/>
            <p:nvPr/>
          </p:nvSpPr>
          <p:spPr>
            <a:xfrm>
              <a:off x="6089690" y="1120091"/>
              <a:ext cx="2791135" cy="408992"/>
            </a:xfrm>
            <a:prstGeom prst="rect">
              <a:avLst/>
            </a:prstGeom>
            <a:noFill/>
          </p:spPr>
          <p:txBody>
            <a:bodyPr wrap="square" lIns="91440" tIns="45720" rIns="91440" rtlCol="0" anchor="t">
              <a:no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Arial" charset="0"/>
                  <a:ea typeface="+mn-ea"/>
                  <a:cs typeface="+mn-cs"/>
                </a:rPr>
                <a:t>Advanced </a:t>
              </a:r>
              <a:br>
                <a:rPr kumimoji="0" lang="en-US" sz="1600" b="0" i="0" u="none" strike="noStrike" kern="1200" cap="none" spc="0" normalizeH="0" baseline="0" noProof="0">
                  <a:ln>
                    <a:noFill/>
                  </a:ln>
                  <a:solidFill>
                    <a:schemeClr val="accent2"/>
                  </a:solidFill>
                  <a:effectLst/>
                  <a:uLnTx/>
                  <a:uFillTx/>
                  <a:latin typeface="Arial" charset="0"/>
                  <a:ea typeface="+mn-ea"/>
                  <a:cs typeface="+mn-cs"/>
                </a:rPr>
              </a:br>
              <a:r>
                <a:rPr kumimoji="0" lang="en-US" sz="1600" b="0" i="0" u="none" strike="noStrike" kern="1200" cap="none" spc="0" normalizeH="0" baseline="0" noProof="0">
                  <a:ln>
                    <a:noFill/>
                  </a:ln>
                  <a:solidFill>
                    <a:schemeClr val="accent2"/>
                  </a:solidFill>
                  <a:effectLst/>
                  <a:uLnTx/>
                  <a:uFillTx/>
                  <a:latin typeface="Arial" charset="0"/>
                  <a:ea typeface="+mn-ea"/>
                  <a:cs typeface="+mn-cs"/>
                </a:rPr>
                <a:t>Multimedia </a:t>
              </a:r>
            </a:p>
          </p:txBody>
        </p:sp>
        <p:sp>
          <p:nvSpPr>
            <p:cNvPr id="36" name="Rectangle 35">
              <a:extLst>
                <a:ext uri="{FF2B5EF4-FFF2-40B4-BE49-F238E27FC236}">
                  <a16:creationId xmlns:a16="http://schemas.microsoft.com/office/drawing/2014/main" id="{365AEC40-407A-45CD-91DF-2E51FD5BAE87}"/>
                </a:ext>
              </a:extLst>
            </p:cNvPr>
            <p:cNvSpPr/>
            <p:nvPr/>
          </p:nvSpPr>
          <p:spPr>
            <a:xfrm>
              <a:off x="8990418" y="1849270"/>
              <a:ext cx="2746091" cy="4040187"/>
            </a:xfrm>
            <a:prstGeom prst="rect">
              <a:avLst/>
            </a:prstGeom>
            <a:solidFill>
              <a:schemeClr val="bg2">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a:ea typeface="+mn-ea"/>
                <a:cs typeface="+mn-cs"/>
              </a:endParaRPr>
            </a:p>
          </p:txBody>
        </p:sp>
        <p:sp>
          <p:nvSpPr>
            <p:cNvPr id="37" name="TextBox 36">
              <a:extLst>
                <a:ext uri="{FF2B5EF4-FFF2-40B4-BE49-F238E27FC236}">
                  <a16:creationId xmlns:a16="http://schemas.microsoft.com/office/drawing/2014/main" id="{AA155316-86D2-4D4E-B37C-4D4A06BB332D}"/>
                </a:ext>
              </a:extLst>
            </p:cNvPr>
            <p:cNvSpPr txBox="1"/>
            <p:nvPr/>
          </p:nvSpPr>
          <p:spPr>
            <a:xfrm>
              <a:off x="8967896" y="1120091"/>
              <a:ext cx="2791135" cy="408992"/>
            </a:xfrm>
            <a:prstGeom prst="rect">
              <a:avLst/>
            </a:prstGeom>
            <a:noFill/>
          </p:spPr>
          <p:txBody>
            <a:bodyPr wrap="square" lIns="91440" tIns="45720" rIns="91440" rtlCol="0" anchor="t">
              <a:noAutofit/>
            </a:bodyPr>
            <a:lstStyle/>
            <a:p>
              <a:pPr marL="0" marR="0" lvl="0" indent="0" algn="ctr" defTabSz="914354" rtl="0" eaLnBrk="1" fontAlgn="base" latinLnBrk="0" hangingPunct="1">
                <a:lnSpc>
                  <a:spcPct val="100000"/>
                </a:lnSpc>
                <a:spcBef>
                  <a:spcPct val="0"/>
                </a:spcBef>
                <a:spcAft>
                  <a:spcPct val="0"/>
                </a:spcAft>
                <a:buClrTx/>
                <a:buSzTx/>
                <a:buFontTx/>
                <a:buNone/>
                <a:tabLst/>
                <a:defRPr/>
              </a:pPr>
              <a:r>
                <a:rPr kumimoji="0" lang="en-US" sz="1600" b="0" i="0" u="none" strike="noStrike" kern="1200" cap="none" spc="0" normalizeH="0" baseline="0" noProof="0">
                  <a:ln>
                    <a:noFill/>
                  </a:ln>
                  <a:solidFill>
                    <a:schemeClr val="accent2"/>
                  </a:solidFill>
                  <a:effectLst/>
                  <a:uLnTx/>
                  <a:uFillTx/>
                  <a:latin typeface="Arial" charset="0"/>
                  <a:ea typeface="+mn-ea"/>
                  <a:cs typeface="+mn-cs"/>
                </a:rPr>
                <a:t>Connectivity </a:t>
              </a:r>
              <a:br>
                <a:rPr kumimoji="0" lang="en-US" sz="1600" b="0" i="0" u="none" strike="noStrike" kern="1200" cap="none" spc="0" normalizeH="0" baseline="0" noProof="0">
                  <a:ln>
                    <a:noFill/>
                  </a:ln>
                  <a:solidFill>
                    <a:schemeClr val="accent2"/>
                  </a:solidFill>
                  <a:effectLst/>
                  <a:uLnTx/>
                  <a:uFillTx/>
                  <a:latin typeface="Arial" charset="0"/>
                  <a:ea typeface="+mn-ea"/>
                  <a:cs typeface="+mn-cs"/>
                </a:rPr>
              </a:br>
              <a:r>
                <a:rPr kumimoji="0" lang="en-US" sz="1600" b="0" i="0" u="none" strike="noStrike" kern="1200" cap="none" spc="0" normalizeH="0" baseline="0" noProof="0">
                  <a:ln>
                    <a:noFill/>
                  </a:ln>
                  <a:solidFill>
                    <a:schemeClr val="accent2"/>
                  </a:solidFill>
                  <a:effectLst/>
                  <a:uLnTx/>
                  <a:uFillTx/>
                  <a:latin typeface="Arial" charset="0"/>
                  <a:ea typeface="+mn-ea"/>
                  <a:cs typeface="+mn-cs"/>
                </a:rPr>
                <a:t>&amp; Interfaces</a:t>
              </a:r>
            </a:p>
          </p:txBody>
        </p:sp>
        <p:sp>
          <p:nvSpPr>
            <p:cNvPr id="38" name="Text Placeholder 2">
              <a:extLst>
                <a:ext uri="{FF2B5EF4-FFF2-40B4-BE49-F238E27FC236}">
                  <a16:creationId xmlns:a16="http://schemas.microsoft.com/office/drawing/2014/main" id="{18247EA4-7541-48B3-82B5-523A98EDD49A}"/>
                </a:ext>
              </a:extLst>
            </p:cNvPr>
            <p:cNvSpPr txBox="1">
              <a:spLocks/>
            </p:cNvSpPr>
            <p:nvPr/>
          </p:nvSpPr>
          <p:spPr>
            <a:xfrm>
              <a:off x="394774" y="2006221"/>
              <a:ext cx="2573614" cy="3711936"/>
            </a:xfrm>
            <a:prstGeom prst="rect">
              <a:avLst/>
            </a:prstGeom>
          </p:spPr>
          <p:txBody>
            <a:bodyPr>
              <a:noAutofit/>
            </a:bodyPr>
            <a:lstStyle>
              <a:lvl1pPr marL="169863" indent="-169863" algn="l" rtl="0" eaLnBrk="1" fontAlgn="base" hangingPunct="1">
                <a:lnSpc>
                  <a:spcPct val="100000"/>
                </a:lnSpc>
                <a:spcBef>
                  <a:spcPts val="575"/>
                </a:spcBef>
                <a:spcAft>
                  <a:spcPts val="75"/>
                </a:spcAft>
                <a:buClrTx/>
                <a:buSzPct val="80000"/>
                <a:buFont typeface="Arial" pitchFamily="34" charset="0"/>
                <a:buChar char="•"/>
                <a:defRPr sz="2200" b="0">
                  <a:solidFill>
                    <a:schemeClr val="tx1">
                      <a:lumMod val="85000"/>
                      <a:lumOff val="15000"/>
                    </a:schemeClr>
                  </a:solidFill>
                  <a:latin typeface="Arial" panose="020B0604020202020204" pitchFamily="34" charset="0"/>
                  <a:ea typeface="+mn-ea"/>
                  <a:cs typeface="Arial" panose="020B0604020202020204" pitchFamily="34" charset="0"/>
                </a:defRPr>
              </a:lvl1pPr>
              <a:lvl2pPr marL="341313" indent="-171450" algn="l" rtl="0" eaLnBrk="1" fontAlgn="base" hangingPunct="1">
                <a:lnSpc>
                  <a:spcPct val="100000"/>
                </a:lnSpc>
                <a:spcBef>
                  <a:spcPts val="575"/>
                </a:spcBef>
                <a:spcAft>
                  <a:spcPts val="75"/>
                </a:spcAft>
                <a:buClrTx/>
                <a:buSzPct val="80000"/>
                <a:buFont typeface="Arial" pitchFamily="34" charset="0"/>
                <a:buChar char="−"/>
                <a:defRPr sz="2000">
                  <a:solidFill>
                    <a:srgbClr val="000000"/>
                  </a:solidFill>
                  <a:latin typeface="Arial" panose="020B0604020202020204" pitchFamily="34" charset="0"/>
                  <a:cs typeface="Arial" panose="020B0604020202020204" pitchFamily="34" charset="0"/>
                </a:defRPr>
              </a:lvl2pPr>
              <a:lvl3pPr marL="511175" indent="-169863" algn="l" rtl="0" eaLnBrk="1" fontAlgn="base" hangingPunct="1">
                <a:lnSpc>
                  <a:spcPct val="100000"/>
                </a:lnSpc>
                <a:spcBef>
                  <a:spcPts val="575"/>
                </a:spcBef>
                <a:spcAft>
                  <a:spcPts val="75"/>
                </a:spcAft>
                <a:buClrTx/>
                <a:buSzPct val="80000"/>
                <a:buFont typeface="Wingdings" pitchFamily="2" charset="2"/>
                <a:buChar char="§"/>
                <a:defRPr sz="1800">
                  <a:solidFill>
                    <a:srgbClr val="000000"/>
                  </a:solidFill>
                  <a:latin typeface="Arial" panose="020B0604020202020204" pitchFamily="34" charset="0"/>
                  <a:cs typeface="Arial" panose="020B0604020202020204" pitchFamily="34" charset="0"/>
                </a:defRPr>
              </a:lvl3pPr>
              <a:lvl4pPr marL="688975" indent="-177800" algn="l" rtl="0" eaLnBrk="1" fontAlgn="base" hangingPunct="1">
                <a:lnSpc>
                  <a:spcPct val="100000"/>
                </a:lnSpc>
                <a:spcBef>
                  <a:spcPts val="575"/>
                </a:spcBef>
                <a:spcAft>
                  <a:spcPts val="75"/>
                </a:spcAft>
                <a:buClrTx/>
                <a:buSzPct val="80000"/>
                <a:buFont typeface="Arial" pitchFamily="34" charset="0"/>
                <a:buChar char="•"/>
                <a:defRPr sz="1600">
                  <a:solidFill>
                    <a:srgbClr val="000000"/>
                  </a:solidFill>
                  <a:latin typeface="Arial" panose="020B0604020202020204" pitchFamily="34" charset="0"/>
                  <a:cs typeface="Arial" panose="020B0604020202020204" pitchFamily="34" charset="0"/>
                </a:defRPr>
              </a:lvl4pPr>
              <a:lvl5pPr marL="860425" indent="-171450" algn="l" rtl="0" eaLnBrk="1" fontAlgn="base" hangingPunct="1">
                <a:lnSpc>
                  <a:spcPct val="100000"/>
                </a:lnSpc>
                <a:spcBef>
                  <a:spcPts val="575"/>
                </a:spcBef>
                <a:spcAft>
                  <a:spcPts val="75"/>
                </a:spcAft>
                <a:buClrTx/>
                <a:buSzPct val="70000"/>
                <a:buFont typeface="Arial" pitchFamily="34" charset="0"/>
                <a:buChar char="−"/>
                <a:defRPr sz="1400">
                  <a:solidFill>
                    <a:srgbClr val="000000"/>
                  </a:solidFill>
                  <a:latin typeface="Arial" panose="020B0604020202020204" pitchFamily="34" charset="0"/>
                  <a:cs typeface="Arial" panose="020B0604020202020204" pitchFamily="34" charset="0"/>
                </a:defRPr>
              </a:lvl5pPr>
              <a:lvl6pPr marL="2230438" indent="-157163" algn="l" rtl="0" eaLnBrk="1" fontAlgn="base" hangingPunct="1">
                <a:spcBef>
                  <a:spcPct val="20000"/>
                </a:spcBef>
                <a:spcAft>
                  <a:spcPct val="3000"/>
                </a:spcAft>
                <a:buClr>
                  <a:schemeClr val="tx1"/>
                </a:buClr>
                <a:buSzPct val="70000"/>
                <a:buFont typeface="Arial" charset="0"/>
                <a:buChar char="►"/>
                <a:defRPr sz="1400">
                  <a:solidFill>
                    <a:srgbClr val="000000"/>
                  </a:solidFill>
                  <a:latin typeface="+mn-lt"/>
                </a:defRPr>
              </a:lvl6pPr>
              <a:lvl7pPr marL="2687638" indent="-157163" algn="l" rtl="0" eaLnBrk="1" fontAlgn="base" hangingPunct="1">
                <a:spcBef>
                  <a:spcPct val="20000"/>
                </a:spcBef>
                <a:spcAft>
                  <a:spcPct val="3000"/>
                </a:spcAft>
                <a:buClr>
                  <a:schemeClr val="tx1"/>
                </a:buClr>
                <a:buSzPct val="70000"/>
                <a:buFont typeface="Arial" charset="0"/>
                <a:buChar char="►"/>
                <a:defRPr sz="1400">
                  <a:solidFill>
                    <a:srgbClr val="000000"/>
                  </a:solidFill>
                  <a:latin typeface="+mn-lt"/>
                </a:defRPr>
              </a:lvl7pPr>
              <a:lvl8pPr marL="3144838" indent="-157163" algn="l" rtl="0" eaLnBrk="1" fontAlgn="base" hangingPunct="1">
                <a:spcBef>
                  <a:spcPct val="20000"/>
                </a:spcBef>
                <a:spcAft>
                  <a:spcPct val="3000"/>
                </a:spcAft>
                <a:buClr>
                  <a:schemeClr val="tx1"/>
                </a:buClr>
                <a:buSzPct val="70000"/>
                <a:buFont typeface="Arial" charset="0"/>
                <a:buChar char="►"/>
                <a:defRPr sz="1400">
                  <a:solidFill>
                    <a:srgbClr val="000000"/>
                  </a:solidFill>
                  <a:latin typeface="+mn-lt"/>
                </a:defRPr>
              </a:lvl8pPr>
              <a:lvl9pPr marL="3602038" indent="-157163" algn="l" rtl="0" eaLnBrk="1" fontAlgn="base" hangingPunct="1">
                <a:spcBef>
                  <a:spcPct val="20000"/>
                </a:spcBef>
                <a:spcAft>
                  <a:spcPct val="3000"/>
                </a:spcAft>
                <a:buClr>
                  <a:schemeClr val="tx1"/>
                </a:buClr>
                <a:buSzPct val="70000"/>
                <a:buFont typeface="Arial" charset="0"/>
                <a:buChar char="►"/>
                <a:defRPr sz="1400">
                  <a:solidFill>
                    <a:srgbClr val="000000"/>
                  </a:solidFill>
                  <a:latin typeface="+mn-lt"/>
                </a:defRPr>
              </a:lvl9pPr>
            </a:lstStyle>
            <a:p>
              <a:pPr marL="0" indent="0">
                <a:spcBef>
                  <a:spcPts val="200"/>
                </a:spcBef>
                <a:buFont typeface="Arial" pitchFamily="34" charset="0"/>
                <a:buNone/>
              </a:pPr>
              <a:r>
                <a:rPr lang="en-US" sz="1200" kern="0">
                  <a:solidFill>
                    <a:schemeClr val="accent2"/>
                  </a:solidFill>
                </a:rPr>
                <a:t>High-Performance</a:t>
              </a:r>
            </a:p>
            <a:p>
              <a:pPr>
                <a:spcBef>
                  <a:spcPts val="200"/>
                </a:spcBef>
              </a:pPr>
              <a:r>
                <a:rPr lang="en-US" sz="1200" kern="0"/>
                <a:t>Dual/Quad-core Cortex-A53 cores up to 1.8 GHz;</a:t>
              </a:r>
            </a:p>
            <a:p>
              <a:pPr>
                <a:spcBef>
                  <a:spcPts val="200"/>
                </a:spcBef>
              </a:pPr>
              <a:r>
                <a:rPr lang="en-US" sz="1200" kern="0"/>
                <a:t>Cortex-M7 up to 800MHz (task offload, power optimizations)</a:t>
              </a:r>
            </a:p>
            <a:p>
              <a:pPr>
                <a:spcBef>
                  <a:spcPts val="200"/>
                </a:spcBef>
              </a:pPr>
              <a:r>
                <a:rPr lang="en-US" sz="1200" kern="0"/>
                <a:t>3D GPU and VPU enables efficient video and display</a:t>
              </a:r>
            </a:p>
            <a:p>
              <a:pPr>
                <a:spcBef>
                  <a:spcPts val="200"/>
                </a:spcBef>
              </a:pPr>
              <a:r>
                <a:rPr lang="en-US" sz="1200" kern="0"/>
                <a:t>DDR4, LPDDR4 </a:t>
              </a:r>
              <a:br>
                <a:rPr lang="en-US" sz="1200" kern="0"/>
              </a:br>
              <a:r>
                <a:rPr lang="en-US" sz="1200" kern="0"/>
                <a:t>(Inline ECC) </a:t>
              </a:r>
              <a:br>
                <a:rPr lang="en-US" sz="1200" kern="0"/>
              </a:br>
              <a:endParaRPr lang="en-US" sz="1200" kern="0"/>
            </a:p>
            <a:p>
              <a:pPr marL="0" indent="0">
                <a:spcBef>
                  <a:spcPts val="200"/>
                </a:spcBef>
                <a:buFont typeface="Arial" pitchFamily="34" charset="0"/>
                <a:buNone/>
              </a:pPr>
              <a:r>
                <a:rPr lang="en-US" sz="1200" kern="0">
                  <a:solidFill>
                    <a:schemeClr val="accent2"/>
                  </a:solidFill>
                </a:rPr>
                <a:t>Power-Efficiency</a:t>
              </a:r>
            </a:p>
            <a:p>
              <a:pPr>
                <a:spcBef>
                  <a:spcPts val="200"/>
                </a:spcBef>
              </a:pPr>
              <a:r>
                <a:rPr lang="en-US" sz="1200" kern="0"/>
                <a:t>Dynamic Voltage Frequency Scaling (DVFS), power gating, clock gating.</a:t>
              </a:r>
            </a:p>
            <a:p>
              <a:pPr>
                <a:spcBef>
                  <a:spcPts val="200"/>
                </a:spcBef>
              </a:pPr>
              <a:r>
                <a:rPr lang="en-US" sz="1200" kern="0"/>
                <a:t>Built in 14nm </a:t>
              </a:r>
              <a:r>
                <a:rPr lang="en-US" sz="1200" kern="0" err="1"/>
                <a:t>FinFET</a:t>
              </a:r>
              <a:r>
                <a:rPr lang="en-US" sz="1200" kern="0"/>
                <a:t> LPC technology for low-power &amp; high-performance</a:t>
              </a:r>
            </a:p>
            <a:p>
              <a:pPr>
                <a:spcBef>
                  <a:spcPts val="200"/>
                </a:spcBef>
              </a:pPr>
              <a:endParaRPr lang="en-US" sz="1200" kern="0"/>
            </a:p>
            <a:p>
              <a:pPr>
                <a:spcBef>
                  <a:spcPts val="200"/>
                </a:spcBef>
              </a:pPr>
              <a:endParaRPr lang="en-US" sz="1200" kern="0"/>
            </a:p>
            <a:p>
              <a:pPr>
                <a:spcBef>
                  <a:spcPts val="200"/>
                </a:spcBef>
              </a:pPr>
              <a:endParaRPr lang="en-US" sz="1200" kern="0"/>
            </a:p>
          </p:txBody>
        </p:sp>
        <p:sp>
          <p:nvSpPr>
            <p:cNvPr id="39" name="Text Placeholder 2">
              <a:extLst>
                <a:ext uri="{FF2B5EF4-FFF2-40B4-BE49-F238E27FC236}">
                  <a16:creationId xmlns:a16="http://schemas.microsoft.com/office/drawing/2014/main" id="{6842AF4C-87C7-4A53-BA22-B46CAA11F200}"/>
                </a:ext>
              </a:extLst>
            </p:cNvPr>
            <p:cNvSpPr txBox="1">
              <a:spLocks/>
            </p:cNvSpPr>
            <p:nvPr/>
          </p:nvSpPr>
          <p:spPr>
            <a:xfrm>
              <a:off x="3315395" y="2006221"/>
              <a:ext cx="2573614" cy="3711936"/>
            </a:xfrm>
            <a:prstGeom prst="rect">
              <a:avLst/>
            </a:prstGeom>
          </p:spPr>
          <p:txBody>
            <a:bodyPr vert="horz" lIns="91440" tIns="45720" rIns="91440" bIns="45720" rtlCol="0">
              <a:noAutofit/>
            </a:bodyPr>
            <a:lstStyle>
              <a:lvl1pPr marL="233363" indent="-233363" algn="l" rtl="0" fontAlgn="base">
                <a:lnSpc>
                  <a:spcPct val="100000"/>
                </a:lnSpc>
                <a:spcBef>
                  <a:spcPts val="575"/>
                </a:spcBef>
                <a:spcAft>
                  <a:spcPts val="75"/>
                </a:spcAft>
                <a:buClr>
                  <a:schemeClr val="tx1">
                    <a:lumMod val="85000"/>
                    <a:lumOff val="15000"/>
                  </a:schemeClr>
                </a:buClr>
                <a:buSzPct val="80000"/>
                <a:buFont typeface="Arial" pitchFamily="34" charset="0"/>
                <a:buChar char="•"/>
                <a:defRPr sz="2400" b="0">
                  <a:solidFill>
                    <a:srgbClr val="000000"/>
                  </a:solidFill>
                  <a:latin typeface="+mn-lt"/>
                  <a:ea typeface="+mn-ea"/>
                  <a:cs typeface="+mn-cs"/>
                </a:defRPr>
              </a:lvl1pPr>
              <a:lvl2pPr marL="401638" indent="-168275" algn="l" rtl="0" fontAlgn="base">
                <a:lnSpc>
                  <a:spcPct val="100000"/>
                </a:lnSpc>
                <a:spcBef>
                  <a:spcPts val="575"/>
                </a:spcBef>
                <a:spcAft>
                  <a:spcPts val="75"/>
                </a:spcAft>
                <a:buClr>
                  <a:schemeClr val="tx1"/>
                </a:buClr>
                <a:buSzPct val="80000"/>
                <a:buFont typeface="Arial" pitchFamily="34" charset="0"/>
                <a:buChar char="−"/>
                <a:defRPr sz="2200">
                  <a:solidFill>
                    <a:srgbClr val="000000"/>
                  </a:solidFill>
                  <a:latin typeface="+mn-lt"/>
                </a:defRPr>
              </a:lvl2pPr>
              <a:lvl3pPr marL="569913" indent="-168275" algn="l" rtl="0" fontAlgn="base">
                <a:lnSpc>
                  <a:spcPct val="100000"/>
                </a:lnSpc>
                <a:spcBef>
                  <a:spcPts val="575"/>
                </a:spcBef>
                <a:spcAft>
                  <a:spcPts val="75"/>
                </a:spcAft>
                <a:buClr>
                  <a:schemeClr val="tx1"/>
                </a:buClr>
                <a:buSzPct val="80000"/>
                <a:buFont typeface="Wingdings" pitchFamily="2" charset="2"/>
                <a:buChar char="§"/>
                <a:defRPr sz="2000">
                  <a:solidFill>
                    <a:srgbClr val="000000"/>
                  </a:solidFill>
                  <a:latin typeface="+mn-lt"/>
                </a:defRPr>
              </a:lvl3pPr>
              <a:lvl4pPr marL="746125" indent="-176213" algn="l" rtl="0" fontAlgn="base">
                <a:lnSpc>
                  <a:spcPct val="100000"/>
                </a:lnSpc>
                <a:spcBef>
                  <a:spcPts val="575"/>
                </a:spcBef>
                <a:spcAft>
                  <a:spcPts val="75"/>
                </a:spcAft>
                <a:buClr>
                  <a:schemeClr val="tx1"/>
                </a:buClr>
                <a:buSzPct val="80000"/>
                <a:buFont typeface="Arial" pitchFamily="34" charset="0"/>
                <a:buChar char="•"/>
                <a:defRPr sz="1800">
                  <a:solidFill>
                    <a:srgbClr val="000000"/>
                  </a:solidFill>
                  <a:latin typeface="+mn-lt"/>
                </a:defRPr>
              </a:lvl4pPr>
              <a:lvl5pPr marL="969963" indent="-223838" algn="l" rtl="0" fontAlgn="base">
                <a:lnSpc>
                  <a:spcPct val="100000"/>
                </a:lnSpc>
                <a:spcBef>
                  <a:spcPts val="575"/>
                </a:spcBef>
                <a:spcAft>
                  <a:spcPts val="75"/>
                </a:spcAft>
                <a:buClr>
                  <a:schemeClr val="tx1"/>
                </a:buClr>
                <a:buSzPct val="70000"/>
                <a:buFont typeface="Arial" pitchFamily="34" charset="0"/>
                <a:buChar char="−"/>
                <a:defRPr sz="1600">
                  <a:solidFill>
                    <a:srgbClr val="000000"/>
                  </a:solidFill>
                  <a:latin typeface="+mn-lt"/>
                </a:defRPr>
              </a:lvl5pPr>
              <a:lvl6pPr marL="22304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6pPr>
              <a:lvl7pPr marL="26876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7pPr>
              <a:lvl8pPr marL="31448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8pPr>
              <a:lvl9pPr marL="36020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9pPr>
            </a:lstStyle>
            <a:p>
              <a:pPr marL="0" marR="0" lvl="0" indent="0"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None/>
                <a:tabLst/>
                <a:defRPr/>
              </a:pPr>
              <a:r>
                <a:rPr kumimoji="0" lang="en-US" sz="1200" i="0" u="none" strike="noStrike" kern="0" cap="none" spc="0" normalizeH="0" baseline="0" noProof="0">
                  <a:ln>
                    <a:noFill/>
                  </a:ln>
                  <a:solidFill>
                    <a:schemeClr val="accent2"/>
                  </a:solidFill>
                  <a:effectLst/>
                  <a:uLnTx/>
                  <a:uFillTx/>
                  <a:latin typeface="Arial"/>
                  <a:ea typeface="+mn-ea"/>
                  <a:cs typeface="+mn-cs"/>
                </a:rPr>
                <a:t>Machine Learning</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Neural Network Accelerator up to 2.3 TOPS</a:t>
              </a:r>
              <a:br>
                <a:rPr kumimoji="0" lang="en-US" sz="1200" b="0" i="0" u="none" strike="noStrike" kern="0" cap="none" spc="0" normalizeH="0" baseline="0" noProof="0">
                  <a:ln>
                    <a:noFill/>
                  </a:ln>
                  <a:solidFill>
                    <a:srgbClr val="000000"/>
                  </a:solidFill>
                  <a:effectLst/>
                  <a:uLnTx/>
                  <a:uFillTx/>
                  <a:latin typeface="Arial"/>
                  <a:ea typeface="+mn-ea"/>
                  <a:cs typeface="+mn-cs"/>
                </a:rPr>
              </a:br>
              <a:endParaRPr kumimoji="0" lang="en-US" sz="1200" b="0" i="0" u="none" strike="noStrike" kern="0" cap="none" spc="0" normalizeH="0" baseline="0" noProof="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None/>
                <a:tabLst/>
                <a:defRPr/>
              </a:pPr>
              <a:r>
                <a:rPr kumimoji="0" lang="en-US" sz="1200" i="0" u="none" strike="noStrike" kern="0" cap="none" spc="0" normalizeH="0" baseline="0" noProof="0">
                  <a:ln>
                    <a:noFill/>
                  </a:ln>
                  <a:solidFill>
                    <a:schemeClr val="accent2"/>
                  </a:solidFill>
                  <a:effectLst/>
                  <a:uLnTx/>
                  <a:uFillTx/>
                  <a:latin typeface="Arial"/>
                  <a:ea typeface="+mn-ea"/>
                  <a:cs typeface="+mn-cs"/>
                </a:rPr>
                <a:t>Vision System</a:t>
              </a:r>
            </a:p>
            <a:p>
              <a:pPr marL="174625" lvl="0" indent="-174625">
                <a:spcBef>
                  <a:spcPts val="200"/>
                </a:spcBef>
                <a:buClr>
                  <a:srgbClr val="000000">
                    <a:lumMod val="85000"/>
                    <a:lumOff val="15000"/>
                  </a:srgbClr>
                </a:buClr>
                <a:defRPr/>
              </a:pPr>
              <a:r>
                <a:rPr lang="en-US" sz="1200" kern="0"/>
                <a:t>2x MIPI-CSI (4-lane) with PHY</a:t>
              </a:r>
              <a:endParaRPr kumimoji="0" lang="en-US" sz="1200" b="0" i="0" u="none" strike="noStrike" kern="0" cap="none" spc="0" normalizeH="0" baseline="0" noProof="0">
                <a:ln>
                  <a:noFill/>
                </a:ln>
                <a:solidFill>
                  <a:srgbClr val="000000"/>
                </a:solidFill>
                <a:effectLst/>
                <a:uLnTx/>
                <a:uFillTx/>
                <a:latin typeface="Arial"/>
                <a:ea typeface="+mn-ea"/>
                <a:cs typeface="+mn-cs"/>
              </a:endParaRP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Camera ISP: 2x187MPix or 1x375MPix scale, de-warp</a:t>
              </a:r>
              <a:br>
                <a:rPr kumimoji="0" lang="en-US" sz="1200" b="0" i="0" u="none" strike="noStrike" kern="0" cap="none" spc="0" normalizeH="0" baseline="0" noProof="0">
                  <a:ln>
                    <a:noFill/>
                  </a:ln>
                  <a:solidFill>
                    <a:srgbClr val="000000"/>
                  </a:solidFill>
                  <a:effectLst/>
                  <a:uLnTx/>
                  <a:uFillTx/>
                  <a:latin typeface="Arial"/>
                  <a:ea typeface="+mn-ea"/>
                  <a:cs typeface="+mn-cs"/>
                </a:rPr>
              </a:br>
              <a:endParaRPr kumimoji="0" lang="en-US" sz="1200" b="0" i="0" u="none" strike="noStrike" kern="0" cap="none" spc="0" normalizeH="0" baseline="0" noProof="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None/>
                <a:tabLst/>
                <a:defRPr/>
              </a:pPr>
              <a:r>
                <a:rPr kumimoji="0" lang="en-US" sz="1200" i="0" u="none" strike="noStrike" kern="0" cap="none" spc="0" normalizeH="0" baseline="0" noProof="0">
                  <a:ln>
                    <a:noFill/>
                  </a:ln>
                  <a:solidFill>
                    <a:schemeClr val="accent2"/>
                  </a:solidFill>
                  <a:effectLst/>
                  <a:uLnTx/>
                  <a:uFillTx/>
                  <a:latin typeface="Arial"/>
                  <a:ea typeface="+mn-ea"/>
                  <a:cs typeface="+mn-cs"/>
                </a:rPr>
                <a:t>Low-Power Voice</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Low Power Voice Accelerator</a:t>
              </a:r>
            </a:p>
            <a:p>
              <a:pPr marL="233363" marR="0" lvl="0" indent="-233363"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endParaRPr kumimoji="0" lang="en-US" sz="1200" b="0" i="0" u="none" strike="noStrike" kern="0" cap="none" spc="0" normalizeH="0" baseline="0" noProof="0">
                <a:ln>
                  <a:noFill/>
                </a:ln>
                <a:solidFill>
                  <a:srgbClr val="000000"/>
                </a:solidFill>
                <a:effectLst/>
                <a:uLnTx/>
                <a:uFillTx/>
                <a:latin typeface="Arial"/>
                <a:ea typeface="+mn-ea"/>
                <a:cs typeface="+mn-cs"/>
              </a:endParaRPr>
            </a:p>
            <a:p>
              <a:pPr marL="233363" marR="0" lvl="0" indent="-233363"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endParaRPr kumimoji="0" lang="en-US" sz="1200" b="0" i="0" u="none" strike="noStrike" kern="0" cap="none" spc="0" normalizeH="0" baseline="0" noProof="0">
                <a:ln>
                  <a:noFill/>
                </a:ln>
                <a:solidFill>
                  <a:srgbClr val="000000"/>
                </a:solidFill>
                <a:effectLst/>
                <a:uLnTx/>
                <a:uFillTx/>
                <a:latin typeface="Arial"/>
                <a:ea typeface="+mn-ea"/>
                <a:cs typeface="+mn-cs"/>
              </a:endParaRPr>
            </a:p>
            <a:p>
              <a:pPr marL="233363" marR="0" lvl="0" indent="-233363"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endParaRPr kumimoji="0" lang="en-US" sz="1200" b="0" i="0" u="none" strike="noStrike" kern="0" cap="none" spc="0" normalizeH="0" baseline="0" noProof="0">
                <a:ln>
                  <a:noFill/>
                </a:ln>
                <a:solidFill>
                  <a:srgbClr val="000000"/>
                </a:solidFill>
                <a:effectLst/>
                <a:uLnTx/>
                <a:uFillTx/>
                <a:latin typeface="Arial"/>
                <a:ea typeface="+mn-ea"/>
                <a:cs typeface="+mn-cs"/>
              </a:endParaRPr>
            </a:p>
          </p:txBody>
        </p:sp>
        <p:sp>
          <p:nvSpPr>
            <p:cNvPr id="40" name="Text Placeholder 2">
              <a:extLst>
                <a:ext uri="{FF2B5EF4-FFF2-40B4-BE49-F238E27FC236}">
                  <a16:creationId xmlns:a16="http://schemas.microsoft.com/office/drawing/2014/main" id="{C23303E6-3F82-4286-A7EE-E962C08FBD34}"/>
                </a:ext>
              </a:extLst>
            </p:cNvPr>
            <p:cNvSpPr txBox="1">
              <a:spLocks/>
            </p:cNvSpPr>
            <p:nvPr/>
          </p:nvSpPr>
          <p:spPr>
            <a:xfrm>
              <a:off x="6188249" y="2006221"/>
              <a:ext cx="2573614" cy="3711936"/>
            </a:xfrm>
            <a:prstGeom prst="rect">
              <a:avLst/>
            </a:prstGeom>
          </p:spPr>
          <p:txBody>
            <a:bodyPr vert="horz" lIns="91440" tIns="45720" rIns="91440" bIns="45720" rtlCol="0">
              <a:noAutofit/>
            </a:bodyPr>
            <a:lstStyle>
              <a:lvl1pPr marL="233363" indent="-233363" algn="l" rtl="0" fontAlgn="base">
                <a:lnSpc>
                  <a:spcPct val="100000"/>
                </a:lnSpc>
                <a:spcBef>
                  <a:spcPts val="575"/>
                </a:spcBef>
                <a:spcAft>
                  <a:spcPts val="75"/>
                </a:spcAft>
                <a:buClr>
                  <a:schemeClr val="tx1">
                    <a:lumMod val="85000"/>
                    <a:lumOff val="15000"/>
                  </a:schemeClr>
                </a:buClr>
                <a:buSzPct val="80000"/>
                <a:buFont typeface="Arial" pitchFamily="34" charset="0"/>
                <a:buChar char="•"/>
                <a:defRPr sz="2400" b="0">
                  <a:solidFill>
                    <a:srgbClr val="000000"/>
                  </a:solidFill>
                  <a:latin typeface="+mn-lt"/>
                  <a:ea typeface="+mn-ea"/>
                  <a:cs typeface="+mn-cs"/>
                </a:defRPr>
              </a:lvl1pPr>
              <a:lvl2pPr marL="401638" indent="-168275" algn="l" rtl="0" fontAlgn="base">
                <a:lnSpc>
                  <a:spcPct val="100000"/>
                </a:lnSpc>
                <a:spcBef>
                  <a:spcPts val="575"/>
                </a:spcBef>
                <a:spcAft>
                  <a:spcPts val="75"/>
                </a:spcAft>
                <a:buClr>
                  <a:schemeClr val="tx1"/>
                </a:buClr>
                <a:buSzPct val="80000"/>
                <a:buFont typeface="Arial" pitchFamily="34" charset="0"/>
                <a:buChar char="−"/>
                <a:defRPr sz="2200">
                  <a:solidFill>
                    <a:srgbClr val="000000"/>
                  </a:solidFill>
                  <a:latin typeface="+mn-lt"/>
                </a:defRPr>
              </a:lvl2pPr>
              <a:lvl3pPr marL="569913" indent="-168275" algn="l" rtl="0" fontAlgn="base">
                <a:lnSpc>
                  <a:spcPct val="100000"/>
                </a:lnSpc>
                <a:spcBef>
                  <a:spcPts val="575"/>
                </a:spcBef>
                <a:spcAft>
                  <a:spcPts val="75"/>
                </a:spcAft>
                <a:buClr>
                  <a:schemeClr val="tx1"/>
                </a:buClr>
                <a:buSzPct val="80000"/>
                <a:buFont typeface="Wingdings" pitchFamily="2" charset="2"/>
                <a:buChar char="§"/>
                <a:defRPr sz="2000">
                  <a:solidFill>
                    <a:srgbClr val="000000"/>
                  </a:solidFill>
                  <a:latin typeface="+mn-lt"/>
                </a:defRPr>
              </a:lvl3pPr>
              <a:lvl4pPr marL="746125" indent="-176213" algn="l" rtl="0" fontAlgn="base">
                <a:lnSpc>
                  <a:spcPct val="100000"/>
                </a:lnSpc>
                <a:spcBef>
                  <a:spcPts val="575"/>
                </a:spcBef>
                <a:spcAft>
                  <a:spcPts val="75"/>
                </a:spcAft>
                <a:buClr>
                  <a:schemeClr val="tx1"/>
                </a:buClr>
                <a:buSzPct val="80000"/>
                <a:buFont typeface="Arial" pitchFamily="34" charset="0"/>
                <a:buChar char="•"/>
                <a:defRPr sz="1800">
                  <a:solidFill>
                    <a:srgbClr val="000000"/>
                  </a:solidFill>
                  <a:latin typeface="+mn-lt"/>
                </a:defRPr>
              </a:lvl4pPr>
              <a:lvl5pPr marL="969963" indent="-223838" algn="l" rtl="0" fontAlgn="base">
                <a:lnSpc>
                  <a:spcPct val="100000"/>
                </a:lnSpc>
                <a:spcBef>
                  <a:spcPts val="575"/>
                </a:spcBef>
                <a:spcAft>
                  <a:spcPts val="75"/>
                </a:spcAft>
                <a:buClr>
                  <a:schemeClr val="tx1"/>
                </a:buClr>
                <a:buSzPct val="70000"/>
                <a:buFont typeface="Arial" pitchFamily="34" charset="0"/>
                <a:buChar char="−"/>
                <a:defRPr sz="1600">
                  <a:solidFill>
                    <a:srgbClr val="000000"/>
                  </a:solidFill>
                  <a:latin typeface="+mn-lt"/>
                </a:defRPr>
              </a:lvl5pPr>
              <a:lvl6pPr marL="22304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6pPr>
              <a:lvl7pPr marL="26876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7pPr>
              <a:lvl8pPr marL="31448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8pPr>
              <a:lvl9pPr marL="36020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9pPr>
            </a:lstStyle>
            <a:p>
              <a:pPr marL="0" marR="0" lvl="0" indent="0"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None/>
                <a:tabLst/>
                <a:defRPr/>
              </a:pPr>
              <a:r>
                <a:rPr kumimoji="0" lang="en-US" sz="1200" i="0" u="none" strike="noStrike" kern="0" cap="none" spc="0" normalizeH="0" baseline="0" noProof="0">
                  <a:ln>
                    <a:noFill/>
                  </a:ln>
                  <a:solidFill>
                    <a:schemeClr val="accent2"/>
                  </a:solidFill>
                  <a:effectLst/>
                  <a:uLnTx/>
                  <a:uFillTx/>
                  <a:latin typeface="Arial"/>
                  <a:ea typeface="+mn-ea"/>
                  <a:cs typeface="+mn-cs"/>
                </a:rPr>
                <a:t>Video:</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1080p60 video decoding (H.265, H.264, VP9, VP8)</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1080p60 video encoding (H.265, H.264)</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2D and 3D GPU </a:t>
              </a:r>
              <a:br>
                <a:rPr kumimoji="0" lang="en-US" sz="1200" b="0" i="0" u="none" strike="noStrike" kern="0" cap="none" spc="0" normalizeH="0" baseline="0" noProof="0">
                  <a:ln>
                    <a:noFill/>
                  </a:ln>
                  <a:solidFill>
                    <a:srgbClr val="000000"/>
                  </a:solidFill>
                  <a:effectLst/>
                  <a:uLnTx/>
                  <a:uFillTx/>
                  <a:latin typeface="Arial"/>
                  <a:ea typeface="+mn-ea"/>
                  <a:cs typeface="+mn-cs"/>
                </a:rPr>
              </a:br>
              <a:endParaRPr kumimoji="0" lang="en-US" sz="1200" b="0" i="0" u="none" strike="noStrike" kern="0" cap="none" spc="0" normalizeH="0" baseline="0" noProof="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None/>
                <a:tabLst/>
                <a:defRPr/>
              </a:pPr>
              <a:r>
                <a:rPr kumimoji="0" lang="en-US" sz="1200" i="0" u="none" strike="noStrike" kern="0" cap="none" spc="0" normalizeH="0" baseline="0" noProof="0">
                  <a:ln>
                    <a:noFill/>
                  </a:ln>
                  <a:solidFill>
                    <a:schemeClr val="accent2"/>
                  </a:solidFill>
                  <a:effectLst/>
                  <a:uLnTx/>
                  <a:uFillTx/>
                  <a:latin typeface="Arial"/>
                  <a:ea typeface="+mn-ea"/>
                  <a:cs typeface="+mn-cs"/>
                </a:rPr>
                <a:t>Audio:</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18x I2S TDM (32-bit @ 768KHz), </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DSD512,</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SP/DIF Tx + Rx</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8-ch PDM Mic input</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HDMI 2.0b Tx + </a:t>
              </a:r>
              <a:r>
                <a:rPr kumimoji="0" lang="en-US" sz="1200" b="0" i="0" u="none" strike="noStrike" kern="0" cap="none" spc="0" normalizeH="0" baseline="0" noProof="0" err="1">
                  <a:ln>
                    <a:noFill/>
                  </a:ln>
                  <a:solidFill>
                    <a:srgbClr val="000000"/>
                  </a:solidFill>
                  <a:effectLst/>
                  <a:uLnTx/>
                  <a:uFillTx/>
                  <a:latin typeface="Arial"/>
                  <a:ea typeface="+mn-ea"/>
                  <a:cs typeface="+mn-cs"/>
                </a:rPr>
                <a:t>eARC</a:t>
              </a:r>
              <a:endParaRPr kumimoji="0" lang="en-US" sz="1200" b="0" i="0" u="none" strike="noStrike" kern="0" cap="none" spc="0" normalizeH="0" baseline="0" noProof="0">
                <a:ln>
                  <a:noFill/>
                </a:ln>
                <a:solidFill>
                  <a:srgbClr val="000000"/>
                </a:solidFill>
                <a:effectLst/>
                <a:uLnTx/>
                <a:uFillTx/>
                <a:latin typeface="Arial"/>
                <a:ea typeface="+mn-ea"/>
                <a:cs typeface="+mn-cs"/>
              </a:endParaRP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ASRC</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a:ln>
                    <a:noFill/>
                  </a:ln>
                  <a:solidFill>
                    <a:srgbClr val="000000"/>
                  </a:solidFill>
                  <a:effectLst/>
                  <a:uLnTx/>
                  <a:uFillTx/>
                  <a:latin typeface="Arial"/>
                  <a:ea typeface="+mn-ea"/>
                  <a:cs typeface="+mn-cs"/>
                </a:rPr>
                <a:t>8ch PDM DMIC input for </a:t>
              </a:r>
              <a:br>
                <a:rPr kumimoji="0" lang="en-US" sz="1200" b="0" i="0" u="none" strike="noStrike" kern="0" cap="none" spc="0" normalizeH="0" baseline="0" noProof="0">
                  <a:ln>
                    <a:noFill/>
                  </a:ln>
                  <a:solidFill>
                    <a:srgbClr val="000000"/>
                  </a:solidFill>
                  <a:effectLst/>
                  <a:uLnTx/>
                  <a:uFillTx/>
                  <a:latin typeface="Arial"/>
                  <a:ea typeface="+mn-ea"/>
                  <a:cs typeface="+mn-cs"/>
                </a:rPr>
              </a:br>
              <a:r>
                <a:rPr kumimoji="0" lang="en-US" sz="1200" b="0" i="0" u="none" strike="noStrike" kern="0" cap="none" spc="0" normalizeH="0" baseline="0" noProof="0">
                  <a:ln>
                    <a:noFill/>
                  </a:ln>
                  <a:solidFill>
                    <a:srgbClr val="000000"/>
                  </a:solidFill>
                  <a:effectLst/>
                  <a:uLnTx/>
                  <a:uFillTx/>
                  <a:latin typeface="Arial"/>
                  <a:ea typeface="+mn-ea"/>
                  <a:cs typeface="+mn-cs"/>
                </a:rPr>
                <a:t>voice capture</a:t>
              </a:r>
            </a:p>
            <a:p>
              <a:pPr marL="233363" marR="0" lvl="0" indent="-233363"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endParaRPr kumimoji="0" lang="en-US" sz="1200" b="0" i="0" u="none" strike="noStrike" kern="0" cap="none" spc="0" normalizeH="0" baseline="0" noProof="0">
                <a:ln>
                  <a:noFill/>
                </a:ln>
                <a:solidFill>
                  <a:srgbClr val="000000"/>
                </a:solidFill>
                <a:effectLst/>
                <a:uLnTx/>
                <a:uFillTx/>
                <a:latin typeface="Arial"/>
                <a:ea typeface="+mn-ea"/>
                <a:cs typeface="+mn-cs"/>
              </a:endParaRPr>
            </a:p>
            <a:p>
              <a:pPr marL="233363" marR="0" lvl="0" indent="-233363"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endParaRPr kumimoji="0" lang="en-US" sz="1200" b="0" i="0" u="none" strike="noStrike" kern="0" cap="none" spc="0" normalizeH="0" baseline="0" noProof="0">
                <a:ln>
                  <a:noFill/>
                </a:ln>
                <a:solidFill>
                  <a:srgbClr val="000000"/>
                </a:solidFill>
                <a:effectLst/>
                <a:uLnTx/>
                <a:uFillTx/>
                <a:latin typeface="Arial"/>
                <a:ea typeface="+mn-ea"/>
                <a:cs typeface="+mn-cs"/>
              </a:endParaRPr>
            </a:p>
          </p:txBody>
        </p:sp>
        <p:sp>
          <p:nvSpPr>
            <p:cNvPr id="41" name="Text Placeholder 2">
              <a:extLst>
                <a:ext uri="{FF2B5EF4-FFF2-40B4-BE49-F238E27FC236}">
                  <a16:creationId xmlns:a16="http://schemas.microsoft.com/office/drawing/2014/main" id="{5F1FBD35-7294-4F9E-812C-5C0F22B095D3}"/>
                </a:ext>
              </a:extLst>
            </p:cNvPr>
            <p:cNvSpPr txBox="1">
              <a:spLocks/>
            </p:cNvSpPr>
            <p:nvPr/>
          </p:nvSpPr>
          <p:spPr>
            <a:xfrm>
              <a:off x="9061103" y="2006221"/>
              <a:ext cx="2573614" cy="3711936"/>
            </a:xfrm>
            <a:prstGeom prst="rect">
              <a:avLst/>
            </a:prstGeom>
          </p:spPr>
          <p:txBody>
            <a:bodyPr vert="horz" lIns="91440" tIns="45720" rIns="91440" bIns="45720" rtlCol="0">
              <a:noAutofit/>
            </a:bodyPr>
            <a:lstStyle>
              <a:lvl1pPr marL="233363" indent="-233363" algn="l" rtl="0" fontAlgn="base">
                <a:lnSpc>
                  <a:spcPct val="100000"/>
                </a:lnSpc>
                <a:spcBef>
                  <a:spcPts val="575"/>
                </a:spcBef>
                <a:spcAft>
                  <a:spcPts val="75"/>
                </a:spcAft>
                <a:buClr>
                  <a:schemeClr val="tx1">
                    <a:lumMod val="85000"/>
                    <a:lumOff val="15000"/>
                  </a:schemeClr>
                </a:buClr>
                <a:buSzPct val="80000"/>
                <a:buFont typeface="Arial" pitchFamily="34" charset="0"/>
                <a:buChar char="•"/>
                <a:defRPr sz="2400" b="0">
                  <a:solidFill>
                    <a:srgbClr val="000000"/>
                  </a:solidFill>
                  <a:latin typeface="+mn-lt"/>
                  <a:ea typeface="+mn-ea"/>
                  <a:cs typeface="+mn-cs"/>
                </a:defRPr>
              </a:lvl1pPr>
              <a:lvl2pPr marL="401638" indent="-168275" algn="l" rtl="0" fontAlgn="base">
                <a:lnSpc>
                  <a:spcPct val="100000"/>
                </a:lnSpc>
                <a:spcBef>
                  <a:spcPts val="575"/>
                </a:spcBef>
                <a:spcAft>
                  <a:spcPts val="75"/>
                </a:spcAft>
                <a:buClr>
                  <a:schemeClr val="tx1"/>
                </a:buClr>
                <a:buSzPct val="80000"/>
                <a:buFont typeface="Arial" pitchFamily="34" charset="0"/>
                <a:buChar char="−"/>
                <a:defRPr sz="2200">
                  <a:solidFill>
                    <a:srgbClr val="000000"/>
                  </a:solidFill>
                  <a:latin typeface="+mn-lt"/>
                </a:defRPr>
              </a:lvl2pPr>
              <a:lvl3pPr marL="569913" indent="-168275" algn="l" rtl="0" fontAlgn="base">
                <a:lnSpc>
                  <a:spcPct val="100000"/>
                </a:lnSpc>
                <a:spcBef>
                  <a:spcPts val="575"/>
                </a:spcBef>
                <a:spcAft>
                  <a:spcPts val="75"/>
                </a:spcAft>
                <a:buClr>
                  <a:schemeClr val="tx1"/>
                </a:buClr>
                <a:buSzPct val="80000"/>
                <a:buFont typeface="Wingdings" pitchFamily="2" charset="2"/>
                <a:buChar char="§"/>
                <a:defRPr sz="2000">
                  <a:solidFill>
                    <a:srgbClr val="000000"/>
                  </a:solidFill>
                  <a:latin typeface="+mn-lt"/>
                </a:defRPr>
              </a:lvl3pPr>
              <a:lvl4pPr marL="746125" indent="-176213" algn="l" rtl="0" fontAlgn="base">
                <a:lnSpc>
                  <a:spcPct val="100000"/>
                </a:lnSpc>
                <a:spcBef>
                  <a:spcPts val="575"/>
                </a:spcBef>
                <a:spcAft>
                  <a:spcPts val="75"/>
                </a:spcAft>
                <a:buClr>
                  <a:schemeClr val="tx1"/>
                </a:buClr>
                <a:buSzPct val="80000"/>
                <a:buFont typeface="Arial" pitchFamily="34" charset="0"/>
                <a:buChar char="•"/>
                <a:defRPr sz="1800">
                  <a:solidFill>
                    <a:srgbClr val="000000"/>
                  </a:solidFill>
                  <a:latin typeface="+mn-lt"/>
                </a:defRPr>
              </a:lvl4pPr>
              <a:lvl5pPr marL="969963" indent="-223838" algn="l" rtl="0" fontAlgn="base">
                <a:lnSpc>
                  <a:spcPct val="100000"/>
                </a:lnSpc>
                <a:spcBef>
                  <a:spcPts val="575"/>
                </a:spcBef>
                <a:spcAft>
                  <a:spcPts val="75"/>
                </a:spcAft>
                <a:buClr>
                  <a:schemeClr val="tx1"/>
                </a:buClr>
                <a:buSzPct val="70000"/>
                <a:buFont typeface="Arial" pitchFamily="34" charset="0"/>
                <a:buChar char="−"/>
                <a:defRPr sz="1600">
                  <a:solidFill>
                    <a:srgbClr val="000000"/>
                  </a:solidFill>
                  <a:latin typeface="+mn-lt"/>
                </a:defRPr>
              </a:lvl5pPr>
              <a:lvl6pPr marL="22304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6pPr>
              <a:lvl7pPr marL="26876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7pPr>
              <a:lvl8pPr marL="31448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8pPr>
              <a:lvl9pPr marL="3602038" indent="-157163" algn="l" rtl="0" fontAlgn="base">
                <a:spcBef>
                  <a:spcPct val="20000"/>
                </a:spcBef>
                <a:spcAft>
                  <a:spcPct val="3000"/>
                </a:spcAft>
                <a:buClr>
                  <a:schemeClr val="tx1"/>
                </a:buClr>
                <a:buSzPct val="70000"/>
                <a:buFont typeface="Arial" charset="0"/>
                <a:buChar char="►"/>
                <a:defRPr sz="1400">
                  <a:solidFill>
                    <a:srgbClr val="000000"/>
                  </a:solidFill>
                  <a:latin typeface="+mn-lt"/>
                </a:defRPr>
              </a:lvl9pPr>
            </a:lstStyle>
            <a:p>
              <a:pPr marL="0" marR="0" lvl="0" indent="0"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None/>
                <a:tabLst/>
                <a:defRPr/>
              </a:pPr>
              <a:r>
                <a:rPr kumimoji="0" lang="en-US" sz="1200" i="0" u="none" strike="noStrike" kern="0" cap="none" spc="0" normalizeH="0" baseline="0" noProof="0" dirty="0">
                  <a:ln>
                    <a:noFill/>
                  </a:ln>
                  <a:solidFill>
                    <a:schemeClr val="accent2"/>
                  </a:solidFill>
                  <a:effectLst/>
                  <a:uLnTx/>
                  <a:uFillTx/>
                  <a:latin typeface="Arial"/>
                  <a:ea typeface="+mn-ea"/>
                  <a:cs typeface="+mn-cs"/>
                </a:rPr>
                <a:t>Display Interfaces </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1x MIPI-DSI </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1x HDMI 2.0b Tx (+</a:t>
              </a:r>
              <a:r>
                <a:rPr kumimoji="0" lang="en-US" sz="1200" b="0" i="0" u="none" strike="noStrike" kern="0" cap="none" spc="0" normalizeH="0" baseline="0" noProof="0" dirty="0" err="1">
                  <a:ln>
                    <a:noFill/>
                  </a:ln>
                  <a:solidFill>
                    <a:srgbClr val="000000"/>
                  </a:solidFill>
                  <a:effectLst/>
                  <a:uLnTx/>
                  <a:uFillTx/>
                  <a:latin typeface="Arial"/>
                  <a:ea typeface="+mn-ea"/>
                  <a:cs typeface="+mn-cs"/>
                </a:rPr>
                <a:t>eARC</a:t>
              </a:r>
              <a:r>
                <a:rPr kumimoji="0" lang="en-US" sz="1200" b="0" i="0" u="none" strike="noStrike" kern="0" cap="none" spc="0" normalizeH="0" baseline="0" noProof="0" dirty="0">
                  <a:ln>
                    <a:noFill/>
                  </a:ln>
                  <a:solidFill>
                    <a:srgbClr val="000000"/>
                  </a:solidFill>
                  <a:effectLst/>
                  <a:uLnTx/>
                  <a:uFillTx/>
                  <a:latin typeface="Arial"/>
                  <a:ea typeface="+mn-ea"/>
                  <a:cs typeface="+mn-cs"/>
                </a:rPr>
                <a:t>)</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LVDS (4/8-lane) Tx</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Up to 3 display simultaneously</a:t>
              </a:r>
              <a:br>
                <a:rPr kumimoji="0" lang="en-US" sz="1200" b="0" i="0" u="none" strike="noStrike" kern="0" cap="none" spc="0" normalizeH="0" baseline="0" noProof="0" dirty="0">
                  <a:ln>
                    <a:noFill/>
                  </a:ln>
                  <a:solidFill>
                    <a:srgbClr val="000000"/>
                  </a:solidFill>
                  <a:effectLst/>
                  <a:uLnTx/>
                  <a:uFillTx/>
                  <a:latin typeface="Arial"/>
                  <a:ea typeface="+mn-ea"/>
                  <a:cs typeface="+mn-cs"/>
                </a:rPr>
              </a:br>
              <a:endParaRPr kumimoji="0" lang="en-US" sz="1200" b="0" i="0" u="none" strike="noStrike" kern="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None/>
                <a:tabLst/>
                <a:defRPr/>
              </a:pPr>
              <a:r>
                <a:rPr kumimoji="0" lang="en-US" sz="1200" i="0" u="none" strike="noStrike" kern="0" cap="none" spc="0" normalizeH="0" baseline="0" noProof="0" dirty="0">
                  <a:ln>
                    <a:noFill/>
                  </a:ln>
                  <a:solidFill>
                    <a:schemeClr val="accent2"/>
                  </a:solidFill>
                  <a:effectLst/>
                  <a:uLnTx/>
                  <a:uFillTx/>
                  <a:latin typeface="Arial"/>
                  <a:ea typeface="+mn-ea"/>
                  <a:cs typeface="+mn-cs"/>
                </a:rPr>
                <a:t>High Speed Interfaces</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3x SDIO 3.0 for boot / storage / Wi-Fi (max flexibility)</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1x PCIe 3.0 to connect to high-performing Wi-Fi solutions and other systems</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2x Gigabit Ethernet with IEEE 1588, AVB (one with TSN, one with IEEE)</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2x USB 3.0/2.0 OTG with PHY</a:t>
              </a:r>
            </a:p>
            <a:p>
              <a:pPr marL="174625" marR="0" lvl="0" indent="-174625"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r>
                <a:rPr kumimoji="0" lang="en-US" sz="1200" b="0" i="0" u="none" strike="noStrike" kern="0" cap="none" spc="0" normalizeH="0" baseline="0" noProof="0" dirty="0">
                  <a:ln>
                    <a:noFill/>
                  </a:ln>
                  <a:solidFill>
                    <a:srgbClr val="000000"/>
                  </a:solidFill>
                  <a:effectLst/>
                  <a:uLnTx/>
                  <a:uFillTx/>
                  <a:latin typeface="Arial"/>
                  <a:ea typeface="+mn-ea"/>
                  <a:cs typeface="+mn-cs"/>
                </a:rPr>
                <a:t>2x CAN or CAN FD </a:t>
              </a:r>
            </a:p>
            <a:p>
              <a:pPr marL="233363" marR="0" lvl="0" indent="-233363"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endParaRPr kumimoji="0" lang="en-US" sz="1200" b="0" i="0" u="none" strike="noStrike" kern="0" cap="none" spc="0" normalizeH="0" baseline="0" noProof="0" dirty="0">
                <a:ln>
                  <a:noFill/>
                </a:ln>
                <a:solidFill>
                  <a:srgbClr val="000000"/>
                </a:solidFill>
                <a:effectLst/>
                <a:uLnTx/>
                <a:uFillTx/>
                <a:latin typeface="Arial"/>
                <a:ea typeface="+mn-ea"/>
                <a:cs typeface="+mn-cs"/>
              </a:endParaRPr>
            </a:p>
            <a:p>
              <a:pPr marL="233363" marR="0" lvl="0" indent="-233363" algn="l" defTabSz="914400" rtl="0" eaLnBrk="1" fontAlgn="base" latinLnBrk="0" hangingPunct="1">
                <a:lnSpc>
                  <a:spcPct val="100000"/>
                </a:lnSpc>
                <a:spcBef>
                  <a:spcPts val="200"/>
                </a:spcBef>
                <a:spcAft>
                  <a:spcPts val="75"/>
                </a:spcAft>
                <a:buClr>
                  <a:srgbClr val="000000">
                    <a:lumMod val="85000"/>
                    <a:lumOff val="15000"/>
                  </a:srgbClr>
                </a:buClr>
                <a:buSzPct val="80000"/>
                <a:buFont typeface="Arial" pitchFamily="34" charset="0"/>
                <a:buChar char="•"/>
                <a:tabLst/>
                <a:defRPr/>
              </a:pPr>
              <a:endParaRPr kumimoji="0" lang="en-US" sz="1200" b="0" i="0" u="none" strike="noStrike" kern="0" cap="none" spc="0" normalizeH="0" baseline="0" noProof="0" dirty="0">
                <a:ln>
                  <a:noFill/>
                </a:ln>
                <a:solidFill>
                  <a:srgbClr val="000000"/>
                </a:solidFill>
                <a:effectLst/>
                <a:uLnTx/>
                <a:uFillTx/>
                <a:latin typeface="Arial"/>
                <a:ea typeface="+mn-ea"/>
                <a:cs typeface="+mn-cs"/>
              </a:endParaRPr>
            </a:p>
          </p:txBody>
        </p:sp>
        <p:sp>
          <p:nvSpPr>
            <p:cNvPr id="42" name="Rectangle 41">
              <a:extLst>
                <a:ext uri="{FF2B5EF4-FFF2-40B4-BE49-F238E27FC236}">
                  <a16:creationId xmlns:a16="http://schemas.microsoft.com/office/drawing/2014/main" id="{3B028328-28E9-4E66-9067-7BEF78C94C4D}"/>
                </a:ext>
              </a:extLst>
            </p:cNvPr>
            <p:cNvSpPr/>
            <p:nvPr/>
          </p:nvSpPr>
          <p:spPr>
            <a:xfrm>
              <a:off x="355801" y="1781033"/>
              <a:ext cx="2746091"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chemeClr val="accent2"/>
                </a:solidFill>
                <a:effectLst/>
                <a:uLnTx/>
                <a:uFillTx/>
                <a:latin typeface="Arial"/>
                <a:ea typeface="+mn-ea"/>
                <a:cs typeface="+mn-cs"/>
              </a:endParaRPr>
            </a:p>
          </p:txBody>
        </p:sp>
        <p:sp>
          <p:nvSpPr>
            <p:cNvPr id="43" name="Rectangle 42">
              <a:extLst>
                <a:ext uri="{FF2B5EF4-FFF2-40B4-BE49-F238E27FC236}">
                  <a16:creationId xmlns:a16="http://schemas.microsoft.com/office/drawing/2014/main" id="{8889501E-F3FD-432B-8134-416C004969C1}"/>
                </a:ext>
              </a:extLst>
            </p:cNvPr>
            <p:cNvSpPr/>
            <p:nvPr/>
          </p:nvSpPr>
          <p:spPr>
            <a:xfrm>
              <a:off x="3234006" y="1781033"/>
              <a:ext cx="2746091"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chemeClr val="accent2"/>
                </a:solidFill>
                <a:effectLst/>
                <a:uLnTx/>
                <a:uFillTx/>
                <a:latin typeface="Arial"/>
                <a:ea typeface="+mn-ea"/>
                <a:cs typeface="+mn-cs"/>
              </a:endParaRPr>
            </a:p>
          </p:txBody>
        </p:sp>
        <p:sp>
          <p:nvSpPr>
            <p:cNvPr id="44" name="Rectangle 43">
              <a:extLst>
                <a:ext uri="{FF2B5EF4-FFF2-40B4-BE49-F238E27FC236}">
                  <a16:creationId xmlns:a16="http://schemas.microsoft.com/office/drawing/2014/main" id="{9700B6A5-0A08-4EF6-A5F1-89306275D47D}"/>
                </a:ext>
              </a:extLst>
            </p:cNvPr>
            <p:cNvSpPr/>
            <p:nvPr/>
          </p:nvSpPr>
          <p:spPr>
            <a:xfrm>
              <a:off x="6112212" y="1781033"/>
              <a:ext cx="2746091"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chemeClr val="accent2"/>
                </a:solidFill>
                <a:effectLst/>
                <a:uLnTx/>
                <a:uFillTx/>
                <a:latin typeface="Arial"/>
                <a:ea typeface="+mn-ea"/>
                <a:cs typeface="+mn-cs"/>
              </a:endParaRPr>
            </a:p>
          </p:txBody>
        </p:sp>
        <p:sp>
          <p:nvSpPr>
            <p:cNvPr id="45" name="Rectangle 44">
              <a:extLst>
                <a:ext uri="{FF2B5EF4-FFF2-40B4-BE49-F238E27FC236}">
                  <a16:creationId xmlns:a16="http://schemas.microsoft.com/office/drawing/2014/main" id="{295B62DC-1C75-4495-B392-2CCA0C78F5F7}"/>
                </a:ext>
              </a:extLst>
            </p:cNvPr>
            <p:cNvSpPr/>
            <p:nvPr/>
          </p:nvSpPr>
          <p:spPr>
            <a:xfrm>
              <a:off x="8990418" y="1781033"/>
              <a:ext cx="2746091"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schemeClr val="accent2"/>
                </a:solidFill>
                <a:effectLst/>
                <a:uLnTx/>
                <a:uFillTx/>
                <a:latin typeface="Arial"/>
                <a:ea typeface="+mn-ea"/>
                <a:cs typeface="+mn-cs"/>
              </a:endParaRPr>
            </a:p>
          </p:txBody>
        </p:sp>
      </p:grpSp>
    </p:spTree>
    <p:extLst>
      <p:ext uri="{BB962C8B-B14F-4D97-AF65-F5344CB8AC3E}">
        <p14:creationId xmlns:p14="http://schemas.microsoft.com/office/powerpoint/2010/main" val="334393611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84ACFF-8D96-4E3A-BC1A-BFC5B28F2D77}"/>
              </a:ext>
            </a:extLst>
          </p:cNvPr>
          <p:cNvSpPr>
            <a:spLocks noGrp="1"/>
          </p:cNvSpPr>
          <p:nvPr>
            <p:ph type="title"/>
          </p:nvPr>
        </p:nvSpPr>
        <p:spPr/>
        <p:txBody>
          <a:bodyPr/>
          <a:lstStyle/>
          <a:p>
            <a:r>
              <a:rPr lang="en-US" dirty="0"/>
              <a:t>i.MX 8M Plus – Features / Benefits</a:t>
            </a:r>
          </a:p>
        </p:txBody>
      </p:sp>
      <p:graphicFrame>
        <p:nvGraphicFramePr>
          <p:cNvPr id="6" name="Table 5">
            <a:extLst>
              <a:ext uri="{FF2B5EF4-FFF2-40B4-BE49-F238E27FC236}">
                <a16:creationId xmlns:a16="http://schemas.microsoft.com/office/drawing/2014/main" id="{6B7AD23D-0516-4914-B3E7-05C790438528}"/>
              </a:ext>
            </a:extLst>
          </p:cNvPr>
          <p:cNvGraphicFramePr>
            <a:graphicFrameLocks noGrp="1"/>
          </p:cNvGraphicFramePr>
          <p:nvPr>
            <p:extLst>
              <p:ext uri="{D42A27DB-BD31-4B8C-83A1-F6EECF244321}">
                <p14:modId xmlns:p14="http://schemas.microsoft.com/office/powerpoint/2010/main" val="2141403833"/>
              </p:ext>
            </p:extLst>
          </p:nvPr>
        </p:nvGraphicFramePr>
        <p:xfrm>
          <a:off x="394775" y="868566"/>
          <a:ext cx="11155681" cy="5385563"/>
        </p:xfrm>
        <a:graphic>
          <a:graphicData uri="http://schemas.openxmlformats.org/drawingml/2006/table">
            <a:tbl>
              <a:tblPr firstRow="1" bandRow="1"/>
              <a:tblGrid>
                <a:gridCol w="1344168">
                  <a:extLst>
                    <a:ext uri="{9D8B030D-6E8A-4147-A177-3AD203B41FA5}">
                      <a16:colId xmlns:a16="http://schemas.microsoft.com/office/drawing/2014/main" val="2507605436"/>
                    </a:ext>
                  </a:extLst>
                </a:gridCol>
                <a:gridCol w="1709928">
                  <a:extLst>
                    <a:ext uri="{9D8B030D-6E8A-4147-A177-3AD203B41FA5}">
                      <a16:colId xmlns:a16="http://schemas.microsoft.com/office/drawing/2014/main" val="1455332283"/>
                    </a:ext>
                  </a:extLst>
                </a:gridCol>
                <a:gridCol w="3706369">
                  <a:extLst>
                    <a:ext uri="{9D8B030D-6E8A-4147-A177-3AD203B41FA5}">
                      <a16:colId xmlns:a16="http://schemas.microsoft.com/office/drawing/2014/main" val="3681161810"/>
                    </a:ext>
                  </a:extLst>
                </a:gridCol>
                <a:gridCol w="4395216">
                  <a:extLst>
                    <a:ext uri="{9D8B030D-6E8A-4147-A177-3AD203B41FA5}">
                      <a16:colId xmlns:a16="http://schemas.microsoft.com/office/drawing/2014/main" val="3211285250"/>
                    </a:ext>
                  </a:extLst>
                </a:gridCol>
              </a:tblGrid>
              <a:tr h="164649">
                <a:tc>
                  <a:txBody>
                    <a:bodyPr/>
                    <a:lstStyle/>
                    <a:p>
                      <a:pPr algn="ctr" fontAlgn="ctr"/>
                      <a:r>
                        <a:rPr lang="en-US" sz="1800" b="0" i="0" u="none" strike="noStrike">
                          <a:solidFill>
                            <a:srgbClr val="000000"/>
                          </a:solidFill>
                          <a:effectLst/>
                          <a:latin typeface="Arial" panose="020B0604020202020204" pitchFamily="34" charset="0"/>
                        </a:rPr>
                        <a:t>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FFFF"/>
                    </a:solidFill>
                  </a:tcPr>
                </a:tc>
                <a:tc>
                  <a:txBody>
                    <a:bodyPr/>
                    <a:lstStyle/>
                    <a:p>
                      <a:pPr algn="ctr" rtl="0" fontAlgn="ctr"/>
                      <a:r>
                        <a:rPr lang="en-US" sz="1400" b="0" i="0" u="none" strike="noStrike">
                          <a:solidFill>
                            <a:schemeClr val="accent2"/>
                          </a:solidFill>
                          <a:effectLst/>
                          <a:latin typeface="Arial" panose="020B0604020202020204" pitchFamily="34" charset="0"/>
                        </a:rPr>
                        <a:t>Capability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rtl="0" fontAlgn="ctr"/>
                      <a:r>
                        <a:rPr lang="en-US" sz="1400" b="0" i="0" u="none" strike="noStrike">
                          <a:solidFill>
                            <a:schemeClr val="accent2"/>
                          </a:solidFill>
                          <a:effectLst/>
                          <a:latin typeface="Arial" panose="020B0604020202020204" pitchFamily="34" charset="0"/>
                        </a:rPr>
                        <a:t>Feature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tc>
                  <a:txBody>
                    <a:bodyPr/>
                    <a:lstStyle/>
                    <a:p>
                      <a:pPr algn="ctr" rtl="0" fontAlgn="ctr"/>
                      <a:r>
                        <a:rPr lang="en-US" sz="1400" b="0" i="0" u="none" strike="noStrike">
                          <a:solidFill>
                            <a:schemeClr val="accent2"/>
                          </a:solidFill>
                          <a:effectLst/>
                          <a:latin typeface="Arial" panose="020B0604020202020204" pitchFamily="34" charset="0"/>
                        </a:rPr>
                        <a:t>Benefits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noFill/>
                  </a:tcPr>
                </a:tc>
                <a:extLst>
                  <a:ext uri="{0D108BD9-81ED-4DB2-BD59-A6C34878D82A}">
                    <a16:rowId xmlns:a16="http://schemas.microsoft.com/office/drawing/2014/main" val="2803576861"/>
                  </a:ext>
                </a:extLst>
              </a:tr>
              <a:tr h="131719">
                <a:tc rowSpan="3">
                  <a:txBody>
                    <a:bodyPr/>
                    <a:lstStyle/>
                    <a:p>
                      <a:pPr algn="ctr" rtl="0" fontAlgn="ctr"/>
                      <a:r>
                        <a:rPr lang="en-US" sz="1400" b="0" i="0" u="none" strike="noStrike">
                          <a:solidFill>
                            <a:srgbClr val="FFFFFF"/>
                          </a:solidFill>
                          <a:effectLst/>
                          <a:latin typeface="Arial" panose="020B0604020202020204" pitchFamily="34" charset="0"/>
                        </a:rPr>
                        <a:t>Machine Learning</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rtl="0" fontAlgn="ctr"/>
                      <a:r>
                        <a:rPr lang="en-US" sz="1200" b="1" i="0" u="none" strike="noStrike">
                          <a:solidFill>
                            <a:srgbClr val="000000"/>
                          </a:solidFill>
                          <a:effectLst/>
                          <a:latin typeface="Arial" panose="020B0604020202020204" pitchFamily="34" charset="0"/>
                        </a:rPr>
                        <a:t>Machine Learning</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Font typeface="Arial" panose="020B0604020202020204" pitchFamily="34" charset="0"/>
                        <a:buChar char="•"/>
                      </a:pPr>
                      <a:r>
                        <a:rPr lang="en-US" sz="1100" b="0" i="0" u="none" strike="noStrike">
                          <a:solidFill>
                            <a:srgbClr val="000000"/>
                          </a:solidFill>
                          <a:effectLst/>
                          <a:latin typeface="Arial" panose="020B0604020202020204" pitchFamily="34" charset="0"/>
                        </a:rPr>
                        <a:t>Neural Processing Unit (NPU) up to </a:t>
                      </a:r>
                      <a:r>
                        <a:rPr lang="en-US" sz="1100" b="1" i="0" u="none" strike="noStrike">
                          <a:solidFill>
                            <a:srgbClr val="000000"/>
                          </a:solidFill>
                          <a:effectLst/>
                          <a:latin typeface="Arial" panose="020B0604020202020204" pitchFamily="34" charset="0"/>
                        </a:rPr>
                        <a:t>2.3 TOPS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Edge Inference and intelligence</a:t>
                      </a:r>
                    </a:p>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No cloud dependency, privacy, better user experience</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559367309"/>
                  </a:ext>
                </a:extLst>
              </a:tr>
              <a:tr h="583955">
                <a:tc vMerge="1">
                  <a:txBody>
                    <a:bodyPr/>
                    <a:lstStyle/>
                    <a:p>
                      <a:endParaRPr lang="en-US"/>
                    </a:p>
                  </a:txBody>
                  <a:tcPr/>
                </a:tc>
                <a:tc>
                  <a:txBody>
                    <a:bodyPr/>
                    <a:lstStyle/>
                    <a:p>
                      <a:pPr algn="ctr" rtl="0" fontAlgn="ctr"/>
                      <a:r>
                        <a:rPr lang="en-US" sz="1200" b="1" i="0" u="none" strike="noStrike">
                          <a:solidFill>
                            <a:srgbClr val="000000"/>
                          </a:solidFill>
                          <a:effectLst/>
                          <a:latin typeface="Arial" panose="020B0604020202020204" pitchFamily="34" charset="0"/>
                        </a:rPr>
                        <a:t>Vision System</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Font typeface="Arial" panose="020B0604020202020204" pitchFamily="34" charset="0"/>
                        <a:buChar char="•"/>
                      </a:pPr>
                      <a:r>
                        <a:rPr lang="en-US" sz="1100" b="0" i="0" u="none" strike="noStrike">
                          <a:solidFill>
                            <a:srgbClr val="000000"/>
                          </a:solidFill>
                          <a:effectLst/>
                          <a:latin typeface="Arial" panose="020B0604020202020204" pitchFamily="34" charset="0"/>
                        </a:rPr>
                        <a:t>Up to 2 cameras (</a:t>
                      </a:r>
                      <a:r>
                        <a:rPr lang="en-US" sz="1100" b="1" i="0" u="none" strike="noStrike">
                          <a:solidFill>
                            <a:srgbClr val="000000"/>
                          </a:solidFill>
                          <a:effectLst/>
                          <a:latin typeface="Arial" panose="020B0604020202020204" pitchFamily="34" charset="0"/>
                        </a:rPr>
                        <a:t>2x MIPI-CSI</a:t>
                      </a:r>
                      <a:r>
                        <a:rPr lang="en-US" sz="1100" b="0" i="0" u="none" strike="noStrike">
                          <a:solidFill>
                            <a:srgbClr val="000000"/>
                          </a:solidFill>
                          <a:effectLst/>
                          <a:latin typeface="Arial" panose="020B0604020202020204" pitchFamily="34" charset="0"/>
                        </a:rPr>
                        <a:t>), 1080p60; </a:t>
                      </a:r>
                    </a:p>
                    <a:p>
                      <a:pPr marL="171450" indent="-171450" algn="l" rtl="0" fontAlgn="ctr">
                        <a:buFont typeface="Arial" panose="020B0604020202020204" pitchFamily="34" charset="0"/>
                        <a:buChar char="•"/>
                      </a:pPr>
                      <a:r>
                        <a:rPr lang="en-US" sz="1100" b="0" i="0" u="none" strike="noStrike">
                          <a:solidFill>
                            <a:srgbClr val="000000"/>
                          </a:solidFill>
                          <a:effectLst/>
                          <a:latin typeface="Arial" panose="020B0604020202020204" pitchFamily="34" charset="0"/>
                        </a:rPr>
                        <a:t>Image Signal Processor (</a:t>
                      </a:r>
                      <a:r>
                        <a:rPr lang="en-US" sz="1100" b="1" i="0" u="none" strike="noStrike">
                          <a:solidFill>
                            <a:srgbClr val="000000"/>
                          </a:solidFill>
                          <a:effectLst/>
                          <a:latin typeface="Arial" panose="020B0604020202020204" pitchFamily="34" charset="0"/>
                        </a:rPr>
                        <a:t>ISP</a:t>
                      </a:r>
                      <a:r>
                        <a:rPr lang="en-US" sz="1100" b="0" i="0" u="none" strike="noStrike">
                          <a:solidFill>
                            <a:srgbClr val="000000"/>
                          </a:solidFill>
                          <a:effectLst/>
                          <a:latin typeface="Arial" panose="020B0604020202020204" pitchFamily="34" charset="0"/>
                        </a:rPr>
                        <a:t>) up to 375MPix/s, HDR, de-warp</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4K Vision / 1080p Stereo Vision. </a:t>
                      </a:r>
                    </a:p>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HDR extracts the maximum image details in high contrast scenes</a:t>
                      </a:r>
                    </a:p>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De-Warp: Fisheye lens correction reduce overall optical system cost</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88396429"/>
                  </a:ext>
                </a:extLst>
              </a:tr>
              <a:tr h="299295">
                <a:tc vMerge="1">
                  <a:txBody>
                    <a:bodyPr/>
                    <a:lstStyle/>
                    <a:p>
                      <a:endParaRPr lang="en-US"/>
                    </a:p>
                  </a:txBody>
                  <a:tcPr/>
                </a:tc>
                <a:tc>
                  <a:txBody>
                    <a:bodyPr/>
                    <a:lstStyle/>
                    <a:p>
                      <a:pPr algn="ctr" rtl="0" fontAlgn="ctr"/>
                      <a:r>
                        <a:rPr lang="en-US" sz="1200" b="1" i="0" u="none" strike="noStrike">
                          <a:solidFill>
                            <a:srgbClr val="000000"/>
                          </a:solidFill>
                          <a:effectLst/>
                          <a:latin typeface="Arial" panose="020B0604020202020204" pitchFamily="34" charset="0"/>
                        </a:rPr>
                        <a:t>Voice</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Font typeface="Arial" panose="020B0604020202020204" pitchFamily="34" charset="0"/>
                        <a:buChar char="•"/>
                      </a:pPr>
                      <a:r>
                        <a:rPr lang="en-US" sz="1100" b="0" i="0" u="none" strike="noStrike">
                          <a:solidFill>
                            <a:srgbClr val="000000"/>
                          </a:solidFill>
                          <a:effectLst/>
                          <a:latin typeface="Arial" panose="020B0604020202020204" pitchFamily="34" charset="0"/>
                        </a:rPr>
                        <a:t>Low Power </a:t>
                      </a:r>
                      <a:r>
                        <a:rPr lang="en-US" sz="1100" b="1" i="0" u="none" strike="noStrike">
                          <a:solidFill>
                            <a:srgbClr val="000000"/>
                          </a:solidFill>
                          <a:effectLst/>
                          <a:latin typeface="Arial" panose="020B0604020202020204" pitchFamily="34" charset="0"/>
                        </a:rPr>
                        <a:t>Voice Accelerator</a:t>
                      </a:r>
                      <a:r>
                        <a:rPr lang="en-US" sz="1100" b="0" i="0" u="none" strike="noStrike">
                          <a:solidFill>
                            <a:srgbClr val="000000"/>
                          </a:solidFill>
                          <a:effectLst/>
                          <a:latin typeface="Arial" panose="020B0604020202020204" pitchFamily="34" charset="0"/>
                        </a:rPr>
                        <a:t>, </a:t>
                      </a:r>
                    </a:p>
                    <a:p>
                      <a:pPr marL="171450" indent="-171450" algn="l" rtl="0" fontAlgn="ctr">
                        <a:buFont typeface="Arial" panose="020B0604020202020204" pitchFamily="34" charset="0"/>
                        <a:buChar char="•"/>
                      </a:pPr>
                      <a:r>
                        <a:rPr lang="en-US" sz="1100" b="1" i="0" u="none" strike="noStrike">
                          <a:solidFill>
                            <a:srgbClr val="000000"/>
                          </a:solidFill>
                          <a:effectLst/>
                          <a:latin typeface="Arial" panose="020B0604020202020204" pitchFamily="34" charset="0"/>
                        </a:rPr>
                        <a:t>8ch-PDM</a:t>
                      </a:r>
                      <a:r>
                        <a:rPr lang="en-US" sz="1100" b="0" i="0" u="none" strike="noStrike">
                          <a:solidFill>
                            <a:srgbClr val="000000"/>
                          </a:solidFill>
                          <a:effectLst/>
                          <a:latin typeface="Arial" panose="020B0604020202020204" pitchFamily="34" charset="0"/>
                        </a:rPr>
                        <a:t> digital microphone input.</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Voice systems processed at the edge. </a:t>
                      </a:r>
                    </a:p>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Privacy, better user experience, no cloud dependency</a:t>
                      </a:r>
                    </a:p>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Low noise and cost-effective microphone system</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616049594"/>
                  </a:ext>
                </a:extLst>
              </a:tr>
              <a:tr h="499801">
                <a:tc rowSpan="5">
                  <a:txBody>
                    <a:bodyPr/>
                    <a:lstStyle/>
                    <a:p>
                      <a:pPr algn="ctr" rtl="0" fontAlgn="ctr"/>
                      <a:r>
                        <a:rPr lang="en-US" sz="1400" b="0" i="0" u="none" strike="noStrike">
                          <a:solidFill>
                            <a:srgbClr val="FFFFFF"/>
                          </a:solidFill>
                          <a:effectLst/>
                          <a:latin typeface="Arial" panose="020B0604020202020204" pitchFamily="34" charset="0"/>
                        </a:rPr>
                        <a:t>Advanced Multimedia</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rtl="0" fontAlgn="ctr"/>
                      <a:r>
                        <a:rPr lang="en-US" sz="1200" b="1" i="0" u="none" strike="noStrike">
                          <a:solidFill>
                            <a:srgbClr val="000000"/>
                          </a:solidFill>
                          <a:effectLst/>
                          <a:latin typeface="Arial" panose="020B0604020202020204" pitchFamily="34" charset="0"/>
                        </a:rPr>
                        <a:t>HD Video</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Font typeface="Arial" panose="020B0604020202020204" pitchFamily="34" charset="0"/>
                        <a:buChar char="•"/>
                      </a:pPr>
                      <a:r>
                        <a:rPr lang="en-US" sz="1100" b="0" i="0" u="none" strike="noStrike">
                          <a:solidFill>
                            <a:srgbClr val="000000"/>
                          </a:solidFill>
                          <a:effectLst/>
                          <a:latin typeface="Arial" panose="020B0604020202020204" pitchFamily="34" charset="0"/>
                        </a:rPr>
                        <a:t>1080p60 </a:t>
                      </a:r>
                      <a:r>
                        <a:rPr lang="en-US" sz="1100" b="1" i="0" u="none" strike="noStrike">
                          <a:solidFill>
                            <a:srgbClr val="000000"/>
                          </a:solidFill>
                          <a:effectLst/>
                          <a:latin typeface="Arial" panose="020B0604020202020204" pitchFamily="34" charset="0"/>
                        </a:rPr>
                        <a:t>video decoding</a:t>
                      </a:r>
                      <a:r>
                        <a:rPr lang="en-US" sz="1100" b="0" i="0" u="none" strike="noStrike">
                          <a:solidFill>
                            <a:srgbClr val="000000"/>
                          </a:solidFill>
                          <a:effectLst/>
                          <a:latin typeface="Arial" panose="020B0604020202020204" pitchFamily="34" charset="0"/>
                        </a:rPr>
                        <a:t>, </a:t>
                      </a:r>
                      <a:r>
                        <a:rPr lang="en-US" sz="1100" b="1" i="0" u="none" strike="noStrike">
                          <a:solidFill>
                            <a:srgbClr val="000000"/>
                          </a:solidFill>
                          <a:effectLst/>
                          <a:latin typeface="Arial" panose="020B0604020202020204" pitchFamily="34" charset="0"/>
                        </a:rPr>
                        <a:t>(H.265) </a:t>
                      </a:r>
                      <a:endParaRPr lang="en-US" sz="1100" b="0" i="0" u="none" strike="noStrike">
                        <a:solidFill>
                          <a:srgbClr val="000000"/>
                        </a:solidFill>
                        <a:effectLst/>
                        <a:latin typeface="Arial" panose="020B0604020202020204" pitchFamily="34" charset="0"/>
                      </a:endParaRPr>
                    </a:p>
                    <a:p>
                      <a:pPr marL="171450" indent="-171450" algn="l" rtl="0" fontAlgn="ctr">
                        <a:buFont typeface="Arial" panose="020B0604020202020204" pitchFamily="34" charset="0"/>
                        <a:buChar char="•"/>
                      </a:pPr>
                      <a:r>
                        <a:rPr lang="en-US" sz="1100" b="0" i="0" u="none" strike="noStrike">
                          <a:solidFill>
                            <a:srgbClr val="000000"/>
                          </a:solidFill>
                          <a:effectLst/>
                          <a:latin typeface="Arial" panose="020B0604020202020204" pitchFamily="34" charset="0"/>
                        </a:rPr>
                        <a:t>1080p60 </a:t>
                      </a:r>
                      <a:r>
                        <a:rPr lang="en-US" sz="1100" b="1" i="0" u="none" strike="noStrike">
                          <a:solidFill>
                            <a:srgbClr val="000000"/>
                          </a:solidFill>
                          <a:effectLst/>
                          <a:latin typeface="Arial" panose="020B0604020202020204" pitchFamily="34" charset="0"/>
                        </a:rPr>
                        <a:t>video encoding, (H.265)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High resolution video compression for cloud upload or local storage</a:t>
                      </a:r>
                    </a:p>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H.265 compression is twice more effective than H.264</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91174400"/>
                  </a:ext>
                </a:extLst>
              </a:tr>
              <a:tr h="193188">
                <a:tc vMerge="1">
                  <a:txBody>
                    <a:bodyPr/>
                    <a:lstStyle/>
                    <a:p>
                      <a:endParaRPr lang="en-US"/>
                    </a:p>
                  </a:txBody>
                  <a:tcPr/>
                </a:tc>
                <a:tc rowSpan="2">
                  <a:txBody>
                    <a:bodyPr/>
                    <a:lstStyle/>
                    <a:p>
                      <a:pPr algn="ctr" rtl="0" fontAlgn="ctr"/>
                      <a:r>
                        <a:rPr lang="en-US" sz="1200" b="1" i="0" u="none" strike="noStrike">
                          <a:solidFill>
                            <a:srgbClr val="000000"/>
                          </a:solidFill>
                          <a:effectLst/>
                          <a:latin typeface="Arial" panose="020B0604020202020204" pitchFamily="34" charset="0"/>
                        </a:rPr>
                        <a:t>3D/2D Graphics</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Font typeface="Arial" panose="020B0604020202020204" pitchFamily="34" charset="0"/>
                        <a:buChar char="•"/>
                      </a:pPr>
                      <a:r>
                        <a:rPr lang="en-US" sz="1100" b="1" i="0" u="none" strike="noStrike">
                          <a:solidFill>
                            <a:srgbClr val="000000"/>
                          </a:solidFill>
                          <a:effectLst/>
                          <a:latin typeface="Arial" panose="020B0604020202020204" pitchFamily="34" charset="0"/>
                        </a:rPr>
                        <a:t>2D and 3D GPU </a:t>
                      </a:r>
                      <a:r>
                        <a:rPr lang="en-US" sz="1100" b="0" i="0" u="none" strike="noStrike">
                          <a:solidFill>
                            <a:srgbClr val="000000"/>
                          </a:solidFill>
                          <a:effectLst/>
                          <a:latin typeface="Arial" panose="020B0604020202020204" pitchFamily="34" charset="0"/>
                        </a:rPr>
                        <a:t>- 1Gpix/s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3D and 2D graphics for rich HMI and user experience</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094985315"/>
                  </a:ext>
                </a:extLst>
              </a:tr>
              <a:tr h="193188">
                <a:tc vMerge="1">
                  <a:txBody>
                    <a:bodyPr/>
                    <a:lstStyle/>
                    <a:p>
                      <a:endParaRPr lang="en-US"/>
                    </a:p>
                  </a:txBody>
                  <a:tcPr/>
                </a:tc>
                <a:tc vMerge="1">
                  <a:txBody>
                    <a:bodyPr/>
                    <a:lstStyle/>
                    <a:p>
                      <a:endParaRPr lang="en-US"/>
                    </a:p>
                  </a:txBody>
                  <a:tcPr/>
                </a:tc>
                <a:tc>
                  <a:txBody>
                    <a:bodyPr/>
                    <a:lstStyle/>
                    <a:p>
                      <a:pPr marL="171450" indent="-171450" algn="l" rtl="0" fontAlgn="ctr">
                        <a:buFont typeface="Arial" panose="020B0604020202020204" pitchFamily="34" charset="0"/>
                        <a:buChar char="•"/>
                      </a:pPr>
                      <a:r>
                        <a:rPr lang="en-US" sz="1100" b="0" i="0" u="none" strike="noStrike">
                          <a:solidFill>
                            <a:srgbClr val="000000"/>
                          </a:solidFill>
                          <a:effectLst/>
                          <a:latin typeface="Arial" panose="020B0604020202020204" pitchFamily="34" charset="0"/>
                        </a:rPr>
                        <a:t>OVG 1.1, OGLES 3.1, Vulkan, OCL 1.2 FP</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Vulkan requirement for Android 10 onwards</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09326289"/>
                  </a:ext>
                </a:extLst>
              </a:tr>
              <a:tr h="201296">
                <a:tc vMerge="1">
                  <a:txBody>
                    <a:bodyPr/>
                    <a:lstStyle/>
                    <a:p>
                      <a:endParaRPr lang="en-US"/>
                    </a:p>
                  </a:txBody>
                  <a:tcPr/>
                </a:tc>
                <a:tc rowSpan="2">
                  <a:txBody>
                    <a:bodyPr/>
                    <a:lstStyle/>
                    <a:p>
                      <a:pPr algn="ctr" rtl="0" fontAlgn="ctr"/>
                      <a:r>
                        <a:rPr lang="en-US" sz="1200" b="1" i="0" u="none" strike="noStrike">
                          <a:solidFill>
                            <a:srgbClr val="000000"/>
                          </a:solidFill>
                          <a:effectLst/>
                          <a:latin typeface="Arial" panose="020B0604020202020204" pitchFamily="34" charset="0"/>
                        </a:rPr>
                        <a:t>Advanced Audio</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Font typeface="Arial" panose="020B0604020202020204" pitchFamily="34" charset="0"/>
                        <a:buChar char="•"/>
                      </a:pPr>
                      <a:r>
                        <a:rPr lang="en-US" sz="1100" b="0" i="0" u="none" strike="noStrike">
                          <a:solidFill>
                            <a:srgbClr val="000000"/>
                          </a:solidFill>
                          <a:effectLst/>
                          <a:latin typeface="Arial" panose="020B0604020202020204" pitchFamily="34" charset="0"/>
                        </a:rPr>
                        <a:t>18x I2S TDM, DSD512, SP/DIF Tx + Rx, 8-ch PDM </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rowSpan="2">
                  <a:txBody>
                    <a:bodyPr/>
                    <a:lstStyle/>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Latest audio technology including Immersive audio support</a:t>
                      </a:r>
                    </a:p>
                    <a:p>
                      <a:pPr marL="171450" indent="-171450" algn="l" rtl="0" fontAlgn="ctr">
                        <a:buClr>
                          <a:srgbClr val="000000"/>
                        </a:buClr>
                        <a:buSzPts val="1100"/>
                        <a:buFont typeface="Arial" panose="020B0604020202020204" pitchFamily="34" charset="0"/>
                        <a:buChar char="•"/>
                      </a:pPr>
                      <a:r>
                        <a:rPr lang="en-US" sz="1100" b="0" i="0" u="none" strike="noStrike" err="1">
                          <a:solidFill>
                            <a:srgbClr val="000000"/>
                          </a:solidFill>
                          <a:effectLst/>
                          <a:latin typeface="Arial" panose="020B0604020202020204" pitchFamily="34" charset="0"/>
                        </a:rPr>
                        <a:t>eARC</a:t>
                      </a:r>
                      <a:r>
                        <a:rPr lang="en-US" sz="1100" b="0" i="0" u="none" strike="noStrike">
                          <a:solidFill>
                            <a:srgbClr val="000000"/>
                          </a:solidFill>
                          <a:effectLst/>
                          <a:latin typeface="Arial" panose="020B0604020202020204" pitchFamily="34" charset="0"/>
                        </a:rPr>
                        <a:t> for high-quality audio for cost-optimized soundbars</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80758548"/>
                  </a:ext>
                </a:extLst>
              </a:tr>
              <a:tr h="106107">
                <a:tc vMerge="1">
                  <a:txBody>
                    <a:bodyPr/>
                    <a:lstStyle/>
                    <a:p>
                      <a:endParaRPr lang="en-US"/>
                    </a:p>
                  </a:txBody>
                  <a:tcPr/>
                </a:tc>
                <a:tc vMerge="1">
                  <a:txBody>
                    <a:bodyPr/>
                    <a:lstStyle/>
                    <a:p>
                      <a:endParaRPr lang="en-US"/>
                    </a:p>
                  </a:txBody>
                  <a:tcPr/>
                </a:tc>
                <a:tc>
                  <a:txBody>
                    <a:bodyPr/>
                    <a:lstStyle/>
                    <a:p>
                      <a:pPr marL="171450" indent="-171450" algn="l" rtl="0" fontAlgn="ctr">
                        <a:buFont typeface="Arial" panose="020B0604020202020204" pitchFamily="34" charset="0"/>
                        <a:buChar char="•"/>
                      </a:pPr>
                      <a:r>
                        <a:rPr lang="en-US" sz="1100" b="0" i="0" u="none" strike="noStrike">
                          <a:solidFill>
                            <a:srgbClr val="000000"/>
                          </a:solidFill>
                          <a:effectLst/>
                          <a:latin typeface="Arial" panose="020B0604020202020204" pitchFamily="34" charset="0"/>
                        </a:rPr>
                        <a:t>HDMI 2.0b Tx + </a:t>
                      </a:r>
                      <a:r>
                        <a:rPr lang="en-US" sz="1100" b="1" i="0" u="none" strike="noStrike" err="1">
                          <a:solidFill>
                            <a:srgbClr val="000000"/>
                          </a:solidFill>
                          <a:effectLst/>
                          <a:latin typeface="Arial" panose="020B0604020202020204" pitchFamily="34" charset="0"/>
                        </a:rPr>
                        <a:t>eARC</a:t>
                      </a:r>
                      <a:r>
                        <a:rPr lang="en-US" sz="1100" b="1" i="0" u="none" strike="noStrike">
                          <a:solidFill>
                            <a:srgbClr val="000000"/>
                          </a:solidFill>
                          <a:effectLst/>
                          <a:latin typeface="Arial" panose="020B0604020202020204" pitchFamily="34" charset="0"/>
                        </a:rPr>
                        <a:t>, ASRC</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vMerge="1">
                  <a:txBody>
                    <a:bodyPr/>
                    <a:lstStyle/>
                    <a:p>
                      <a:pPr algn="l" rtl="0" fontAlgn="ctr">
                        <a:buClr>
                          <a:srgbClr val="000000"/>
                        </a:buClr>
                        <a:buSzPts val="1100"/>
                        <a:buFont typeface="Arial" panose="020B0604020202020204" pitchFamily="34" charset="0"/>
                        <a:buChar char="•"/>
                      </a:pPr>
                      <a:endParaRPr lang="en-US" sz="1100" b="0" i="0" u="none" strike="noStrike">
                        <a:solidFill>
                          <a:srgbClr val="000000"/>
                        </a:solidFill>
                        <a:effectLst/>
                        <a:latin typeface="Arial" panose="020B0604020202020204" pitchFamily="34" charset="0"/>
                      </a:endParaRPr>
                    </a:p>
                  </a:txBody>
                  <a:tcPr marL="0" marR="0" marT="0" marB="0" anchor="ctr">
                    <a:lnL>
                      <a:noFill/>
                    </a:lnL>
                    <a:lnR w="6350" cap="flat" cmpd="sng" algn="ctr">
                      <a:solidFill>
                        <a:srgbClr val="76ADD8"/>
                      </a:solidFill>
                      <a:prstDash val="solid"/>
                      <a:round/>
                      <a:headEnd type="none" w="med" len="med"/>
                      <a:tailEnd type="none" w="med" len="med"/>
                    </a:lnR>
                    <a:lnT>
                      <a:noFill/>
                    </a:lnT>
                    <a:lnB w="6350" cap="flat" cmpd="sng" algn="ctr">
                      <a:solidFill>
                        <a:srgbClr val="76ADD8"/>
                      </a:solidFill>
                      <a:prstDash val="solid"/>
                      <a:round/>
                      <a:headEnd type="none" w="med" len="med"/>
                      <a:tailEnd type="none" w="med" len="med"/>
                    </a:lnB>
                    <a:solidFill>
                      <a:srgbClr val="FFFFFF"/>
                    </a:solidFill>
                  </a:tcPr>
                </a:tc>
                <a:extLst>
                  <a:ext uri="{0D108BD9-81ED-4DB2-BD59-A6C34878D82A}">
                    <a16:rowId xmlns:a16="http://schemas.microsoft.com/office/drawing/2014/main" val="920140400"/>
                  </a:ext>
                </a:extLst>
              </a:tr>
              <a:tr h="492483">
                <a:tc rowSpan="3">
                  <a:txBody>
                    <a:bodyPr/>
                    <a:lstStyle/>
                    <a:p>
                      <a:pPr algn="ctr" rtl="0" fontAlgn="ctr"/>
                      <a:r>
                        <a:rPr lang="en-US" sz="1400" b="0" i="0" u="none" strike="noStrike">
                          <a:solidFill>
                            <a:srgbClr val="FFFFFF"/>
                          </a:solidFill>
                          <a:effectLst/>
                          <a:latin typeface="Arial" panose="020B0604020202020204" pitchFamily="34" charset="0"/>
                        </a:rPr>
                        <a:t>Industrial Network &amp; Reliability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rtl="0" fontAlgn="ctr"/>
                      <a:r>
                        <a:rPr lang="en-US" sz="1200" b="1" i="0" u="none" strike="noStrike">
                          <a:solidFill>
                            <a:srgbClr val="000000"/>
                          </a:solidFill>
                          <a:effectLst/>
                          <a:latin typeface="Arial" panose="020B0604020202020204" pitchFamily="34" charset="0"/>
                        </a:rPr>
                        <a:t>Industrial </a:t>
                      </a:r>
                    </a:p>
                    <a:p>
                      <a:pPr algn="ctr" rtl="0" fontAlgn="ctr"/>
                      <a:r>
                        <a:rPr lang="en-US" sz="1200" b="1" i="0" u="none" strike="noStrike">
                          <a:solidFill>
                            <a:srgbClr val="000000"/>
                          </a:solidFill>
                          <a:effectLst/>
                          <a:latin typeface="Arial" panose="020B0604020202020204" pitchFamily="34" charset="0"/>
                        </a:rPr>
                        <a:t>Network</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Font typeface="Arial" panose="020B0604020202020204" pitchFamily="34" charset="0"/>
                        <a:buChar char="•"/>
                      </a:pPr>
                      <a:r>
                        <a:rPr lang="en-US" sz="1100" b="1" i="0" u="none" strike="noStrike">
                          <a:solidFill>
                            <a:srgbClr val="000000"/>
                          </a:solidFill>
                          <a:effectLst/>
                          <a:latin typeface="Arial" panose="020B0604020202020204" pitchFamily="34" charset="0"/>
                        </a:rPr>
                        <a:t>2x Gigabit Ethernet</a:t>
                      </a:r>
                      <a:r>
                        <a:rPr lang="en-US" sz="1100" b="0" i="0" u="none" strike="noStrike">
                          <a:solidFill>
                            <a:srgbClr val="000000"/>
                          </a:solidFill>
                          <a:effectLst/>
                          <a:latin typeface="Arial" panose="020B0604020202020204" pitchFamily="34" charset="0"/>
                        </a:rPr>
                        <a:t> (1x w/ </a:t>
                      </a:r>
                      <a:r>
                        <a:rPr lang="en-US" sz="1100" b="1" i="0" u="none" strike="noStrike">
                          <a:solidFill>
                            <a:srgbClr val="000000"/>
                          </a:solidFill>
                          <a:effectLst/>
                          <a:latin typeface="Arial" panose="020B0604020202020204" pitchFamily="34" charset="0"/>
                        </a:rPr>
                        <a:t>TSN</a:t>
                      </a:r>
                      <a:r>
                        <a:rPr lang="en-US" sz="1100" b="0" i="0" u="none" strike="noStrike">
                          <a:solidFill>
                            <a:srgbClr val="000000"/>
                          </a:solidFill>
                          <a:effectLst/>
                          <a:latin typeface="Arial" panose="020B0604020202020204" pitchFamily="34" charset="0"/>
                        </a:rPr>
                        <a:t>) </a:t>
                      </a:r>
                      <a:r>
                        <a:rPr lang="en-US" sz="1100" b="1" i="0" u="none" strike="noStrike">
                          <a:solidFill>
                            <a:srgbClr val="000000"/>
                          </a:solidFill>
                          <a:effectLst/>
                          <a:latin typeface="Arial" panose="020B0604020202020204" pitchFamily="34" charset="0"/>
                        </a:rPr>
                        <a:t>2x CAN-FD</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Low latency industrial network for precise control </a:t>
                      </a:r>
                    </a:p>
                    <a:p>
                      <a:pPr marL="171450" indent="-171450" algn="l" rtl="0" fontAlgn="ctr">
                        <a:buFont typeface="Arial" panose="020B0604020202020204" pitchFamily="34" charset="0"/>
                        <a:buChar char="•"/>
                      </a:pPr>
                      <a:r>
                        <a:rPr lang="en-US" sz="1100" b="0" i="0" u="none" strike="noStrike">
                          <a:solidFill>
                            <a:srgbClr val="000000"/>
                          </a:solidFill>
                          <a:effectLst/>
                          <a:latin typeface="Arial" panose="020B0604020202020204" pitchFamily="34" charset="0"/>
                        </a:rPr>
                        <a:t>robust industrial control network</a:t>
                      </a:r>
                    </a:p>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Gateway application with dual Ethernet.</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467702671"/>
                  </a:ext>
                </a:extLst>
              </a:tr>
              <a:tr h="289782">
                <a:tc vMerge="1">
                  <a:txBody>
                    <a:bodyPr/>
                    <a:lstStyle/>
                    <a:p>
                      <a:endParaRPr lang="en-US"/>
                    </a:p>
                  </a:txBody>
                  <a:tcPr/>
                </a:tc>
                <a:tc>
                  <a:txBody>
                    <a:bodyPr/>
                    <a:lstStyle/>
                    <a:p>
                      <a:pPr algn="ctr" rtl="0" fontAlgn="ctr"/>
                      <a:r>
                        <a:rPr lang="en-US" sz="1200" b="1" i="0" u="none" strike="noStrike">
                          <a:solidFill>
                            <a:srgbClr val="000000"/>
                          </a:solidFill>
                          <a:effectLst/>
                          <a:latin typeface="Arial" panose="020B0604020202020204" pitchFamily="34" charset="0"/>
                        </a:rPr>
                        <a:t>Memory </a:t>
                      </a:r>
                    </a:p>
                    <a:p>
                      <a:pPr algn="ctr" rtl="0" fontAlgn="ctr"/>
                      <a:r>
                        <a:rPr lang="en-US" sz="1200" b="1" i="0" u="none" strike="noStrike">
                          <a:solidFill>
                            <a:srgbClr val="000000"/>
                          </a:solidFill>
                          <a:effectLst/>
                          <a:latin typeface="Arial" panose="020B0604020202020204" pitchFamily="34" charset="0"/>
                        </a:rPr>
                        <a:t>Reliability</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Font typeface="Arial" panose="020B0604020202020204" pitchFamily="34" charset="0"/>
                        <a:buChar char="•"/>
                      </a:pPr>
                      <a:r>
                        <a:rPr lang="en-US" sz="1100" b="1" i="0" u="none" strike="noStrike">
                          <a:solidFill>
                            <a:srgbClr val="000000"/>
                          </a:solidFill>
                          <a:effectLst/>
                          <a:latin typeface="Arial" panose="020B0604020202020204" pitchFamily="34" charset="0"/>
                        </a:rPr>
                        <a:t>ECC </a:t>
                      </a:r>
                      <a:r>
                        <a:rPr lang="en-US" sz="1100" b="0" i="0" u="none" strike="noStrike">
                          <a:solidFill>
                            <a:srgbClr val="000000"/>
                          </a:solidFill>
                          <a:effectLst/>
                          <a:latin typeface="Arial" panose="020B0604020202020204" pitchFamily="34" charset="0"/>
                        </a:rPr>
                        <a:t>in L2, </a:t>
                      </a:r>
                      <a:r>
                        <a:rPr lang="en-US" sz="1100" b="1" i="0" u="none" strike="noStrike">
                          <a:solidFill>
                            <a:srgbClr val="000000"/>
                          </a:solidFill>
                          <a:effectLst/>
                          <a:latin typeface="Arial" panose="020B0604020202020204" pitchFamily="34" charset="0"/>
                        </a:rPr>
                        <a:t>In-line ECC </a:t>
                      </a:r>
                      <a:r>
                        <a:rPr lang="en-US" sz="1100" b="0" i="0" u="none" strike="noStrike">
                          <a:solidFill>
                            <a:srgbClr val="000000"/>
                          </a:solidFill>
                          <a:effectLst/>
                          <a:latin typeface="Arial" panose="020B0604020202020204" pitchFamily="34" charset="0"/>
                        </a:rPr>
                        <a:t>on DDR bus</a:t>
                      </a:r>
                    </a:p>
                    <a:p>
                      <a:pPr marL="171450" indent="-171450" algn="l" rtl="0" fontAlgn="ctr">
                        <a:buFont typeface="Arial" panose="020B0604020202020204" pitchFamily="34" charset="0"/>
                        <a:buChar char="•"/>
                      </a:pPr>
                      <a:r>
                        <a:rPr lang="en-US" sz="1100" b="0" i="0" u="none" strike="noStrike">
                          <a:solidFill>
                            <a:srgbClr val="000000"/>
                          </a:solidFill>
                          <a:effectLst/>
                          <a:latin typeface="Arial" panose="020B0604020202020204" pitchFamily="34" charset="0"/>
                        </a:rPr>
                        <a:t>14FF process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High Industrial system reliability for Safety Industrial Level SIL3. </a:t>
                      </a:r>
                    </a:p>
                    <a:p>
                      <a:pPr marL="171450" marR="0" lvl="0" indent="-171450" algn="l" defTabSz="914400" rtl="0" eaLnBrk="1" fontAlgn="ctr" latinLnBrk="0" hangingPunct="1">
                        <a:lnSpc>
                          <a:spcPct val="100000"/>
                        </a:lnSpc>
                        <a:spcBef>
                          <a:spcPts val="0"/>
                        </a:spcBef>
                        <a:spcAft>
                          <a:spcPts val="0"/>
                        </a:spcAft>
                        <a:buClr>
                          <a:srgbClr val="000000"/>
                        </a:buClr>
                        <a:buSzPts val="1100"/>
                        <a:buFont typeface="Arial" panose="020B0604020202020204" pitchFamily="34" charset="0"/>
                        <a:buChar char="•"/>
                        <a:tabLst/>
                        <a:defRPr/>
                      </a:pPr>
                      <a:r>
                        <a:rPr lang="en-US" sz="1100" b="0" i="0" u="none" strike="noStrike">
                          <a:solidFill>
                            <a:srgbClr val="000000"/>
                          </a:solidFill>
                          <a:effectLst/>
                          <a:latin typeface="Arial" panose="020B0604020202020204" pitchFamily="34" charset="0"/>
                        </a:rPr>
                        <a:t>Low SER rates</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261127032"/>
                  </a:ext>
                </a:extLst>
              </a:tr>
              <a:tr h="492483">
                <a:tc vMerge="1">
                  <a:txBody>
                    <a:bodyPr/>
                    <a:lstStyle/>
                    <a:p>
                      <a:endParaRPr lang="en-US"/>
                    </a:p>
                  </a:txBody>
                  <a:tcPr/>
                </a:tc>
                <a:tc>
                  <a:txBody>
                    <a:bodyPr/>
                    <a:lstStyle/>
                    <a:p>
                      <a:pPr algn="ctr" rtl="0" fontAlgn="ctr"/>
                      <a:r>
                        <a:rPr lang="en-US" sz="1200" b="1" i="0" u="none" strike="noStrike">
                          <a:solidFill>
                            <a:srgbClr val="000000"/>
                          </a:solidFill>
                          <a:effectLst/>
                          <a:latin typeface="Arial" panose="020B0604020202020204" pitchFamily="34" charset="0"/>
                        </a:rPr>
                        <a:t>Real time </a:t>
                      </a:r>
                    </a:p>
                    <a:p>
                      <a:pPr algn="ctr" rtl="0" fontAlgn="ctr"/>
                      <a:r>
                        <a:rPr lang="en-US" sz="1200" b="1" i="0" u="none" strike="noStrike">
                          <a:solidFill>
                            <a:srgbClr val="000000"/>
                          </a:solidFill>
                          <a:effectLst/>
                          <a:latin typeface="Arial" panose="020B0604020202020204" pitchFamily="34" charset="0"/>
                        </a:rPr>
                        <a:t>Processing</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Font typeface="Arial" panose="020B0604020202020204" pitchFamily="34" charset="0"/>
                        <a:buChar char="•"/>
                      </a:pPr>
                      <a:r>
                        <a:rPr lang="en-US" sz="1100" b="1" i="0" u="none" strike="noStrike">
                          <a:solidFill>
                            <a:srgbClr val="000000"/>
                          </a:solidFill>
                          <a:effectLst/>
                          <a:latin typeface="Arial" panose="020B0604020202020204" pitchFamily="34" charset="0"/>
                        </a:rPr>
                        <a:t>Cortex-M7 @800MHz</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Clr>
                          <a:srgbClr val="000000"/>
                        </a:buClr>
                        <a:buSzPts val="1100"/>
                        <a:buFont typeface="Arial" panose="020B0604020202020204" pitchFamily="34" charset="0"/>
                        <a:buChar char="•"/>
                      </a:pPr>
                      <a:r>
                        <a:rPr lang="en-US" sz="1100" b="0" i="0" u="none" strike="noStrike">
                          <a:solidFill>
                            <a:srgbClr val="000000"/>
                          </a:solidFill>
                          <a:effectLst/>
                          <a:latin typeface="Arial" panose="020B0604020202020204" pitchFamily="34" charset="0"/>
                        </a:rPr>
                        <a:t>High real-time processing power, Cortex-A complex off loading</a:t>
                      </a:r>
                    </a:p>
                    <a:p>
                      <a:pPr marL="171450" indent="-171450" algn="l" rtl="0" fontAlgn="ctr">
                        <a:buFont typeface="Arial" panose="020B0604020202020204" pitchFamily="34" charset="0"/>
                        <a:buChar char="•"/>
                      </a:pPr>
                      <a:r>
                        <a:rPr lang="en-US" sz="1100" b="0" i="0" u="none" strike="noStrike">
                          <a:solidFill>
                            <a:srgbClr val="000000"/>
                          </a:solidFill>
                          <a:effectLst/>
                          <a:latin typeface="Arial" panose="020B0604020202020204" pitchFamily="34" charset="0"/>
                        </a:rPr>
                        <a:t>Eliminating an external MCU</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3885566599"/>
                  </a:ext>
                </a:extLst>
              </a:tr>
              <a:tr h="371772">
                <a:tc rowSpan="3">
                  <a:txBody>
                    <a:bodyPr/>
                    <a:lstStyle/>
                    <a:p>
                      <a:pPr algn="ctr" rtl="0" fontAlgn="ctr"/>
                      <a:r>
                        <a:rPr lang="en-US" sz="1400" b="0" i="0" u="none" strike="noStrike">
                          <a:solidFill>
                            <a:srgbClr val="FFFFFF"/>
                          </a:solidFill>
                          <a:effectLst/>
                          <a:latin typeface="Arial" panose="020B0604020202020204" pitchFamily="34" charset="0"/>
                        </a:rPr>
                        <a:t>Performance &amp; Connectivity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algn="ctr" rtl="0" fontAlgn="ctr"/>
                      <a:r>
                        <a:rPr lang="en-US" sz="1200" b="1" i="0" u="none" strike="noStrike">
                          <a:solidFill>
                            <a:srgbClr val="000000"/>
                          </a:solidFill>
                          <a:effectLst/>
                          <a:latin typeface="Arial" panose="020B0604020202020204" pitchFamily="34" charset="0"/>
                        </a:rPr>
                        <a:t>High Performance</a:t>
                      </a:r>
                    </a:p>
                    <a:p>
                      <a:pPr algn="ctr" rtl="0" fontAlgn="ctr"/>
                      <a:r>
                        <a:rPr lang="en-US" sz="1200" b="1" i="0" u="none" strike="noStrike">
                          <a:solidFill>
                            <a:srgbClr val="000000"/>
                          </a:solidFill>
                          <a:effectLst/>
                          <a:latin typeface="Arial" panose="020B0604020202020204" pitchFamily="34" charset="0"/>
                        </a:rPr>
                        <a:t> Low power</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Font typeface="Arial" panose="020B0604020202020204" pitchFamily="34" charset="0"/>
                        <a:buChar char="•"/>
                      </a:pPr>
                      <a:r>
                        <a:rPr lang="en-US" sz="1100" b="1" i="0" u="none" strike="noStrike" dirty="0">
                          <a:solidFill>
                            <a:srgbClr val="000000"/>
                          </a:solidFill>
                          <a:effectLst/>
                          <a:latin typeface="Arial" panose="020B0604020202020204" pitchFamily="34" charset="0"/>
                        </a:rPr>
                        <a:t>4x CortexA53 @1.8GHz, </a:t>
                      </a:r>
                    </a:p>
                    <a:p>
                      <a:pPr marL="171450" indent="-171450" algn="l" rtl="0" fontAlgn="ctr">
                        <a:buFont typeface="Arial" panose="020B0604020202020204" pitchFamily="34" charset="0"/>
                        <a:buChar char="•"/>
                      </a:pPr>
                      <a:r>
                        <a:rPr lang="en-US" sz="1100" b="0" i="0" u="none" strike="noStrike" dirty="0">
                          <a:solidFill>
                            <a:srgbClr val="000000"/>
                          </a:solidFill>
                          <a:effectLst/>
                          <a:latin typeface="Arial" panose="020B0604020202020204" pitchFamily="34" charset="0"/>
                        </a:rPr>
                        <a:t>14nm </a:t>
                      </a:r>
                      <a:r>
                        <a:rPr lang="en-US" sz="1100" b="0" i="0" u="none" strike="noStrike" dirty="0" err="1">
                          <a:solidFill>
                            <a:srgbClr val="000000"/>
                          </a:solidFill>
                          <a:effectLst/>
                          <a:latin typeface="Arial" panose="020B0604020202020204" pitchFamily="34" charset="0"/>
                        </a:rPr>
                        <a:t>FinFET</a:t>
                      </a:r>
                      <a:r>
                        <a:rPr lang="en-US" sz="1100" b="0" i="0" u="none" strike="noStrike" dirty="0">
                          <a:solidFill>
                            <a:srgbClr val="000000"/>
                          </a:solidFill>
                          <a:effectLst/>
                          <a:latin typeface="Arial" panose="020B0604020202020204" pitchFamily="34" charset="0"/>
                        </a:rPr>
                        <a:t>, Low Power, high performance</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Clr>
                          <a:srgbClr val="000000"/>
                        </a:buClr>
                        <a:buSzPts val="1100"/>
                        <a:buFont typeface="Arial" panose="020B0604020202020204" pitchFamily="34" charset="0"/>
                        <a:buChar char="•"/>
                      </a:pPr>
                      <a:r>
                        <a:rPr lang="en-US" sz="1100" b="0" i="0" u="none" strike="noStrike" dirty="0">
                          <a:solidFill>
                            <a:srgbClr val="000000"/>
                          </a:solidFill>
                          <a:effectLst/>
                          <a:latin typeface="Arial" panose="020B0604020202020204" pitchFamily="34" charset="0"/>
                        </a:rPr>
                        <a:t>Applications running &lt;2.0W. Deep Sleep Mode &lt; 20mW</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758358895"/>
                  </a:ext>
                </a:extLst>
              </a:tr>
              <a:tr h="204897">
                <a:tc vMerge="1">
                  <a:txBody>
                    <a:bodyPr/>
                    <a:lstStyle/>
                    <a:p>
                      <a:endParaRPr lang="en-US"/>
                    </a:p>
                  </a:txBody>
                  <a:tcPr/>
                </a:tc>
                <a:tc>
                  <a:txBody>
                    <a:bodyPr/>
                    <a:lstStyle/>
                    <a:p>
                      <a:pPr algn="ctr" rtl="0" fontAlgn="ctr"/>
                      <a:r>
                        <a:rPr lang="en-US" sz="1200" b="1" i="0" u="none" strike="noStrike">
                          <a:solidFill>
                            <a:srgbClr val="000000"/>
                          </a:solidFill>
                          <a:effectLst/>
                          <a:latin typeface="Arial" panose="020B0604020202020204" pitchFamily="34" charset="0"/>
                        </a:rPr>
                        <a:t>Display Interfaces</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Font typeface="Arial" panose="020B0604020202020204" pitchFamily="34" charset="0"/>
                        <a:buChar char="•"/>
                      </a:pPr>
                      <a:r>
                        <a:rPr lang="en-US" sz="1100" b="1" i="0" u="none" strike="noStrike">
                          <a:solidFill>
                            <a:srgbClr val="000000"/>
                          </a:solidFill>
                          <a:effectLst/>
                          <a:latin typeface="Arial" panose="020B0604020202020204" pitchFamily="34" charset="0"/>
                        </a:rPr>
                        <a:t>MIPI-DSI</a:t>
                      </a:r>
                      <a:r>
                        <a:rPr lang="en-US" sz="1100" b="0" i="0" u="none" strike="noStrike">
                          <a:solidFill>
                            <a:srgbClr val="000000"/>
                          </a:solidFill>
                          <a:effectLst/>
                          <a:latin typeface="Arial" panose="020B0604020202020204" pitchFamily="34" charset="0"/>
                        </a:rPr>
                        <a:t>, </a:t>
                      </a:r>
                      <a:r>
                        <a:rPr lang="en-US" sz="1100" b="1" i="0" u="none" strike="noStrike">
                          <a:solidFill>
                            <a:srgbClr val="000000"/>
                          </a:solidFill>
                          <a:effectLst/>
                          <a:latin typeface="Arial" panose="020B0604020202020204" pitchFamily="34" charset="0"/>
                        </a:rPr>
                        <a:t>HDMI</a:t>
                      </a:r>
                      <a:r>
                        <a:rPr lang="en-US" sz="1100" b="0" i="0" u="none" strike="noStrike">
                          <a:solidFill>
                            <a:srgbClr val="000000"/>
                          </a:solidFill>
                          <a:effectLst/>
                          <a:latin typeface="Arial" panose="020B0604020202020204" pitchFamily="34" charset="0"/>
                        </a:rPr>
                        <a:t> 2.0b, </a:t>
                      </a:r>
                      <a:r>
                        <a:rPr lang="en-US" sz="1100" b="1" i="0" u="none" strike="noStrike">
                          <a:solidFill>
                            <a:srgbClr val="000000"/>
                          </a:solidFill>
                          <a:effectLst/>
                          <a:latin typeface="Arial" panose="020B0604020202020204" pitchFamily="34" charset="0"/>
                        </a:rPr>
                        <a:t>LVDS </a:t>
                      </a:r>
                      <a:r>
                        <a:rPr lang="en-US" sz="1100" b="0" i="0" u="none" strike="noStrike">
                          <a:solidFill>
                            <a:srgbClr val="000000"/>
                          </a:solidFill>
                          <a:effectLst/>
                          <a:latin typeface="Arial" panose="020B0604020202020204" pitchFamily="34" charset="0"/>
                        </a:rPr>
                        <a:t>4/8-lane, supports 2x1080p60 or 1x4kp30</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Clr>
                          <a:srgbClr val="000000"/>
                        </a:buClr>
                        <a:buSzPts val="1100"/>
                        <a:buFont typeface="Arial" panose="020B0604020202020204" pitchFamily="34" charset="0"/>
                        <a:buChar char="•"/>
                      </a:pPr>
                      <a:r>
                        <a:rPr lang="en-US" sz="1100" b="0" i="0" u="none" strike="noStrike">
                          <a:ln>
                            <a:noFill/>
                          </a:ln>
                          <a:solidFill>
                            <a:srgbClr val="000000"/>
                          </a:solidFill>
                          <a:effectLst/>
                          <a:latin typeface="Arial" panose="020B0604020202020204" pitchFamily="34" charset="0"/>
                        </a:rPr>
                        <a:t>Multiple</a:t>
                      </a:r>
                      <a:r>
                        <a:rPr lang="en-US" sz="1100" b="0" i="0" u="none" strike="noStrike">
                          <a:solidFill>
                            <a:srgbClr val="000000"/>
                          </a:solidFill>
                          <a:effectLst/>
                          <a:latin typeface="Arial" panose="020B0604020202020204" pitchFamily="34" charset="0"/>
                        </a:rPr>
                        <a:t> display interface options working simultaneously. </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223144329"/>
                  </a:ext>
                </a:extLst>
              </a:tr>
              <a:tr h="212214">
                <a:tc vMerge="1">
                  <a:txBody>
                    <a:bodyPr/>
                    <a:lstStyle/>
                    <a:p>
                      <a:endParaRPr lang="en-US"/>
                    </a:p>
                  </a:txBody>
                  <a:tcPr/>
                </a:tc>
                <a:tc>
                  <a:txBody>
                    <a:bodyPr/>
                    <a:lstStyle/>
                    <a:p>
                      <a:pPr algn="ctr" rtl="0" fontAlgn="ctr"/>
                      <a:r>
                        <a:rPr lang="en-US" sz="1200" b="1" i="0" u="none" strike="noStrike">
                          <a:solidFill>
                            <a:srgbClr val="000000"/>
                          </a:solidFill>
                          <a:effectLst/>
                          <a:latin typeface="Arial" panose="020B0604020202020204" pitchFamily="34" charset="0"/>
                        </a:rPr>
                        <a:t>High-Speed </a:t>
                      </a:r>
                    </a:p>
                    <a:p>
                      <a:pPr algn="ctr" rtl="0" fontAlgn="ctr"/>
                      <a:r>
                        <a:rPr lang="en-US" sz="1200" b="1" i="0" u="none" strike="noStrike">
                          <a:solidFill>
                            <a:srgbClr val="000000"/>
                          </a:solidFill>
                          <a:effectLst/>
                          <a:latin typeface="Arial" panose="020B0604020202020204" pitchFamily="34" charset="0"/>
                        </a:rPr>
                        <a:t>Interfaces</a:t>
                      </a:r>
                    </a:p>
                  </a:txBody>
                  <a:tcPr marL="0" marR="0" marT="0" marB="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Font typeface="Arial" panose="020B0604020202020204" pitchFamily="34" charset="0"/>
                        <a:buChar char="•"/>
                      </a:pPr>
                      <a:r>
                        <a:rPr lang="en-US" sz="1100" b="1" i="0" u="none" strike="noStrike" dirty="0">
                          <a:solidFill>
                            <a:srgbClr val="000000"/>
                          </a:solidFill>
                          <a:effectLst/>
                          <a:latin typeface="Arial" panose="020B0604020202020204" pitchFamily="34" charset="0"/>
                        </a:rPr>
                        <a:t>2xUSB 3.0</a:t>
                      </a:r>
                      <a:r>
                        <a:rPr lang="en-US" sz="1100" b="0" i="0" u="none" strike="noStrike" dirty="0">
                          <a:solidFill>
                            <a:srgbClr val="000000"/>
                          </a:solidFill>
                          <a:effectLst/>
                          <a:latin typeface="Arial" panose="020B0604020202020204" pitchFamily="34" charset="0"/>
                        </a:rPr>
                        <a:t> (5Gb/s each) </a:t>
                      </a:r>
                      <a:r>
                        <a:rPr lang="en-US" sz="1100" b="1" i="0" u="none" strike="noStrike" dirty="0">
                          <a:solidFill>
                            <a:srgbClr val="000000"/>
                          </a:solidFill>
                          <a:effectLst/>
                          <a:latin typeface="Arial" panose="020B0604020202020204" pitchFamily="34" charset="0"/>
                        </a:rPr>
                        <a:t>PCIe 3.0</a:t>
                      </a:r>
                      <a:endParaRPr lang="en-US" sz="1100" b="0" i="0" u="none" strike="noStrike" dirty="0">
                        <a:solidFill>
                          <a:srgbClr val="000000"/>
                        </a:solidFill>
                        <a:effectLst/>
                        <a:latin typeface="Arial" panose="020B0604020202020204" pitchFamily="34" charset="0"/>
                      </a:endParaRPr>
                    </a:p>
                    <a:p>
                      <a:pPr marL="171450" indent="-171450" algn="l" rtl="0" fontAlgn="ctr">
                        <a:buFont typeface="Arial" panose="020B0604020202020204" pitchFamily="34" charset="0"/>
                        <a:buChar char="•"/>
                      </a:pPr>
                      <a:r>
                        <a:rPr lang="en-US" sz="1100" b="0" i="0" u="none" strike="noStrike" dirty="0">
                          <a:solidFill>
                            <a:srgbClr val="000000"/>
                          </a:solidFill>
                          <a:effectLst/>
                          <a:latin typeface="Arial" panose="020B0604020202020204" pitchFamily="34" charset="0"/>
                        </a:rPr>
                        <a:t>3x SDIO 3.0 800Mb/s</a:t>
                      </a:r>
                    </a:p>
                  </a:txBody>
                  <a:tcPr marL="0" marR="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tc>
                  <a:txBody>
                    <a:bodyPr/>
                    <a:lstStyle/>
                    <a:p>
                      <a:pPr marL="171450" indent="-171450" algn="l" rtl="0" fontAlgn="ctr">
                        <a:buClr>
                          <a:srgbClr val="000000"/>
                        </a:buClr>
                        <a:buSzPts val="1100"/>
                        <a:buFont typeface="Arial" panose="020B0604020202020204" pitchFamily="34" charset="0"/>
                        <a:buChar char="•"/>
                      </a:pPr>
                      <a:r>
                        <a:rPr lang="en-US" sz="1100" b="0" i="0" u="none" strike="noStrike" dirty="0">
                          <a:solidFill>
                            <a:srgbClr val="000000"/>
                          </a:solidFill>
                          <a:effectLst/>
                          <a:latin typeface="Arial" panose="020B0604020202020204" pitchFamily="34" charset="0"/>
                        </a:rPr>
                        <a:t>Fast connections to Wi-Fi, FPGAs, co-processors. </a:t>
                      </a:r>
                    </a:p>
                    <a:p>
                      <a:pPr marL="171450" indent="-171450" algn="l" rtl="0" fontAlgn="ctr">
                        <a:buClr>
                          <a:srgbClr val="000000"/>
                        </a:buClr>
                        <a:buSzPts val="1100"/>
                        <a:buFont typeface="Arial" panose="020B0604020202020204" pitchFamily="34" charset="0"/>
                        <a:buChar char="•"/>
                      </a:pPr>
                      <a:r>
                        <a:rPr lang="en-US" sz="1100" b="0" i="0" u="none" strike="noStrike" dirty="0">
                          <a:solidFill>
                            <a:srgbClr val="000000"/>
                          </a:solidFill>
                          <a:effectLst/>
                          <a:latin typeface="Arial" panose="020B0604020202020204" pitchFamily="34" charset="0"/>
                        </a:rPr>
                        <a:t>Fast data transfer, e.g., media files</a:t>
                      </a:r>
                    </a:p>
                  </a:txBody>
                  <a:tcPr marL="0" marR="0" marT="0" marB="0" anchor="ctr">
                    <a:lnL w="12700" cap="flat" cmpd="sng" algn="ctr">
                      <a:no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lumMod val="20000"/>
                        <a:lumOff val="80000"/>
                      </a:schemeClr>
                    </a:solidFill>
                  </a:tcPr>
                </a:tc>
                <a:extLst>
                  <a:ext uri="{0D108BD9-81ED-4DB2-BD59-A6C34878D82A}">
                    <a16:rowId xmlns:a16="http://schemas.microsoft.com/office/drawing/2014/main" val="1374002241"/>
                  </a:ext>
                </a:extLst>
              </a:tr>
            </a:tbl>
          </a:graphicData>
        </a:graphic>
      </p:graphicFrame>
    </p:spTree>
    <p:extLst>
      <p:ext uri="{BB962C8B-B14F-4D97-AF65-F5344CB8AC3E}">
        <p14:creationId xmlns:p14="http://schemas.microsoft.com/office/powerpoint/2010/main" val="3853157800"/>
      </p:ext>
    </p:extLst>
  </p:cSld>
  <p:clrMapOvr>
    <a:masterClrMapping/>
  </p:clrMapOvr>
  <p:transition>
    <p:fade/>
  </p:transition>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Freescale PowerPoint Template&amp;quot;&quot;/&gt;&lt;property id=&quot;20307&quot; value=&quot;257&quot;/&gt;&lt;/object&gt;&lt;object type=&quot;3&quot; unique_id=&quot;10005&quot;&gt;&lt;property id=&quot;20148&quot; value=&quot;5&quot;/&gt;&lt;property id=&quot;20300&quot; value=&quot;Slide 2 - &amp;quot;Sample Slide: Text Only&amp;quot;&quot;/&gt;&lt;property id=&quot;20307&quot; value=&quot;260&quot;/&gt;&lt;/object&gt;&lt;object type=&quot;3&quot; unique_id=&quot;10006&quot;&gt;&lt;property id=&quot;20148&quot; value=&quot;5&quot;/&gt;&lt;property id=&quot;20300&quot; value=&quot;Slide 3 - &amp;quot;Sample Slide: Text + 1 Graphic&amp;quot;&quot;/&gt;&lt;property id=&quot;20307&quot; value=&quot;264&quot;/&gt;&lt;/object&gt;&lt;object type=&quot;3&quot; unique_id=&quot;10007&quot;&gt;&lt;property id=&quot;20148&quot; value=&quot;5&quot;/&gt;&lt;property id=&quot;20300&quot; value=&quot;Slide 4 - &amp;quot;Sample Slide: Text + 1 Graphic&amp;quot;&quot;/&gt;&lt;property id=&quot;20307&quot; value=&quot;265&quot;/&gt;&lt;/object&gt;&lt;object type=&quot;3&quot; unique_id=&quot;10008&quot;&gt;&lt;property id=&quot;20148&quot; value=&quot;5&quot;/&gt;&lt;property id=&quot;20300&quot; value=&quot;Slide 5 - &amp;quot;Sample Slide: Text + 2 Graphics&amp;quot;&quot;/&gt;&lt;property id=&quot;20307&quot; value=&quot;266&quot;/&gt;&lt;/object&gt;&lt;object type=&quot;3&quot; unique_id=&quot;10009&quot;&gt;&lt;property id=&quot;20148&quot; value=&quot;5&quot;/&gt;&lt;property id=&quot;20300&quot; value=&quot;Slide 6 - &amp;quot;Sample Slide: Text + 2 Graphics&amp;quot;&quot;/&gt;&lt;property id=&quot;20307&quot; value=&quot;267&quot;/&gt;&lt;/object&gt;&lt;object type=&quot;3&quot; unique_id=&quot;10010&quot;&gt;&lt;property id=&quot;20148&quot; value=&quot;5&quot;/&gt;&lt;property id=&quot;20300&quot; value=&quot;Slide 7 - &amp;quot;Sample Slide: Text + 3 Graphics&amp;quot;&quot;/&gt;&lt;property id=&quot;20307&quot; value=&quot;268&quot;/&gt;&lt;/object&gt;&lt;object type=&quot;3&quot; unique_id=&quot;10011&quot;&gt;&lt;property id=&quot;20148&quot; value=&quot;5&quot;/&gt;&lt;property id=&quot;20300&quot; value=&quot;Slide 8 - &amp;quot;Sample Slide: Text + 3 Graphics&amp;quot;&quot;/&gt;&lt;property id=&quot;20307&quot; value=&quot;269&quot;/&gt;&lt;/object&gt;&lt;object type=&quot;3&quot; unique_id=&quot;10012&quot;&gt;&lt;property id=&quot;20148&quot; value=&quot;5&quot;/&gt;&lt;property id=&quot;20300&quot; value=&quot;Slide 9 - &amp;quot;Sample Slide: Text and Logos&amp;quot;&quot;/&gt;&lt;property id=&quot;20307&quot; value=&quot;270&quot;/&gt;&lt;/object&gt;&lt;object type=&quot;3&quot; unique_id=&quot;10013&quot;&gt;&lt;property id=&quot;20148&quot; value=&quot;5&quot;/&gt;&lt;property id=&quot;20300&quot; value=&quot;Slide 10 - &amp;quot;Sample Slide: Text and Logos&amp;quot;&quot;/&gt;&lt;property id=&quot;20307&quot; value=&quot;271&quot;/&gt;&lt;/object&gt;&lt;object type=&quot;3&quot; unique_id=&quot;10014&quot;&gt;&lt;property id=&quot;20148&quot; value=&quot;5&quot;/&gt;&lt;property id=&quot;20300&quot; value=&quot;Slide 11 - &amp;quot;Sample Slide: Bar Graph&amp;quot;&quot;/&gt;&lt;property id=&quot;20307&quot; value=&quot;276&quot;/&gt;&lt;/object&gt;&lt;object type=&quot;3&quot; unique_id=&quot;10015&quot;&gt;&lt;property id=&quot;20148&quot; value=&quot;5&quot;/&gt;&lt;property id=&quot;20300&quot; value=&quot;Slide 12 - &amp;quot;Sample Slide: Bar Graph Quadrant&amp;quot;&quot;/&gt;&lt;property id=&quot;20307&quot; value=&quot;296&quot;/&gt;&lt;/object&gt;&lt;object type=&quot;3&quot; unique_id=&quot;10016&quot;&gt;&lt;property id=&quot;20148&quot; value=&quot;5&quot;/&gt;&lt;property id=&quot;20300&quot; value=&quot;Slide 13 - &amp;quot;Sample Slide: Pie Graph&amp;quot;&quot;/&gt;&lt;property id=&quot;20307&quot; value=&quot;277&quot;/&gt;&lt;/object&gt;&lt;object type=&quot;3&quot; unique_id=&quot;10017&quot;&gt;&lt;property id=&quot;20148&quot; value=&quot;5&quot;/&gt;&lt;property id=&quot;20300&quot; value=&quot;Slide 14 - &amp;quot;Sample Slide: Line Graph Quadrant&amp;quot;&quot;/&gt;&lt;property id=&quot;20307&quot; value=&quot;278&quot;/&gt;&lt;/object&gt;&lt;object type=&quot;3&quot; unique_id=&quot;10018&quot;&gt;&lt;property id=&quot;20148&quot; value=&quot;5&quot;/&gt;&lt;property id=&quot;20300&quot; value=&quot;Slide 15 - &amp;quot;Sample Slide: Line Graph&amp;quot;&quot;/&gt;&lt;property id=&quot;20307&quot; value=&quot;297&quot;/&gt;&lt;/object&gt;&lt;object type=&quot;3&quot; unique_id=&quot;10019&quot;&gt;&lt;property id=&quot;20148&quot; value=&quot;5&quot;/&gt;&lt;property id=&quot;20300&quot; value=&quot;Slide 16 - &amp;quot;Sample Slide: Diagram Slide&amp;quot;&quot;/&gt;&lt;property id=&quot;20307&quot; value=&quot;283&quot;/&gt;&lt;/object&gt;&lt;object type=&quot;3&quot; unique_id=&quot;10020&quot;&gt;&lt;property id=&quot;20148&quot; value=&quot;5&quot;/&gt;&lt;property id=&quot;20300&quot; value=&quot;Slide 17&quot;/&gt;&lt;property id=&quot;20307&quot; value=&quot;287&quot;/&gt;&lt;/object&gt;&lt;object type=&quot;3&quot; unique_id=&quot;10021&quot;&gt;&lt;property id=&quot;20148&quot; value=&quot;5&quot;/&gt;&lt;property id=&quot;20300&quot; value=&quot;Slide 18 - &amp;quot;Sample Slide: Text Treatments&amp;quot;&quot;/&gt;&lt;property id=&quot;20307&quot; value=&quot;289&quot;/&gt;&lt;/object&gt;&lt;object type=&quot;3&quot; unique_id=&quot;10022&quot;&gt;&lt;property id=&quot;20148&quot; value=&quot;5&quot;/&gt;&lt;property id=&quot;20300&quot; value=&quot;Slide 19 - &amp;quot;Sample Slide: Timeline&amp;quot;&quot;/&gt;&lt;property id=&quot;20307&quot; value=&quot;290&quot;/&gt;&lt;/object&gt;&lt;object type=&quot;3&quot; unique_id=&quot;10023&quot;&gt;&lt;property id=&quot;20148&quot; value=&quot;5&quot;/&gt;&lt;property id=&quot;20300&quot; value=&quot;Slide 20 - &amp;quot;Sample Slide: Timeline 2&amp;quot;&quot;/&gt;&lt;property id=&quot;20307&quot; value=&quot;294&quot;/&gt;&lt;/object&gt;&lt;object type=&quot;3&quot; unique_id=&quot;10024&quot;&gt;&lt;property id=&quot;20148&quot; value=&quot;5&quot;/&gt;&lt;property id=&quot;20300&quot; value=&quot;Slide 21 - &amp;quot;Sample Slide: Charts&amp;quot;&quot;/&gt;&lt;property id=&quot;20307&quot; value=&quot;295&quot;/&gt;&lt;/object&gt;&lt;object type=&quot;3&quot; unique_id=&quot;10025&quot;&gt;&lt;property id=&quot;20148&quot; value=&quot;5&quot;/&gt;&lt;property id=&quot;20300&quot; value=&quot;Slide 22 - &amp;quot;New Freescale Colors&amp;quot;&quot;/&gt;&lt;property id=&quot;20307&quot; value=&quot;293&quot;/&gt;&lt;/object&gt;&lt;object type=&quot;3&quot; unique_id=&quot;10026&quot;&gt;&lt;property id=&quot;20148&quot; value=&quot;5&quot;/&gt;&lt;property id=&quot;20300&quot; value=&quot;Slide 23 - &amp;quot;Sample Slide: Blank White Page&amp;quot;&quot;/&gt;&lt;property id=&quot;20307&quot; value=&quot;288&quot;/&gt;&lt;/object&gt;&lt;object type=&quot;3&quot; unique_id=&quot;10027&quot;&gt;&lt;property id=&quot;20148&quot; value=&quot;5&quot;/&gt;&lt;property id=&quot;20300&quot; value=&quot;Slide 24&quot;/&gt;&lt;property id=&quot;20307&quot; value=&quot;291&quot;/&gt;&lt;/object&gt;&lt;/object&gt;&lt;/object&gt;&lt;/database&gt;"/>
  <p:tag name="SECTOMILLISECCONVERTED" val="1"/>
</p:tagLst>
</file>

<file path=ppt/theme/theme1.xml><?xml version="1.0" encoding="utf-8"?>
<a:theme xmlns:a="http://schemas.openxmlformats.org/drawingml/2006/main" name="Master Content Slide">
  <a:themeElements>
    <a:clrScheme name="DEC NXP color pallete">
      <a:dk1>
        <a:srgbClr val="000000"/>
      </a:dk1>
      <a:lt1>
        <a:sysClr val="window" lastClr="FFFFFF"/>
      </a:lt1>
      <a:dk2>
        <a:srgbClr val="DADADA"/>
      </a:dk2>
      <a:lt2>
        <a:srgbClr val="FFFFFF"/>
      </a:lt2>
      <a:accent1>
        <a:srgbClr val="4FABE3"/>
      </a:accent1>
      <a:accent2>
        <a:srgbClr val="1A48AA"/>
      </a:accent2>
      <a:accent3>
        <a:srgbClr val="97B81E"/>
      </a:accent3>
      <a:accent4>
        <a:srgbClr val="FF9B09"/>
      </a:accent4>
      <a:accent5>
        <a:srgbClr val="58595B"/>
      </a:accent5>
      <a:accent6>
        <a:srgbClr val="001B46"/>
      </a:accent6>
      <a:hlink>
        <a:srgbClr val="4FABE3"/>
      </a:hlink>
      <a:folHlink>
        <a:srgbClr val="4FABE3"/>
      </a:folHlink>
    </a:clrScheme>
    <a:fontScheme name="Master_PPT_Confident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spPr>
      <a:bodyPr lIns="182880" tIns="182880" rIns="182880" bIns="182880" rtlCol="0" anchor="t"/>
      <a:lstStyle>
        <a:defPPr algn="l">
          <a:defRPr dirty="0" smtClean="0">
            <a:solidFill>
              <a:schemeClr val="bg1"/>
            </a:solidFill>
            <a:latin typeface="+mj-lt"/>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91440" tIns="45720" rIns="91440" rtlCol="0" anchor="t">
        <a:noAutofit/>
      </a:bodyPr>
      <a:lstStyle>
        <a:defPPr algn="l">
          <a:spcBef>
            <a:spcPts val="600"/>
          </a:spcBef>
          <a:defRPr sz="1700" dirty="0">
            <a:latin typeface="Arial" panose="020B0604020202020204" pitchFamily="34" charset="0"/>
            <a:cs typeface="Arial" panose="020B0604020202020204" pitchFamily="34" charset="0"/>
          </a:defRPr>
        </a:defPPr>
      </a:lstStyle>
    </a:txDef>
  </a:objectDefaults>
  <a:extraClrSchemeLst>
    <a:extraClrScheme>
      <a:clrScheme name="Master_PPT_Confidential 1">
        <a:dk1>
          <a:srgbClr val="000000"/>
        </a:dk1>
        <a:lt1>
          <a:srgbClr val="FFFFFF"/>
        </a:lt1>
        <a:dk2>
          <a:srgbClr val="000000"/>
        </a:dk2>
        <a:lt2>
          <a:srgbClr val="DAD1C6"/>
        </a:lt2>
        <a:accent1>
          <a:srgbClr val="00608B"/>
        </a:accent1>
        <a:accent2>
          <a:srgbClr val="73BFD7"/>
        </a:accent2>
        <a:accent3>
          <a:srgbClr val="FFFFFF"/>
        </a:accent3>
        <a:accent4>
          <a:srgbClr val="000000"/>
        </a:accent4>
        <a:accent5>
          <a:srgbClr val="AAB6C4"/>
        </a:accent5>
        <a:accent6>
          <a:srgbClr val="68ADC3"/>
        </a:accent6>
        <a:hlink>
          <a:srgbClr val="998875"/>
        </a:hlink>
        <a:folHlink>
          <a:srgbClr val="C3CC51"/>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14974004-A3E5-419C-B9DD-52B67EFE04E8}" vid="{2D5AC9A3-2CBA-4292-84FA-92C40326A17C}"/>
    </a:ext>
  </a:extLst>
</a:theme>
</file>

<file path=ppt/theme/theme2.xml><?xml version="1.0" encoding="utf-8"?>
<a:theme xmlns:a="http://schemas.openxmlformats.org/drawingml/2006/main" name="Logo Slide">
  <a:themeElements>
    <a:clrScheme name="DEC NXP color pallete">
      <a:dk1>
        <a:srgbClr val="000000"/>
      </a:dk1>
      <a:lt1>
        <a:sysClr val="window" lastClr="FFFFFF"/>
      </a:lt1>
      <a:dk2>
        <a:srgbClr val="DADADA"/>
      </a:dk2>
      <a:lt2>
        <a:srgbClr val="FFFFFF"/>
      </a:lt2>
      <a:accent1>
        <a:srgbClr val="4FABE3"/>
      </a:accent1>
      <a:accent2>
        <a:srgbClr val="1A48AA"/>
      </a:accent2>
      <a:accent3>
        <a:srgbClr val="97B81E"/>
      </a:accent3>
      <a:accent4>
        <a:srgbClr val="FF9B09"/>
      </a:accent4>
      <a:accent5>
        <a:srgbClr val="58595B"/>
      </a:accent5>
      <a:accent6>
        <a:srgbClr val="001B46"/>
      </a:accent6>
      <a:hlink>
        <a:srgbClr val="4FABE3"/>
      </a:hlink>
      <a:folHlink>
        <a:srgbClr val="4FABE3"/>
      </a:folHlink>
    </a:clrScheme>
    <a:fontScheme name="1_Custom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1_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1_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1_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1_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1_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1_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1_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1_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1_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Presentation1" id="{14974004-A3E5-419C-B9DD-52B67EFE04E8}" vid="{CEF91689-083D-4A1C-B286-5DC2956284FF}"/>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303D68990FB1447A6FCC7E476550655" ma:contentTypeVersion="2" ma:contentTypeDescription="Create a new document." ma:contentTypeScope="" ma:versionID="09718dec1f39c8f1a01a8bf238237377">
  <xsd:schema xmlns:xsd="http://www.w3.org/2001/XMLSchema" xmlns:xs="http://www.w3.org/2001/XMLSchema" xmlns:p="http://schemas.microsoft.com/office/2006/metadata/properties" xmlns:ns2="df1ec31b-57fb-4633-a9d6-f2b169451458" targetNamespace="http://schemas.microsoft.com/office/2006/metadata/properties" ma:root="true" ma:fieldsID="3bd2b15abd44fa3be93304ec4567e992" ns2:_="">
    <xsd:import namespace="df1ec31b-57fb-4633-a9d6-f2b169451458"/>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f1ec31b-57fb-4633-a9d6-f2b16945145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612AE586-B116-41C7-8284-69FF97232A0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f1ec31b-57fb-4633-a9d6-f2b16945145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03127E7-46E5-4355-BEC5-EBB8AA5296C3}">
  <ds:schemaRefs>
    <ds:schemaRef ds:uri="http://schemas.microsoft.com/sharepoint/v3/contenttype/forms"/>
  </ds:schemaRefs>
</ds:datastoreItem>
</file>

<file path=customXml/itemProps3.xml><?xml version="1.0" encoding="utf-8"?>
<ds:datastoreItem xmlns:ds="http://schemas.openxmlformats.org/officeDocument/2006/customXml" ds:itemID="{C743338F-A09F-4252-9833-AA9FE51B3F83}">
  <ds:schemaRefs>
    <ds:schemaRef ds:uri="http://schemas.microsoft.com/office/2006/documentManagement/types"/>
    <ds:schemaRef ds:uri="http://purl.org/dc/dcmitype/"/>
    <ds:schemaRef ds:uri="http://purl.org/dc/elements/1.1/"/>
    <ds:schemaRef ds:uri="http://schemas.microsoft.com/office/2006/metadata/properties"/>
    <ds:schemaRef ds:uri="http://www.w3.org/XML/1998/namespace"/>
    <ds:schemaRef ds:uri="http://purl.org/dc/terms/"/>
    <ds:schemaRef ds:uri="http://schemas.openxmlformats.org/package/2006/metadata/core-properties"/>
    <ds:schemaRef ds:uri="df1ec31b-57fb-4633-a9d6-f2b169451458"/>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NXP_Confidential_template_2020</Template>
  <TotalTime>270</TotalTime>
  <Words>5034</Words>
  <Application>Microsoft Office PowerPoint</Application>
  <PresentationFormat>와이드스크린</PresentationFormat>
  <Paragraphs>782</Paragraphs>
  <Slides>15</Slides>
  <Notes>13</Notes>
  <HiddenSlides>0</HiddenSlides>
  <MMClips>0</MMClips>
  <ScaleCrop>false</ScaleCrop>
  <HeadingPairs>
    <vt:vector size="6" baseType="variant">
      <vt:variant>
        <vt:lpstr>사용한 글꼴</vt:lpstr>
      </vt:variant>
      <vt:variant>
        <vt:i4>5</vt:i4>
      </vt:variant>
      <vt:variant>
        <vt:lpstr>테마</vt:lpstr>
      </vt:variant>
      <vt:variant>
        <vt:i4>2</vt:i4>
      </vt:variant>
      <vt:variant>
        <vt:lpstr>슬라이드 제목</vt:lpstr>
      </vt:variant>
      <vt:variant>
        <vt:i4>15</vt:i4>
      </vt:variant>
    </vt:vector>
  </HeadingPairs>
  <TitlesOfParts>
    <vt:vector size="22" baseType="lpstr">
      <vt:lpstr>Arial Narrow</vt:lpstr>
      <vt:lpstr>Wingdings</vt:lpstr>
      <vt:lpstr>Helvetica</vt:lpstr>
      <vt:lpstr>Arial</vt:lpstr>
      <vt:lpstr>Courier New</vt:lpstr>
      <vt:lpstr>Master Content Slide</vt:lpstr>
      <vt:lpstr>Logo Slide</vt:lpstr>
      <vt:lpstr>i.MX 8M Plus  Applications processor</vt:lpstr>
      <vt:lpstr>i.MX 8M Family of Applications Processors</vt:lpstr>
      <vt:lpstr>i.MX 8M Family: Scalable broad market Solutions</vt:lpstr>
      <vt:lpstr>i.MX 8M Family Comparison Chart</vt:lpstr>
      <vt:lpstr>i.MX 8M Added to 15yr Longevity Program!</vt:lpstr>
      <vt:lpstr>i.MX 8M Plus of Applications Processors</vt:lpstr>
      <vt:lpstr>i.MX 8M Plus Target Applications</vt:lpstr>
      <vt:lpstr>i.MX 8M Plus Key Features </vt:lpstr>
      <vt:lpstr>i.MX 8M Plus – Features / Benefits</vt:lpstr>
      <vt:lpstr>i.MX 8M Plus Applications Processor</vt:lpstr>
      <vt:lpstr>i.MX 8M Plus Configurations</vt:lpstr>
      <vt:lpstr>Enablement | 8MPLUSLPD4-EVK </vt:lpstr>
      <vt:lpstr>i.Mx 8m plus applications processor | summary</vt:lpstr>
      <vt:lpstr>i.Mx 8m plus applications processor | More Information </vt:lpstr>
      <vt:lpstr>PowerPoint 프레젠테이션</vt:lpstr>
    </vt:vector>
  </TitlesOfParts>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i.MX 8M Plus  Applications processor</dc:title>
  <dc:creator>Adrienne Suner</dc:creator>
  <dc:description>333696-CS_2020 PowerPoint Template</dc:description>
  <cp:lastModifiedBy>fapc</cp:lastModifiedBy>
  <cp:revision>6</cp:revision>
  <dcterms:created xsi:type="dcterms:W3CDTF">2020-11-03T20:07:48Z</dcterms:created>
  <dcterms:modified xsi:type="dcterms:W3CDTF">2023-03-28T09:04:56Z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0x0101008303D68990FB1447A6FCC7E476550655</vt:lpwstr>
  </property>
</Properties>
</file>